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jpg"/><Relationship Id="rId8" Type="http://schemas.openxmlformats.org/officeDocument/2006/relationships/image" Target="../media/image9.jpg"/><Relationship Id="rId9" Type="http://schemas.openxmlformats.org/officeDocument/2006/relationships/image" Target="../media/image10.jp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jpg"/><Relationship Id="rId13" Type="http://schemas.openxmlformats.org/officeDocument/2006/relationships/image" Target="../media/image14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97" y="914028"/>
            <a:ext cx="11014251" cy="910957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32449" y="288352"/>
            <a:ext cx="17023100" cy="741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541136" y="3157453"/>
            <a:ext cx="7329170" cy="2560955"/>
          </a:xfrm>
          <a:custGeom>
            <a:avLst/>
            <a:gdLst/>
            <a:ahLst/>
            <a:cxnLst/>
            <a:rect l="l" t="t" r="r" b="b"/>
            <a:pathLst>
              <a:path w="7329170" h="2560954">
                <a:moveTo>
                  <a:pt x="7216383" y="2560746"/>
                </a:moveTo>
                <a:lnTo>
                  <a:pt x="112654" y="2560746"/>
                </a:lnTo>
                <a:lnTo>
                  <a:pt x="68858" y="2551876"/>
                </a:lnTo>
                <a:lnTo>
                  <a:pt x="33044" y="2527706"/>
                </a:lnTo>
                <a:lnTo>
                  <a:pt x="8871" y="2491900"/>
                </a:lnTo>
                <a:lnTo>
                  <a:pt x="0" y="2448123"/>
                </a:lnTo>
                <a:lnTo>
                  <a:pt x="0" y="112623"/>
                </a:lnTo>
                <a:lnTo>
                  <a:pt x="8871" y="68845"/>
                </a:lnTo>
                <a:lnTo>
                  <a:pt x="33044" y="33040"/>
                </a:lnTo>
                <a:lnTo>
                  <a:pt x="68858" y="8870"/>
                </a:lnTo>
                <a:lnTo>
                  <a:pt x="112653" y="0"/>
                </a:lnTo>
                <a:lnTo>
                  <a:pt x="7216384" y="0"/>
                </a:lnTo>
                <a:lnTo>
                  <a:pt x="7260161" y="8870"/>
                </a:lnTo>
                <a:lnTo>
                  <a:pt x="7295967" y="33040"/>
                </a:lnTo>
                <a:lnTo>
                  <a:pt x="7320136" y="68845"/>
                </a:lnTo>
                <a:lnTo>
                  <a:pt x="7329007" y="112623"/>
                </a:lnTo>
                <a:lnTo>
                  <a:pt x="7329007" y="2448123"/>
                </a:lnTo>
                <a:lnTo>
                  <a:pt x="7320136" y="2491900"/>
                </a:lnTo>
                <a:lnTo>
                  <a:pt x="7295967" y="2527706"/>
                </a:lnTo>
                <a:lnTo>
                  <a:pt x="7260161" y="2551876"/>
                </a:lnTo>
                <a:lnTo>
                  <a:pt x="7216383" y="2560746"/>
                </a:lnTo>
                <a:close/>
              </a:path>
            </a:pathLst>
          </a:custGeom>
          <a:solidFill>
            <a:srgbClr val="6C49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804" y="3728069"/>
            <a:ext cx="4736465" cy="1282065"/>
          </a:xfrm>
          <a:custGeom>
            <a:avLst/>
            <a:gdLst/>
            <a:ahLst/>
            <a:cxnLst/>
            <a:rect l="l" t="t" r="r" b="b"/>
            <a:pathLst>
              <a:path w="4736465" h="1282064">
                <a:moveTo>
                  <a:pt x="0" y="1281604"/>
                </a:moveTo>
                <a:lnTo>
                  <a:pt x="0" y="0"/>
                </a:lnTo>
                <a:lnTo>
                  <a:pt x="4275813" y="0"/>
                </a:lnTo>
                <a:lnTo>
                  <a:pt x="4735933" y="1281604"/>
                </a:lnTo>
                <a:lnTo>
                  <a:pt x="0" y="1281604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541136" y="5870965"/>
            <a:ext cx="7329170" cy="2560955"/>
          </a:xfrm>
          <a:custGeom>
            <a:avLst/>
            <a:gdLst/>
            <a:ahLst/>
            <a:cxnLst/>
            <a:rect l="l" t="t" r="r" b="b"/>
            <a:pathLst>
              <a:path w="7329170" h="2560954">
                <a:moveTo>
                  <a:pt x="7216383" y="2560746"/>
                </a:moveTo>
                <a:lnTo>
                  <a:pt x="112654" y="2560746"/>
                </a:lnTo>
                <a:lnTo>
                  <a:pt x="68858" y="2551875"/>
                </a:lnTo>
                <a:lnTo>
                  <a:pt x="33044" y="2527706"/>
                </a:lnTo>
                <a:lnTo>
                  <a:pt x="8871" y="2491900"/>
                </a:lnTo>
                <a:lnTo>
                  <a:pt x="0" y="2448123"/>
                </a:lnTo>
                <a:lnTo>
                  <a:pt x="0" y="112653"/>
                </a:lnTo>
                <a:lnTo>
                  <a:pt x="8871" y="68858"/>
                </a:lnTo>
                <a:lnTo>
                  <a:pt x="33044" y="33043"/>
                </a:lnTo>
                <a:lnTo>
                  <a:pt x="68858" y="8870"/>
                </a:lnTo>
                <a:lnTo>
                  <a:pt x="112653" y="0"/>
                </a:lnTo>
                <a:lnTo>
                  <a:pt x="7216384" y="0"/>
                </a:lnTo>
                <a:lnTo>
                  <a:pt x="7260161" y="8870"/>
                </a:lnTo>
                <a:lnTo>
                  <a:pt x="7295967" y="33043"/>
                </a:lnTo>
                <a:lnTo>
                  <a:pt x="7320136" y="68858"/>
                </a:lnTo>
                <a:lnTo>
                  <a:pt x="7329007" y="112653"/>
                </a:lnTo>
                <a:lnTo>
                  <a:pt x="7329007" y="2448123"/>
                </a:lnTo>
                <a:lnTo>
                  <a:pt x="7320136" y="2491900"/>
                </a:lnTo>
                <a:lnTo>
                  <a:pt x="7295967" y="2527706"/>
                </a:lnTo>
                <a:lnTo>
                  <a:pt x="7260161" y="2551875"/>
                </a:lnTo>
                <a:lnTo>
                  <a:pt x="7216383" y="2560746"/>
                </a:lnTo>
                <a:close/>
              </a:path>
            </a:pathLst>
          </a:custGeom>
          <a:solidFill>
            <a:srgbClr val="5746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804" y="6441582"/>
            <a:ext cx="4736465" cy="1282065"/>
          </a:xfrm>
          <a:custGeom>
            <a:avLst/>
            <a:gdLst/>
            <a:ahLst/>
            <a:cxnLst/>
            <a:rect l="l" t="t" r="r" b="b"/>
            <a:pathLst>
              <a:path w="4736465" h="1282065">
                <a:moveTo>
                  <a:pt x="0" y="1281604"/>
                </a:moveTo>
                <a:lnTo>
                  <a:pt x="0" y="0"/>
                </a:lnTo>
                <a:lnTo>
                  <a:pt x="4275813" y="0"/>
                </a:lnTo>
                <a:lnTo>
                  <a:pt x="4735933" y="1281604"/>
                </a:lnTo>
                <a:lnTo>
                  <a:pt x="0" y="1281604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6906" y="2151790"/>
            <a:ext cx="2638424" cy="160971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99256" y="2424226"/>
            <a:ext cx="5324490" cy="106679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5458" y="3996415"/>
            <a:ext cx="3505199" cy="114299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40444" y="3996415"/>
            <a:ext cx="4305299" cy="7238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5458" y="5143514"/>
            <a:ext cx="4410059" cy="69530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28280" y="4894676"/>
            <a:ext cx="3381390" cy="119060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8793" y="6341211"/>
            <a:ext cx="4543440" cy="64769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929469" y="6341211"/>
            <a:ext cx="3114659" cy="181925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75085" y="7249957"/>
            <a:ext cx="3924299" cy="111440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96906" y="8593256"/>
            <a:ext cx="3524249" cy="59054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641860" y="8415863"/>
            <a:ext cx="4333859" cy="11620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6273"/>
            <a:ext cx="17002587" cy="2182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35385" y="4026781"/>
            <a:ext cx="1492631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Relationship Id="rId4" Type="http://schemas.openxmlformats.org/officeDocument/2006/relationships/hyperlink" Target="http://tinyurl.com/2c8ksa42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82736" y="160316"/>
            <a:ext cx="14705263" cy="1012668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5408" y="3317906"/>
            <a:ext cx="3832860" cy="1092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365">
                <a:solidFill>
                  <a:srgbClr val="000000"/>
                </a:solidFill>
                <a:latin typeface="Arial Black"/>
                <a:cs typeface="Arial Black"/>
              </a:rPr>
              <a:t>GLOBAL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325408" y="4156106"/>
            <a:ext cx="9284970" cy="276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500"/>
              </a:lnSpc>
              <a:spcBef>
                <a:spcPts val="100"/>
              </a:spcBef>
            </a:pPr>
            <a:r>
              <a:rPr dirty="0" sz="7000" spc="-380">
                <a:latin typeface="Arial Black"/>
                <a:cs typeface="Arial Black"/>
              </a:rPr>
              <a:t>CHICKPEA</a:t>
            </a:r>
            <a:r>
              <a:rPr dirty="0" sz="7000" spc="-100">
                <a:latin typeface="Arial Black"/>
                <a:cs typeface="Arial Black"/>
              </a:rPr>
              <a:t> </a:t>
            </a:r>
            <a:r>
              <a:rPr dirty="0" sz="7000" spc="-360">
                <a:latin typeface="Arial Black"/>
                <a:cs typeface="Arial Black"/>
              </a:rPr>
              <a:t>PROTEIN</a:t>
            </a:r>
            <a:endParaRPr sz="7000">
              <a:latin typeface="Arial Black"/>
              <a:cs typeface="Arial Black"/>
            </a:endParaRPr>
          </a:p>
          <a:p>
            <a:pPr marL="12700" marR="1387475">
              <a:lnSpc>
                <a:spcPct val="78600"/>
              </a:lnSpc>
              <a:spcBef>
                <a:spcPts val="894"/>
              </a:spcBef>
            </a:pPr>
            <a:r>
              <a:rPr dirty="0" sz="7000" spc="-509">
                <a:latin typeface="Arial Black"/>
                <a:cs typeface="Arial Black"/>
              </a:rPr>
              <a:t>MARKET</a:t>
            </a:r>
            <a:r>
              <a:rPr dirty="0" sz="7000" spc="-100">
                <a:latin typeface="Arial Black"/>
                <a:cs typeface="Arial Black"/>
              </a:rPr>
              <a:t> </a:t>
            </a:r>
            <a:r>
              <a:rPr dirty="0" sz="7000" spc="-475">
                <a:latin typeface="Arial Black"/>
                <a:cs typeface="Arial Black"/>
              </a:rPr>
              <a:t>REPORT </a:t>
            </a:r>
            <a:r>
              <a:rPr dirty="0" sz="7000" spc="-20">
                <a:latin typeface="Arial Black"/>
                <a:cs typeface="Arial Black"/>
              </a:rPr>
              <a:t>2024</a:t>
            </a:r>
            <a:endParaRPr sz="70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55674" y="9525871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122553" y="1966307"/>
            <a:ext cx="14043025" cy="6354445"/>
          </a:xfrm>
          <a:custGeom>
            <a:avLst/>
            <a:gdLst/>
            <a:ahLst/>
            <a:cxnLst/>
            <a:rect l="l" t="t" r="r" b="b"/>
            <a:pathLst>
              <a:path w="14043025" h="6354445">
                <a:moveTo>
                  <a:pt x="14042898" y="6354379"/>
                </a:moveTo>
                <a:lnTo>
                  <a:pt x="0" y="6354379"/>
                </a:lnTo>
                <a:lnTo>
                  <a:pt x="0" y="0"/>
                </a:lnTo>
                <a:lnTo>
                  <a:pt x="14042898" y="0"/>
                </a:lnTo>
                <a:lnTo>
                  <a:pt x="14042898" y="6354379"/>
                </a:lnTo>
                <a:close/>
              </a:path>
            </a:pathLst>
          </a:custGeom>
          <a:solidFill>
            <a:srgbClr val="F0D2B3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48732" y="2165819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000000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2395643" y="3297888"/>
            <a:ext cx="13227050" cy="482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dirty="0" sz="3400" spc="55">
                <a:latin typeface="Verdana"/>
                <a:cs typeface="Verdana"/>
              </a:rPr>
              <a:t>Chickpea</a:t>
            </a:r>
            <a:r>
              <a:rPr dirty="0" sz="3400" spc="-260">
                <a:latin typeface="Verdana"/>
                <a:cs typeface="Verdana"/>
              </a:rPr>
              <a:t> </a:t>
            </a:r>
            <a:r>
              <a:rPr dirty="0" sz="3400" spc="45">
                <a:latin typeface="Verdana"/>
                <a:cs typeface="Verdana"/>
              </a:rPr>
              <a:t>protein</a:t>
            </a:r>
            <a:r>
              <a:rPr dirty="0" sz="3400" spc="-260">
                <a:latin typeface="Verdana"/>
                <a:cs typeface="Verdana"/>
              </a:rPr>
              <a:t> </a:t>
            </a:r>
            <a:r>
              <a:rPr dirty="0" sz="3400" spc="-85">
                <a:latin typeface="Verdana"/>
                <a:cs typeface="Verdana"/>
              </a:rPr>
              <a:t>is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derived</a:t>
            </a:r>
            <a:r>
              <a:rPr dirty="0" sz="3400" spc="-26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from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-20">
                <a:latin typeface="Verdana"/>
                <a:cs typeface="Verdana"/>
              </a:rPr>
              <a:t>chickpeas,</a:t>
            </a:r>
            <a:r>
              <a:rPr dirty="0" sz="3400" spc="-260">
                <a:latin typeface="Verdana"/>
                <a:cs typeface="Verdana"/>
              </a:rPr>
              <a:t> </a:t>
            </a:r>
            <a:r>
              <a:rPr dirty="0" sz="3400" spc="114">
                <a:latin typeface="Verdana"/>
                <a:cs typeface="Verdana"/>
              </a:rPr>
              <a:t>which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-45">
                <a:latin typeface="Verdana"/>
                <a:cs typeface="Verdana"/>
              </a:rPr>
              <a:t>are</a:t>
            </a:r>
            <a:r>
              <a:rPr dirty="0" sz="3400" spc="-260">
                <a:latin typeface="Verdana"/>
                <a:cs typeface="Verdana"/>
              </a:rPr>
              <a:t> </a:t>
            </a:r>
            <a:r>
              <a:rPr dirty="0" sz="3400" spc="-50">
                <a:latin typeface="Verdana"/>
                <a:cs typeface="Verdana"/>
              </a:rPr>
              <a:t>a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-20">
                <a:latin typeface="Verdana"/>
                <a:cs typeface="Verdana"/>
              </a:rPr>
              <a:t>part </a:t>
            </a:r>
            <a:r>
              <a:rPr dirty="0" sz="3400">
                <a:latin typeface="Verdana"/>
                <a:cs typeface="Verdana"/>
              </a:rPr>
              <a:t>of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 spc="65">
                <a:latin typeface="Verdana"/>
                <a:cs typeface="Verdana"/>
              </a:rPr>
              <a:t>the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 spc="95">
                <a:latin typeface="Verdana"/>
                <a:cs typeface="Verdana"/>
              </a:rPr>
              <a:t>legume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seed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 spc="-95">
                <a:latin typeface="Verdana"/>
                <a:cs typeface="Verdana"/>
              </a:rPr>
              <a:t>family.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Chickpeas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 spc="-25">
                <a:latin typeface="Verdana"/>
                <a:cs typeface="Verdana"/>
              </a:rPr>
              <a:t>have</a:t>
            </a:r>
            <a:r>
              <a:rPr dirty="0" sz="3400" spc="-235">
                <a:latin typeface="Verdana"/>
                <a:cs typeface="Verdana"/>
              </a:rPr>
              <a:t> </a:t>
            </a:r>
            <a:r>
              <a:rPr dirty="0" sz="3400" spc="-50">
                <a:latin typeface="Verdana"/>
                <a:cs typeface="Verdana"/>
              </a:rPr>
              <a:t>a</a:t>
            </a:r>
            <a:r>
              <a:rPr dirty="0" sz="3400" spc="-229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healthy </a:t>
            </a:r>
            <a:r>
              <a:rPr dirty="0" sz="3400">
                <a:latin typeface="Verdana"/>
                <a:cs typeface="Verdana"/>
              </a:rPr>
              <a:t>nutritional</a:t>
            </a:r>
            <a:r>
              <a:rPr dirty="0" sz="3400" spc="-21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composition,</a:t>
            </a:r>
            <a:r>
              <a:rPr dirty="0" sz="3400" spc="-204">
                <a:latin typeface="Verdana"/>
                <a:cs typeface="Verdana"/>
              </a:rPr>
              <a:t> </a:t>
            </a:r>
            <a:r>
              <a:rPr dirty="0" sz="3400" spc="85">
                <a:latin typeface="Verdana"/>
                <a:cs typeface="Verdana"/>
              </a:rPr>
              <a:t>with</a:t>
            </a:r>
            <a:r>
              <a:rPr dirty="0" sz="3400" spc="-204">
                <a:latin typeface="Verdana"/>
                <a:cs typeface="Verdana"/>
              </a:rPr>
              <a:t> </a:t>
            </a:r>
            <a:r>
              <a:rPr dirty="0" sz="3400" spc="45">
                <a:latin typeface="Verdana"/>
                <a:cs typeface="Verdana"/>
              </a:rPr>
              <a:t>protein</a:t>
            </a:r>
            <a:r>
              <a:rPr dirty="0" sz="3400" spc="-204">
                <a:latin typeface="Verdana"/>
                <a:cs typeface="Verdana"/>
              </a:rPr>
              <a:t> </a:t>
            </a:r>
            <a:r>
              <a:rPr dirty="0" sz="3400" spc="75">
                <a:latin typeface="Verdana"/>
                <a:cs typeface="Verdana"/>
              </a:rPr>
              <a:t>content</a:t>
            </a:r>
            <a:r>
              <a:rPr dirty="0" sz="3400" spc="-204">
                <a:latin typeface="Verdana"/>
                <a:cs typeface="Verdana"/>
              </a:rPr>
              <a:t> </a:t>
            </a:r>
            <a:r>
              <a:rPr dirty="0" sz="3400" spc="75">
                <a:latin typeface="Verdana"/>
                <a:cs typeface="Verdana"/>
              </a:rPr>
              <a:t>ranging</a:t>
            </a:r>
            <a:r>
              <a:rPr dirty="0" sz="3400" spc="-204">
                <a:latin typeface="Verdana"/>
                <a:cs typeface="Verdana"/>
              </a:rPr>
              <a:t> </a:t>
            </a:r>
            <a:r>
              <a:rPr dirty="0" sz="3400" spc="-20">
                <a:latin typeface="Verdana"/>
                <a:cs typeface="Verdana"/>
              </a:rPr>
              <a:t>from </a:t>
            </a:r>
            <a:r>
              <a:rPr dirty="0" sz="3400" spc="-650">
                <a:latin typeface="Verdana"/>
                <a:cs typeface="Verdana"/>
              </a:rPr>
              <a:t>16%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to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-400">
                <a:latin typeface="Verdana"/>
                <a:cs typeface="Verdana"/>
              </a:rPr>
              <a:t>24%,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55">
                <a:latin typeface="Verdana"/>
                <a:cs typeface="Verdana"/>
              </a:rPr>
              <a:t>while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-45">
                <a:latin typeface="Verdana"/>
                <a:cs typeface="Verdana"/>
              </a:rPr>
              <a:t>also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70">
                <a:latin typeface="Verdana"/>
                <a:cs typeface="Verdana"/>
              </a:rPr>
              <a:t>comprising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other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-25">
                <a:latin typeface="Verdana"/>
                <a:cs typeface="Verdana"/>
              </a:rPr>
              <a:t>essential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nutrients, </a:t>
            </a:r>
            <a:r>
              <a:rPr dirty="0" sz="3400" spc="65">
                <a:latin typeface="Verdana"/>
                <a:cs typeface="Verdana"/>
              </a:rPr>
              <a:t>such</a:t>
            </a:r>
            <a:r>
              <a:rPr dirty="0" sz="3400" spc="-290">
                <a:latin typeface="Verdana"/>
                <a:cs typeface="Verdana"/>
              </a:rPr>
              <a:t> </a:t>
            </a:r>
            <a:r>
              <a:rPr dirty="0" sz="3400" spc="-85">
                <a:latin typeface="Verdana"/>
                <a:cs typeface="Verdana"/>
              </a:rPr>
              <a:t>as</a:t>
            </a:r>
            <a:r>
              <a:rPr dirty="0" sz="3400" spc="-285">
                <a:latin typeface="Verdana"/>
                <a:cs typeface="Verdana"/>
              </a:rPr>
              <a:t> </a:t>
            </a:r>
            <a:r>
              <a:rPr dirty="0" sz="3400" spc="-75">
                <a:latin typeface="Verdana"/>
                <a:cs typeface="Verdana"/>
              </a:rPr>
              <a:t>starch,</a:t>
            </a:r>
            <a:r>
              <a:rPr dirty="0" sz="3400" spc="-28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deity</a:t>
            </a:r>
            <a:r>
              <a:rPr dirty="0" sz="3400" spc="-290">
                <a:latin typeface="Verdana"/>
                <a:cs typeface="Verdana"/>
              </a:rPr>
              <a:t> </a:t>
            </a:r>
            <a:r>
              <a:rPr dirty="0" sz="3400" spc="-90">
                <a:latin typeface="Verdana"/>
                <a:cs typeface="Verdana"/>
              </a:rPr>
              <a:t>fiber,</a:t>
            </a:r>
            <a:r>
              <a:rPr dirty="0" sz="3400" spc="-285">
                <a:latin typeface="Verdana"/>
                <a:cs typeface="Verdana"/>
              </a:rPr>
              <a:t> </a:t>
            </a:r>
            <a:r>
              <a:rPr dirty="0" sz="3400" spc="-95">
                <a:latin typeface="Verdana"/>
                <a:cs typeface="Verdana"/>
              </a:rPr>
              <a:t>iron,</a:t>
            </a:r>
            <a:r>
              <a:rPr dirty="0" sz="3400" spc="-285">
                <a:latin typeface="Verdana"/>
                <a:cs typeface="Verdana"/>
              </a:rPr>
              <a:t> </a:t>
            </a:r>
            <a:r>
              <a:rPr dirty="0" sz="3400" spc="95">
                <a:latin typeface="Verdana"/>
                <a:cs typeface="Verdana"/>
              </a:rPr>
              <a:t>and</a:t>
            </a:r>
            <a:r>
              <a:rPr dirty="0" sz="3400" spc="-28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calcium.</a:t>
            </a:r>
            <a:r>
              <a:rPr dirty="0" sz="3400" spc="-290">
                <a:latin typeface="Verdana"/>
                <a:cs typeface="Verdana"/>
              </a:rPr>
              <a:t> </a:t>
            </a:r>
            <a:r>
              <a:rPr dirty="0" sz="3400" spc="50">
                <a:latin typeface="Verdana"/>
                <a:cs typeface="Verdana"/>
              </a:rPr>
              <a:t>Growth</a:t>
            </a:r>
            <a:r>
              <a:rPr dirty="0" sz="3400" spc="-285">
                <a:latin typeface="Verdana"/>
                <a:cs typeface="Verdana"/>
              </a:rPr>
              <a:t> </a:t>
            </a:r>
            <a:r>
              <a:rPr dirty="0" sz="3400" spc="-85">
                <a:latin typeface="Verdana"/>
                <a:cs typeface="Verdana"/>
              </a:rPr>
              <a:t>is</a:t>
            </a:r>
            <a:r>
              <a:rPr dirty="0" sz="3400" spc="-285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fueled </a:t>
            </a:r>
            <a:r>
              <a:rPr dirty="0" sz="3400">
                <a:latin typeface="Verdana"/>
                <a:cs typeface="Verdana"/>
              </a:rPr>
              <a:t>by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increasing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75">
                <a:latin typeface="Verdana"/>
                <a:cs typeface="Verdana"/>
              </a:rPr>
              <a:t>promotion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60">
                <a:latin typeface="Verdana"/>
                <a:cs typeface="Verdana"/>
              </a:rPr>
              <a:t>in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65">
                <a:latin typeface="Verdana"/>
                <a:cs typeface="Verdana"/>
              </a:rPr>
              <a:t>the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75">
                <a:latin typeface="Verdana"/>
                <a:cs typeface="Verdana"/>
              </a:rPr>
              <a:t>production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95">
                <a:latin typeface="Verdana"/>
                <a:cs typeface="Verdana"/>
              </a:rPr>
              <a:t>and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75">
                <a:latin typeface="Verdana"/>
                <a:cs typeface="Verdana"/>
              </a:rPr>
              <a:t>consumption </a:t>
            </a:r>
            <a:r>
              <a:rPr dirty="0" sz="3400">
                <a:latin typeface="Verdana"/>
                <a:cs typeface="Verdana"/>
              </a:rPr>
              <a:t>of</a:t>
            </a:r>
            <a:r>
              <a:rPr dirty="0" sz="3400" spc="-275">
                <a:latin typeface="Verdana"/>
                <a:cs typeface="Verdana"/>
              </a:rPr>
              <a:t> </a:t>
            </a:r>
            <a:r>
              <a:rPr dirty="0" sz="3400" spc="65">
                <a:latin typeface="Verdana"/>
                <a:cs typeface="Verdana"/>
              </a:rPr>
              <a:t>chickpea</a:t>
            </a:r>
            <a:r>
              <a:rPr dirty="0" sz="3400" spc="-270">
                <a:latin typeface="Verdana"/>
                <a:cs typeface="Verdana"/>
              </a:rPr>
              <a:t> </a:t>
            </a:r>
            <a:r>
              <a:rPr dirty="0" sz="3400" spc="45">
                <a:latin typeface="Verdana"/>
                <a:cs typeface="Verdana"/>
              </a:rPr>
              <a:t>protein</a:t>
            </a:r>
            <a:r>
              <a:rPr dirty="0" sz="3400" spc="-270">
                <a:latin typeface="Verdana"/>
                <a:cs typeface="Verdana"/>
              </a:rPr>
              <a:t> </a:t>
            </a:r>
            <a:r>
              <a:rPr dirty="0" sz="3400" spc="95">
                <a:latin typeface="Verdana"/>
                <a:cs typeface="Verdana"/>
              </a:rPr>
              <a:t>and</a:t>
            </a:r>
            <a:r>
              <a:rPr dirty="0" sz="3400" spc="-270">
                <a:latin typeface="Verdana"/>
                <a:cs typeface="Verdana"/>
              </a:rPr>
              <a:t> </a:t>
            </a:r>
            <a:r>
              <a:rPr dirty="0" sz="3400" spc="65">
                <a:latin typeface="Verdana"/>
                <a:cs typeface="Verdana"/>
              </a:rPr>
              <a:t>the</a:t>
            </a:r>
            <a:r>
              <a:rPr dirty="0" sz="3400" spc="-27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rising</a:t>
            </a:r>
            <a:r>
              <a:rPr dirty="0" sz="3400" spc="-27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usage</a:t>
            </a:r>
            <a:r>
              <a:rPr dirty="0" sz="3400" spc="-27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of</a:t>
            </a:r>
            <a:r>
              <a:rPr dirty="0" sz="3400" spc="-270">
                <a:latin typeface="Verdana"/>
                <a:cs typeface="Verdana"/>
              </a:rPr>
              <a:t> </a:t>
            </a:r>
            <a:r>
              <a:rPr dirty="0" sz="3400" spc="65">
                <a:latin typeface="Verdana"/>
                <a:cs typeface="Verdana"/>
              </a:rPr>
              <a:t>chickpea</a:t>
            </a:r>
            <a:r>
              <a:rPr dirty="0" sz="3400" spc="-270">
                <a:latin typeface="Verdana"/>
                <a:cs typeface="Verdana"/>
              </a:rPr>
              <a:t> </a:t>
            </a:r>
            <a:r>
              <a:rPr dirty="0" sz="3400" spc="35">
                <a:latin typeface="Verdana"/>
                <a:cs typeface="Verdana"/>
              </a:rPr>
              <a:t>protein </a:t>
            </a:r>
            <a:r>
              <a:rPr dirty="0" sz="3400" spc="60">
                <a:latin typeface="Verdana"/>
                <a:cs typeface="Verdana"/>
              </a:rPr>
              <a:t>in</a:t>
            </a:r>
            <a:r>
              <a:rPr dirty="0" sz="3400" spc="-300">
                <a:latin typeface="Verdana"/>
                <a:cs typeface="Verdana"/>
              </a:rPr>
              <a:t> </a:t>
            </a:r>
            <a:r>
              <a:rPr dirty="0" sz="3400" spc="65">
                <a:latin typeface="Verdana"/>
                <a:cs typeface="Verdana"/>
              </a:rPr>
              <a:t>the</a:t>
            </a:r>
            <a:r>
              <a:rPr dirty="0" sz="3400" spc="-300">
                <a:latin typeface="Verdana"/>
                <a:cs typeface="Verdana"/>
              </a:rPr>
              <a:t> </a:t>
            </a:r>
            <a:r>
              <a:rPr dirty="0" sz="3400" spc="60">
                <a:latin typeface="Verdana"/>
                <a:cs typeface="Verdana"/>
              </a:rPr>
              <a:t>food</a:t>
            </a:r>
            <a:r>
              <a:rPr dirty="0" sz="3400" spc="-300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industry.</a:t>
            </a:r>
            <a:endParaRPr sz="3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14313" y="5541781"/>
            <a:ext cx="8565515" cy="2593340"/>
            <a:chOff x="214313" y="5541781"/>
            <a:chExt cx="8565515" cy="2593340"/>
          </a:xfrm>
        </p:grpSpPr>
        <p:sp>
          <p:nvSpPr>
            <p:cNvPr id="4" name="object 4" descr=""/>
            <p:cNvSpPr/>
            <p:nvPr/>
          </p:nvSpPr>
          <p:spPr>
            <a:xfrm>
              <a:off x="214313" y="5541781"/>
              <a:ext cx="8565515" cy="2593340"/>
            </a:xfrm>
            <a:custGeom>
              <a:avLst/>
              <a:gdLst/>
              <a:ahLst/>
              <a:cxnLst/>
              <a:rect l="l" t="t" r="r" b="b"/>
              <a:pathLst>
                <a:path w="8565515" h="2593340">
                  <a:moveTo>
                    <a:pt x="7612675" y="2593085"/>
                  </a:moveTo>
                  <a:lnTo>
                    <a:pt x="952500" y="2593085"/>
                  </a:lnTo>
                  <a:lnTo>
                    <a:pt x="904960" y="2591920"/>
                  </a:lnTo>
                  <a:lnTo>
                    <a:pt x="858024" y="2588459"/>
                  </a:lnTo>
                  <a:lnTo>
                    <a:pt x="811746" y="2582758"/>
                  </a:lnTo>
                  <a:lnTo>
                    <a:pt x="766181" y="2574871"/>
                  </a:lnTo>
                  <a:lnTo>
                    <a:pt x="721382" y="2564853"/>
                  </a:lnTo>
                  <a:lnTo>
                    <a:pt x="677405" y="2552758"/>
                  </a:lnTo>
                  <a:lnTo>
                    <a:pt x="634304" y="2538640"/>
                  </a:lnTo>
                  <a:lnTo>
                    <a:pt x="592134" y="2522556"/>
                  </a:lnTo>
                  <a:lnTo>
                    <a:pt x="550950" y="2504558"/>
                  </a:lnTo>
                  <a:lnTo>
                    <a:pt x="510805" y="2484702"/>
                  </a:lnTo>
                  <a:lnTo>
                    <a:pt x="471755" y="2463042"/>
                  </a:lnTo>
                  <a:lnTo>
                    <a:pt x="433853" y="2439632"/>
                  </a:lnTo>
                  <a:lnTo>
                    <a:pt x="397156" y="2414528"/>
                  </a:lnTo>
                  <a:lnTo>
                    <a:pt x="361716" y="2387784"/>
                  </a:lnTo>
                  <a:lnTo>
                    <a:pt x="327590" y="2359454"/>
                  </a:lnTo>
                  <a:lnTo>
                    <a:pt x="294830" y="2329593"/>
                  </a:lnTo>
                  <a:lnTo>
                    <a:pt x="263493" y="2298256"/>
                  </a:lnTo>
                  <a:lnTo>
                    <a:pt x="233632" y="2265496"/>
                  </a:lnTo>
                  <a:lnTo>
                    <a:pt x="205302" y="2231370"/>
                  </a:lnTo>
                  <a:lnTo>
                    <a:pt x="178557" y="2195930"/>
                  </a:lnTo>
                  <a:lnTo>
                    <a:pt x="153453" y="2159233"/>
                  </a:lnTo>
                  <a:lnTo>
                    <a:pt x="130044" y="2121332"/>
                  </a:lnTo>
                  <a:lnTo>
                    <a:pt x="108384" y="2082281"/>
                  </a:lnTo>
                  <a:lnTo>
                    <a:pt x="88527" y="2042137"/>
                  </a:lnTo>
                  <a:lnTo>
                    <a:pt x="70529" y="2000952"/>
                  </a:lnTo>
                  <a:lnTo>
                    <a:pt x="54445" y="1958782"/>
                  </a:lnTo>
                  <a:lnTo>
                    <a:pt x="40327" y="1915681"/>
                  </a:lnTo>
                  <a:lnTo>
                    <a:pt x="28232" y="1871704"/>
                  </a:lnTo>
                  <a:lnTo>
                    <a:pt x="18214" y="1826905"/>
                  </a:lnTo>
                  <a:lnTo>
                    <a:pt x="10327" y="1781339"/>
                  </a:lnTo>
                  <a:lnTo>
                    <a:pt x="4626" y="1735061"/>
                  </a:lnTo>
                  <a:lnTo>
                    <a:pt x="1165" y="1688125"/>
                  </a:lnTo>
                  <a:lnTo>
                    <a:pt x="0" y="1640585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90" y="233631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5" y="130043"/>
                  </a:lnTo>
                  <a:lnTo>
                    <a:pt x="510805" y="108383"/>
                  </a:lnTo>
                  <a:lnTo>
                    <a:pt x="550950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1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5" y="0"/>
                  </a:lnTo>
                  <a:lnTo>
                    <a:pt x="7612680" y="0"/>
                  </a:lnTo>
                  <a:lnTo>
                    <a:pt x="7660215" y="1165"/>
                  </a:lnTo>
                  <a:lnTo>
                    <a:pt x="7707151" y="4626"/>
                  </a:lnTo>
                  <a:lnTo>
                    <a:pt x="7753429" y="10327"/>
                  </a:lnTo>
                  <a:lnTo>
                    <a:pt x="7798995" y="18214"/>
                  </a:lnTo>
                  <a:lnTo>
                    <a:pt x="7843794" y="28232"/>
                  </a:lnTo>
                  <a:lnTo>
                    <a:pt x="7887771" y="40327"/>
                  </a:lnTo>
                  <a:lnTo>
                    <a:pt x="7930872" y="54444"/>
                  </a:lnTo>
                  <a:lnTo>
                    <a:pt x="7973042" y="70529"/>
                  </a:lnTo>
                  <a:lnTo>
                    <a:pt x="8014226" y="88527"/>
                  </a:lnTo>
                  <a:lnTo>
                    <a:pt x="8054371" y="108383"/>
                  </a:lnTo>
                  <a:lnTo>
                    <a:pt x="8093421" y="130043"/>
                  </a:lnTo>
                  <a:lnTo>
                    <a:pt x="8131323" y="153452"/>
                  </a:lnTo>
                  <a:lnTo>
                    <a:pt x="8168020" y="178556"/>
                  </a:lnTo>
                  <a:lnTo>
                    <a:pt x="8203460" y="205301"/>
                  </a:lnTo>
                  <a:lnTo>
                    <a:pt x="8237586" y="233631"/>
                  </a:lnTo>
                  <a:lnTo>
                    <a:pt x="8270346" y="263491"/>
                  </a:lnTo>
                  <a:lnTo>
                    <a:pt x="8301683" y="294829"/>
                  </a:lnTo>
                  <a:lnTo>
                    <a:pt x="8331544" y="327588"/>
                  </a:lnTo>
                  <a:lnTo>
                    <a:pt x="8359874" y="361715"/>
                  </a:lnTo>
                  <a:lnTo>
                    <a:pt x="8386618" y="397154"/>
                  </a:lnTo>
                  <a:lnTo>
                    <a:pt x="8411722" y="433852"/>
                  </a:lnTo>
                  <a:lnTo>
                    <a:pt x="8435131" y="471753"/>
                  </a:lnTo>
                  <a:lnTo>
                    <a:pt x="8456792" y="510803"/>
                  </a:lnTo>
                  <a:lnTo>
                    <a:pt x="8476648" y="550948"/>
                  </a:lnTo>
                  <a:lnTo>
                    <a:pt x="8494645" y="592133"/>
                  </a:lnTo>
                  <a:lnTo>
                    <a:pt x="8510730" y="634303"/>
                  </a:lnTo>
                  <a:lnTo>
                    <a:pt x="8524847" y="677404"/>
                  </a:lnTo>
                  <a:lnTo>
                    <a:pt x="8536942" y="721381"/>
                  </a:lnTo>
                  <a:lnTo>
                    <a:pt x="8546961" y="766179"/>
                  </a:lnTo>
                  <a:lnTo>
                    <a:pt x="8554848" y="811745"/>
                  </a:lnTo>
                  <a:lnTo>
                    <a:pt x="8560549" y="858023"/>
                  </a:lnTo>
                  <a:lnTo>
                    <a:pt x="8564009" y="904960"/>
                  </a:lnTo>
                  <a:lnTo>
                    <a:pt x="8565175" y="952499"/>
                  </a:lnTo>
                  <a:lnTo>
                    <a:pt x="8565175" y="1640585"/>
                  </a:lnTo>
                  <a:lnTo>
                    <a:pt x="8564009" y="1688125"/>
                  </a:lnTo>
                  <a:lnTo>
                    <a:pt x="8560549" y="1735061"/>
                  </a:lnTo>
                  <a:lnTo>
                    <a:pt x="8554848" y="1781339"/>
                  </a:lnTo>
                  <a:lnTo>
                    <a:pt x="8546961" y="1826905"/>
                  </a:lnTo>
                  <a:lnTo>
                    <a:pt x="8536942" y="1871704"/>
                  </a:lnTo>
                  <a:lnTo>
                    <a:pt x="8524847" y="1915681"/>
                  </a:lnTo>
                  <a:lnTo>
                    <a:pt x="8510730" y="1958782"/>
                  </a:lnTo>
                  <a:lnTo>
                    <a:pt x="8494645" y="2000952"/>
                  </a:lnTo>
                  <a:lnTo>
                    <a:pt x="8476648" y="2042137"/>
                  </a:lnTo>
                  <a:lnTo>
                    <a:pt x="8456792" y="2082281"/>
                  </a:lnTo>
                  <a:lnTo>
                    <a:pt x="8435131" y="2121332"/>
                  </a:lnTo>
                  <a:lnTo>
                    <a:pt x="8411722" y="2159233"/>
                  </a:lnTo>
                  <a:lnTo>
                    <a:pt x="8386618" y="2195930"/>
                  </a:lnTo>
                  <a:lnTo>
                    <a:pt x="8359874" y="2231370"/>
                  </a:lnTo>
                  <a:lnTo>
                    <a:pt x="8331544" y="2265496"/>
                  </a:lnTo>
                  <a:lnTo>
                    <a:pt x="8301683" y="2298256"/>
                  </a:lnTo>
                  <a:lnTo>
                    <a:pt x="8270346" y="2329593"/>
                  </a:lnTo>
                  <a:lnTo>
                    <a:pt x="8237586" y="2359454"/>
                  </a:lnTo>
                  <a:lnTo>
                    <a:pt x="8203460" y="2387784"/>
                  </a:lnTo>
                  <a:lnTo>
                    <a:pt x="8168020" y="2414528"/>
                  </a:lnTo>
                  <a:lnTo>
                    <a:pt x="8131323" y="2439632"/>
                  </a:lnTo>
                  <a:lnTo>
                    <a:pt x="8093421" y="2463042"/>
                  </a:lnTo>
                  <a:lnTo>
                    <a:pt x="8054371" y="2484702"/>
                  </a:lnTo>
                  <a:lnTo>
                    <a:pt x="8014226" y="2504558"/>
                  </a:lnTo>
                  <a:lnTo>
                    <a:pt x="7973042" y="2522556"/>
                  </a:lnTo>
                  <a:lnTo>
                    <a:pt x="7930872" y="2538640"/>
                  </a:lnTo>
                  <a:lnTo>
                    <a:pt x="7887771" y="2552758"/>
                  </a:lnTo>
                  <a:lnTo>
                    <a:pt x="7843794" y="2564853"/>
                  </a:lnTo>
                  <a:lnTo>
                    <a:pt x="7798995" y="2574871"/>
                  </a:lnTo>
                  <a:lnTo>
                    <a:pt x="7753429" y="2582758"/>
                  </a:lnTo>
                  <a:lnTo>
                    <a:pt x="7707151" y="2588459"/>
                  </a:lnTo>
                  <a:lnTo>
                    <a:pt x="7660215" y="2591920"/>
                  </a:lnTo>
                  <a:lnTo>
                    <a:pt x="7612675" y="2593085"/>
                  </a:lnTo>
                  <a:close/>
                </a:path>
              </a:pathLst>
            </a:custGeom>
            <a:solidFill>
              <a:srgbClr val="C5956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903" y="5860389"/>
              <a:ext cx="2095499" cy="208595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18131" y="5776782"/>
              <a:ext cx="2061845" cy="2061845"/>
            </a:xfrm>
            <a:custGeom>
              <a:avLst/>
              <a:gdLst/>
              <a:ahLst/>
              <a:cxnLst/>
              <a:rect l="l" t="t" r="r" b="b"/>
              <a:pathLst>
                <a:path w="2061845" h="2061845">
                  <a:moveTo>
                    <a:pt x="1030621" y="2061240"/>
                  </a:moveTo>
                  <a:lnTo>
                    <a:pt x="982105" y="2060118"/>
                  </a:lnTo>
                  <a:lnTo>
                    <a:pt x="934166" y="2056786"/>
                  </a:lnTo>
                  <a:lnTo>
                    <a:pt x="886854" y="2051292"/>
                  </a:lnTo>
                  <a:lnTo>
                    <a:pt x="840218" y="2043687"/>
                  </a:lnTo>
                  <a:lnTo>
                    <a:pt x="794308" y="2034020"/>
                  </a:lnTo>
                  <a:lnTo>
                    <a:pt x="749173" y="2022340"/>
                  </a:lnTo>
                  <a:lnTo>
                    <a:pt x="704864" y="2008697"/>
                  </a:lnTo>
                  <a:lnTo>
                    <a:pt x="661428" y="1993140"/>
                  </a:lnTo>
                  <a:lnTo>
                    <a:pt x="618916" y="1975720"/>
                  </a:lnTo>
                  <a:lnTo>
                    <a:pt x="577378" y="1956484"/>
                  </a:lnTo>
                  <a:lnTo>
                    <a:pt x="536862" y="1935484"/>
                  </a:lnTo>
                  <a:lnTo>
                    <a:pt x="497419" y="1912768"/>
                  </a:lnTo>
                  <a:lnTo>
                    <a:pt x="459097" y="1888385"/>
                  </a:lnTo>
                  <a:lnTo>
                    <a:pt x="421947" y="1862386"/>
                  </a:lnTo>
                  <a:lnTo>
                    <a:pt x="386017" y="1834820"/>
                  </a:lnTo>
                  <a:lnTo>
                    <a:pt x="351358" y="1805737"/>
                  </a:lnTo>
                  <a:lnTo>
                    <a:pt x="318018" y="1775185"/>
                  </a:lnTo>
                  <a:lnTo>
                    <a:pt x="286047" y="1743214"/>
                  </a:lnTo>
                  <a:lnTo>
                    <a:pt x="255496" y="1709874"/>
                  </a:lnTo>
                  <a:lnTo>
                    <a:pt x="226412" y="1675215"/>
                  </a:lnTo>
                  <a:lnTo>
                    <a:pt x="198846" y="1639285"/>
                  </a:lnTo>
                  <a:lnTo>
                    <a:pt x="172847" y="1602135"/>
                  </a:lnTo>
                  <a:lnTo>
                    <a:pt x="148465" y="1563813"/>
                  </a:lnTo>
                  <a:lnTo>
                    <a:pt x="125749" y="1524370"/>
                  </a:lnTo>
                  <a:lnTo>
                    <a:pt x="104749" y="1483855"/>
                  </a:lnTo>
                  <a:lnTo>
                    <a:pt x="85514" y="1442317"/>
                  </a:lnTo>
                  <a:lnTo>
                    <a:pt x="68093" y="1399806"/>
                  </a:lnTo>
                  <a:lnTo>
                    <a:pt x="52537" y="1356371"/>
                  </a:lnTo>
                  <a:lnTo>
                    <a:pt x="38894" y="1312061"/>
                  </a:lnTo>
                  <a:lnTo>
                    <a:pt x="27214" y="1266928"/>
                  </a:lnTo>
                  <a:lnTo>
                    <a:pt x="17547" y="1221018"/>
                  </a:lnTo>
                  <a:lnTo>
                    <a:pt x="9942" y="1174384"/>
                  </a:lnTo>
                  <a:lnTo>
                    <a:pt x="4449" y="1127072"/>
                  </a:lnTo>
                  <a:lnTo>
                    <a:pt x="1116" y="1079135"/>
                  </a:lnTo>
                  <a:lnTo>
                    <a:pt x="0" y="1030413"/>
                  </a:lnTo>
                  <a:lnTo>
                    <a:pt x="1116" y="982102"/>
                  </a:lnTo>
                  <a:lnTo>
                    <a:pt x="4449" y="934162"/>
                  </a:lnTo>
                  <a:lnTo>
                    <a:pt x="9942" y="886849"/>
                  </a:lnTo>
                  <a:lnTo>
                    <a:pt x="17547" y="840213"/>
                  </a:lnTo>
                  <a:lnTo>
                    <a:pt x="27214" y="794302"/>
                  </a:lnTo>
                  <a:lnTo>
                    <a:pt x="38894" y="749167"/>
                  </a:lnTo>
                  <a:lnTo>
                    <a:pt x="52537" y="704857"/>
                  </a:lnTo>
                  <a:lnTo>
                    <a:pt x="68093" y="661421"/>
                  </a:lnTo>
                  <a:lnTo>
                    <a:pt x="85514" y="618909"/>
                  </a:lnTo>
                  <a:lnTo>
                    <a:pt x="104749" y="577371"/>
                  </a:lnTo>
                  <a:lnTo>
                    <a:pt x="125749" y="536855"/>
                  </a:lnTo>
                  <a:lnTo>
                    <a:pt x="148465" y="497412"/>
                  </a:lnTo>
                  <a:lnTo>
                    <a:pt x="172847" y="459091"/>
                  </a:lnTo>
                  <a:lnTo>
                    <a:pt x="198846" y="421941"/>
                  </a:lnTo>
                  <a:lnTo>
                    <a:pt x="226412" y="386012"/>
                  </a:lnTo>
                  <a:lnTo>
                    <a:pt x="255496" y="351353"/>
                  </a:lnTo>
                  <a:lnTo>
                    <a:pt x="286047" y="318013"/>
                  </a:lnTo>
                  <a:lnTo>
                    <a:pt x="318018" y="286044"/>
                  </a:lnTo>
                  <a:lnTo>
                    <a:pt x="351358" y="255492"/>
                  </a:lnTo>
                  <a:lnTo>
                    <a:pt x="386017" y="226409"/>
                  </a:lnTo>
                  <a:lnTo>
                    <a:pt x="421947" y="198844"/>
                  </a:lnTo>
                  <a:lnTo>
                    <a:pt x="459097" y="172846"/>
                  </a:lnTo>
                  <a:lnTo>
                    <a:pt x="497419" y="148465"/>
                  </a:lnTo>
                  <a:lnTo>
                    <a:pt x="536862" y="125749"/>
                  </a:lnTo>
                  <a:lnTo>
                    <a:pt x="577378" y="104750"/>
                  </a:lnTo>
                  <a:lnTo>
                    <a:pt x="618916" y="85515"/>
                  </a:lnTo>
                  <a:lnTo>
                    <a:pt x="661428" y="68095"/>
                  </a:lnTo>
                  <a:lnTo>
                    <a:pt x="704864" y="52539"/>
                  </a:lnTo>
                  <a:lnTo>
                    <a:pt x="749173" y="38897"/>
                  </a:lnTo>
                  <a:lnTo>
                    <a:pt x="794308" y="27218"/>
                  </a:lnTo>
                  <a:lnTo>
                    <a:pt x="840218" y="17551"/>
                  </a:lnTo>
                  <a:lnTo>
                    <a:pt x="886854" y="9946"/>
                  </a:lnTo>
                  <a:lnTo>
                    <a:pt x="934166" y="4453"/>
                  </a:lnTo>
                  <a:lnTo>
                    <a:pt x="982105" y="1121"/>
                  </a:lnTo>
                  <a:lnTo>
                    <a:pt x="1030615" y="0"/>
                  </a:lnTo>
                  <a:lnTo>
                    <a:pt x="1079137" y="1121"/>
                  </a:lnTo>
                  <a:lnTo>
                    <a:pt x="1127076" y="4453"/>
                  </a:lnTo>
                  <a:lnTo>
                    <a:pt x="1174388" y="9946"/>
                  </a:lnTo>
                  <a:lnTo>
                    <a:pt x="1221024" y="17551"/>
                  </a:lnTo>
                  <a:lnTo>
                    <a:pt x="1266934" y="27218"/>
                  </a:lnTo>
                  <a:lnTo>
                    <a:pt x="1312069" y="38897"/>
                  </a:lnTo>
                  <a:lnTo>
                    <a:pt x="1356379" y="52539"/>
                  </a:lnTo>
                  <a:lnTo>
                    <a:pt x="1399814" y="68095"/>
                  </a:lnTo>
                  <a:lnTo>
                    <a:pt x="1442326" y="85515"/>
                  </a:lnTo>
                  <a:lnTo>
                    <a:pt x="1483864" y="104750"/>
                  </a:lnTo>
                  <a:lnTo>
                    <a:pt x="1524380" y="125749"/>
                  </a:lnTo>
                  <a:lnTo>
                    <a:pt x="1563823" y="148465"/>
                  </a:lnTo>
                  <a:lnTo>
                    <a:pt x="1602145" y="172846"/>
                  </a:lnTo>
                  <a:lnTo>
                    <a:pt x="1639295" y="198844"/>
                  </a:lnTo>
                  <a:lnTo>
                    <a:pt x="1675225" y="226409"/>
                  </a:lnTo>
                  <a:lnTo>
                    <a:pt x="1709885" y="255492"/>
                  </a:lnTo>
                  <a:lnTo>
                    <a:pt x="1743224" y="286044"/>
                  </a:lnTo>
                  <a:lnTo>
                    <a:pt x="1775195" y="318013"/>
                  </a:lnTo>
                  <a:lnTo>
                    <a:pt x="1805747" y="351353"/>
                  </a:lnTo>
                  <a:lnTo>
                    <a:pt x="1834830" y="386012"/>
                  </a:lnTo>
                  <a:lnTo>
                    <a:pt x="1862396" y="421941"/>
                  </a:lnTo>
                  <a:lnTo>
                    <a:pt x="1888395" y="459091"/>
                  </a:lnTo>
                  <a:lnTo>
                    <a:pt x="1912777" y="497412"/>
                  </a:lnTo>
                  <a:lnTo>
                    <a:pt x="1935493" y="536855"/>
                  </a:lnTo>
                  <a:lnTo>
                    <a:pt x="1956493" y="577371"/>
                  </a:lnTo>
                  <a:lnTo>
                    <a:pt x="1975728" y="618909"/>
                  </a:lnTo>
                  <a:lnTo>
                    <a:pt x="1993149" y="661421"/>
                  </a:lnTo>
                  <a:lnTo>
                    <a:pt x="2008705" y="704857"/>
                  </a:lnTo>
                  <a:lnTo>
                    <a:pt x="2022348" y="749167"/>
                  </a:lnTo>
                  <a:lnTo>
                    <a:pt x="2034028" y="794302"/>
                  </a:lnTo>
                  <a:lnTo>
                    <a:pt x="2043695" y="840213"/>
                  </a:lnTo>
                  <a:lnTo>
                    <a:pt x="2051300" y="886849"/>
                  </a:lnTo>
                  <a:lnTo>
                    <a:pt x="2056793" y="934162"/>
                  </a:lnTo>
                  <a:lnTo>
                    <a:pt x="2060126" y="982102"/>
                  </a:lnTo>
                  <a:lnTo>
                    <a:pt x="2061238" y="1030620"/>
                  </a:lnTo>
                  <a:lnTo>
                    <a:pt x="2060126" y="1079135"/>
                  </a:lnTo>
                  <a:lnTo>
                    <a:pt x="2056793" y="1127072"/>
                  </a:lnTo>
                  <a:lnTo>
                    <a:pt x="2051300" y="1174384"/>
                  </a:lnTo>
                  <a:lnTo>
                    <a:pt x="2043695" y="1221018"/>
                  </a:lnTo>
                  <a:lnTo>
                    <a:pt x="2034028" y="1266928"/>
                  </a:lnTo>
                  <a:lnTo>
                    <a:pt x="2022348" y="1312061"/>
                  </a:lnTo>
                  <a:lnTo>
                    <a:pt x="2008705" y="1356371"/>
                  </a:lnTo>
                  <a:lnTo>
                    <a:pt x="1993149" y="1399806"/>
                  </a:lnTo>
                  <a:lnTo>
                    <a:pt x="1975728" y="1442317"/>
                  </a:lnTo>
                  <a:lnTo>
                    <a:pt x="1956493" y="1483855"/>
                  </a:lnTo>
                  <a:lnTo>
                    <a:pt x="1935493" y="1524370"/>
                  </a:lnTo>
                  <a:lnTo>
                    <a:pt x="1912777" y="1563813"/>
                  </a:lnTo>
                  <a:lnTo>
                    <a:pt x="1888395" y="1602135"/>
                  </a:lnTo>
                  <a:lnTo>
                    <a:pt x="1862396" y="1639285"/>
                  </a:lnTo>
                  <a:lnTo>
                    <a:pt x="1834830" y="1675215"/>
                  </a:lnTo>
                  <a:lnTo>
                    <a:pt x="1805747" y="1709874"/>
                  </a:lnTo>
                  <a:lnTo>
                    <a:pt x="1775195" y="1743214"/>
                  </a:lnTo>
                  <a:lnTo>
                    <a:pt x="1743224" y="1775185"/>
                  </a:lnTo>
                  <a:lnTo>
                    <a:pt x="1709885" y="1805737"/>
                  </a:lnTo>
                  <a:lnTo>
                    <a:pt x="1675225" y="1834820"/>
                  </a:lnTo>
                  <a:lnTo>
                    <a:pt x="1639295" y="1862386"/>
                  </a:lnTo>
                  <a:lnTo>
                    <a:pt x="1602145" y="1888385"/>
                  </a:lnTo>
                  <a:lnTo>
                    <a:pt x="1563823" y="1912768"/>
                  </a:lnTo>
                  <a:lnTo>
                    <a:pt x="1524380" y="1935484"/>
                  </a:lnTo>
                  <a:lnTo>
                    <a:pt x="1483864" y="1956484"/>
                  </a:lnTo>
                  <a:lnTo>
                    <a:pt x="1442326" y="1975720"/>
                  </a:lnTo>
                  <a:lnTo>
                    <a:pt x="1399814" y="1993140"/>
                  </a:lnTo>
                  <a:lnTo>
                    <a:pt x="1356379" y="2008697"/>
                  </a:lnTo>
                  <a:lnTo>
                    <a:pt x="1312069" y="2022340"/>
                  </a:lnTo>
                  <a:lnTo>
                    <a:pt x="1266934" y="2034020"/>
                  </a:lnTo>
                  <a:lnTo>
                    <a:pt x="1221024" y="2043687"/>
                  </a:lnTo>
                  <a:lnTo>
                    <a:pt x="1174388" y="2051292"/>
                  </a:lnTo>
                  <a:lnTo>
                    <a:pt x="1127076" y="2056786"/>
                  </a:lnTo>
                  <a:lnTo>
                    <a:pt x="1079137" y="2060118"/>
                  </a:lnTo>
                  <a:lnTo>
                    <a:pt x="1030621" y="20612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6730" cy="1557655"/>
          </a:xfrm>
          <a:custGeom>
            <a:avLst/>
            <a:gdLst/>
            <a:ahLst/>
            <a:cxnLst/>
            <a:rect l="l" t="t" r="r" b="b"/>
            <a:pathLst>
              <a:path w="18286730" h="1557655">
                <a:moveTo>
                  <a:pt x="18286552" y="1557337"/>
                </a:moveTo>
                <a:lnTo>
                  <a:pt x="0" y="1557337"/>
                </a:lnTo>
                <a:lnTo>
                  <a:pt x="0" y="0"/>
                </a:lnTo>
                <a:lnTo>
                  <a:pt x="18286552" y="0"/>
                </a:lnTo>
                <a:lnTo>
                  <a:pt x="18286552" y="155733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214313" y="2839721"/>
            <a:ext cx="8565515" cy="2593340"/>
            <a:chOff x="214313" y="2839721"/>
            <a:chExt cx="8565515" cy="2593340"/>
          </a:xfrm>
        </p:grpSpPr>
        <p:sp>
          <p:nvSpPr>
            <p:cNvPr id="9" name="object 9" descr=""/>
            <p:cNvSpPr/>
            <p:nvPr/>
          </p:nvSpPr>
          <p:spPr>
            <a:xfrm>
              <a:off x="214313" y="2839721"/>
              <a:ext cx="8565515" cy="2593340"/>
            </a:xfrm>
            <a:custGeom>
              <a:avLst/>
              <a:gdLst/>
              <a:ahLst/>
              <a:cxnLst/>
              <a:rect l="l" t="t" r="r" b="b"/>
              <a:pathLst>
                <a:path w="8565515" h="2593340">
                  <a:moveTo>
                    <a:pt x="7612675" y="2593094"/>
                  </a:moveTo>
                  <a:lnTo>
                    <a:pt x="952500" y="2593094"/>
                  </a:lnTo>
                  <a:lnTo>
                    <a:pt x="904960" y="2591929"/>
                  </a:lnTo>
                  <a:lnTo>
                    <a:pt x="858024" y="2588468"/>
                  </a:lnTo>
                  <a:lnTo>
                    <a:pt x="811746" y="2582767"/>
                  </a:lnTo>
                  <a:lnTo>
                    <a:pt x="766181" y="2574880"/>
                  </a:lnTo>
                  <a:lnTo>
                    <a:pt x="721382" y="2564862"/>
                  </a:lnTo>
                  <a:lnTo>
                    <a:pt x="677405" y="2552767"/>
                  </a:lnTo>
                  <a:lnTo>
                    <a:pt x="634304" y="2538650"/>
                  </a:lnTo>
                  <a:lnTo>
                    <a:pt x="592134" y="2522565"/>
                  </a:lnTo>
                  <a:lnTo>
                    <a:pt x="550950" y="2504567"/>
                  </a:lnTo>
                  <a:lnTo>
                    <a:pt x="510805" y="2484711"/>
                  </a:lnTo>
                  <a:lnTo>
                    <a:pt x="471755" y="2463051"/>
                  </a:lnTo>
                  <a:lnTo>
                    <a:pt x="433853" y="2439642"/>
                  </a:lnTo>
                  <a:lnTo>
                    <a:pt x="397156" y="2414537"/>
                  </a:lnTo>
                  <a:lnTo>
                    <a:pt x="361716" y="2387793"/>
                  </a:lnTo>
                  <a:lnTo>
                    <a:pt x="327590" y="2359463"/>
                  </a:lnTo>
                  <a:lnTo>
                    <a:pt x="294830" y="2329602"/>
                  </a:lnTo>
                  <a:lnTo>
                    <a:pt x="263493" y="2298265"/>
                  </a:lnTo>
                  <a:lnTo>
                    <a:pt x="233632" y="2265506"/>
                  </a:lnTo>
                  <a:lnTo>
                    <a:pt x="205302" y="2231379"/>
                  </a:lnTo>
                  <a:lnTo>
                    <a:pt x="178557" y="2195940"/>
                  </a:lnTo>
                  <a:lnTo>
                    <a:pt x="153453" y="2159242"/>
                  </a:lnTo>
                  <a:lnTo>
                    <a:pt x="130044" y="2121341"/>
                  </a:lnTo>
                  <a:lnTo>
                    <a:pt x="108384" y="2082291"/>
                  </a:lnTo>
                  <a:lnTo>
                    <a:pt x="88527" y="2042146"/>
                  </a:lnTo>
                  <a:lnTo>
                    <a:pt x="70529" y="2000961"/>
                  </a:lnTo>
                  <a:lnTo>
                    <a:pt x="54445" y="1958791"/>
                  </a:lnTo>
                  <a:lnTo>
                    <a:pt x="40327" y="1915690"/>
                  </a:lnTo>
                  <a:lnTo>
                    <a:pt x="28232" y="1871713"/>
                  </a:lnTo>
                  <a:lnTo>
                    <a:pt x="18214" y="1826914"/>
                  </a:lnTo>
                  <a:lnTo>
                    <a:pt x="10327" y="1781349"/>
                  </a:lnTo>
                  <a:lnTo>
                    <a:pt x="4626" y="1735070"/>
                  </a:lnTo>
                  <a:lnTo>
                    <a:pt x="1165" y="1688134"/>
                  </a:lnTo>
                  <a:lnTo>
                    <a:pt x="0" y="1640595"/>
                  </a:lnTo>
                  <a:lnTo>
                    <a:pt x="0" y="952508"/>
                  </a:lnTo>
                  <a:lnTo>
                    <a:pt x="1165" y="904969"/>
                  </a:lnTo>
                  <a:lnTo>
                    <a:pt x="4626" y="858033"/>
                  </a:lnTo>
                  <a:lnTo>
                    <a:pt x="10327" y="811754"/>
                  </a:lnTo>
                  <a:lnTo>
                    <a:pt x="18214" y="766188"/>
                  </a:lnTo>
                  <a:lnTo>
                    <a:pt x="28232" y="721389"/>
                  </a:lnTo>
                  <a:lnTo>
                    <a:pt x="40327" y="677412"/>
                  </a:lnTo>
                  <a:lnTo>
                    <a:pt x="54445" y="634311"/>
                  </a:lnTo>
                  <a:lnTo>
                    <a:pt x="70529" y="592141"/>
                  </a:lnTo>
                  <a:lnTo>
                    <a:pt x="88527" y="550956"/>
                  </a:lnTo>
                  <a:lnTo>
                    <a:pt x="108384" y="510810"/>
                  </a:lnTo>
                  <a:lnTo>
                    <a:pt x="130044" y="471760"/>
                  </a:lnTo>
                  <a:lnTo>
                    <a:pt x="153453" y="433858"/>
                  </a:lnTo>
                  <a:lnTo>
                    <a:pt x="178557" y="397160"/>
                  </a:lnTo>
                  <a:lnTo>
                    <a:pt x="205302" y="361720"/>
                  </a:lnTo>
                  <a:lnTo>
                    <a:pt x="233632" y="327593"/>
                  </a:lnTo>
                  <a:lnTo>
                    <a:pt x="263493" y="294834"/>
                  </a:lnTo>
                  <a:lnTo>
                    <a:pt x="294830" y="263496"/>
                  </a:lnTo>
                  <a:lnTo>
                    <a:pt x="327590" y="233635"/>
                  </a:lnTo>
                  <a:lnTo>
                    <a:pt x="361716" y="205304"/>
                  </a:lnTo>
                  <a:lnTo>
                    <a:pt x="397156" y="178560"/>
                  </a:lnTo>
                  <a:lnTo>
                    <a:pt x="433853" y="153455"/>
                  </a:lnTo>
                  <a:lnTo>
                    <a:pt x="471755" y="130045"/>
                  </a:lnTo>
                  <a:lnTo>
                    <a:pt x="510805" y="108385"/>
                  </a:lnTo>
                  <a:lnTo>
                    <a:pt x="550950" y="88528"/>
                  </a:lnTo>
                  <a:lnTo>
                    <a:pt x="592134" y="70530"/>
                  </a:lnTo>
                  <a:lnTo>
                    <a:pt x="634304" y="54445"/>
                  </a:lnTo>
                  <a:lnTo>
                    <a:pt x="677405" y="40328"/>
                  </a:lnTo>
                  <a:lnTo>
                    <a:pt x="721382" y="28233"/>
                  </a:lnTo>
                  <a:lnTo>
                    <a:pt x="766181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7" y="0"/>
                  </a:lnTo>
                  <a:lnTo>
                    <a:pt x="7612678" y="0"/>
                  </a:lnTo>
                  <a:lnTo>
                    <a:pt x="7660215" y="1165"/>
                  </a:lnTo>
                  <a:lnTo>
                    <a:pt x="7707151" y="4626"/>
                  </a:lnTo>
                  <a:lnTo>
                    <a:pt x="7753429" y="10327"/>
                  </a:lnTo>
                  <a:lnTo>
                    <a:pt x="7798995" y="18214"/>
                  </a:lnTo>
                  <a:lnTo>
                    <a:pt x="7843794" y="28233"/>
                  </a:lnTo>
                  <a:lnTo>
                    <a:pt x="7887771" y="40328"/>
                  </a:lnTo>
                  <a:lnTo>
                    <a:pt x="7930872" y="54445"/>
                  </a:lnTo>
                  <a:lnTo>
                    <a:pt x="7973042" y="70530"/>
                  </a:lnTo>
                  <a:lnTo>
                    <a:pt x="8014226" y="88528"/>
                  </a:lnTo>
                  <a:lnTo>
                    <a:pt x="8054371" y="108385"/>
                  </a:lnTo>
                  <a:lnTo>
                    <a:pt x="8093421" y="130045"/>
                  </a:lnTo>
                  <a:lnTo>
                    <a:pt x="8131323" y="153455"/>
                  </a:lnTo>
                  <a:lnTo>
                    <a:pt x="8168020" y="178560"/>
                  </a:lnTo>
                  <a:lnTo>
                    <a:pt x="8203460" y="205304"/>
                  </a:lnTo>
                  <a:lnTo>
                    <a:pt x="8237586" y="233635"/>
                  </a:lnTo>
                  <a:lnTo>
                    <a:pt x="8270346" y="263496"/>
                  </a:lnTo>
                  <a:lnTo>
                    <a:pt x="8301683" y="294834"/>
                  </a:lnTo>
                  <a:lnTo>
                    <a:pt x="8331544" y="327593"/>
                  </a:lnTo>
                  <a:lnTo>
                    <a:pt x="8359874" y="361720"/>
                  </a:lnTo>
                  <a:lnTo>
                    <a:pt x="8386618" y="397160"/>
                  </a:lnTo>
                  <a:lnTo>
                    <a:pt x="8411722" y="433858"/>
                  </a:lnTo>
                  <a:lnTo>
                    <a:pt x="8435131" y="471760"/>
                  </a:lnTo>
                  <a:lnTo>
                    <a:pt x="8456792" y="510810"/>
                  </a:lnTo>
                  <a:lnTo>
                    <a:pt x="8476648" y="550956"/>
                  </a:lnTo>
                  <a:lnTo>
                    <a:pt x="8494645" y="592141"/>
                  </a:lnTo>
                  <a:lnTo>
                    <a:pt x="8510730" y="634311"/>
                  </a:lnTo>
                  <a:lnTo>
                    <a:pt x="8524847" y="677412"/>
                  </a:lnTo>
                  <a:lnTo>
                    <a:pt x="8536942" y="721389"/>
                  </a:lnTo>
                  <a:lnTo>
                    <a:pt x="8546961" y="766188"/>
                  </a:lnTo>
                  <a:lnTo>
                    <a:pt x="8554848" y="811754"/>
                  </a:lnTo>
                  <a:lnTo>
                    <a:pt x="8560549" y="858033"/>
                  </a:lnTo>
                  <a:lnTo>
                    <a:pt x="8564009" y="904969"/>
                  </a:lnTo>
                  <a:lnTo>
                    <a:pt x="8565175" y="952508"/>
                  </a:lnTo>
                  <a:lnTo>
                    <a:pt x="8565175" y="1640595"/>
                  </a:lnTo>
                  <a:lnTo>
                    <a:pt x="8564009" y="1688134"/>
                  </a:lnTo>
                  <a:lnTo>
                    <a:pt x="8560549" y="1735070"/>
                  </a:lnTo>
                  <a:lnTo>
                    <a:pt x="8554848" y="1781349"/>
                  </a:lnTo>
                  <a:lnTo>
                    <a:pt x="8546961" y="1826914"/>
                  </a:lnTo>
                  <a:lnTo>
                    <a:pt x="8536942" y="1871713"/>
                  </a:lnTo>
                  <a:lnTo>
                    <a:pt x="8524847" y="1915690"/>
                  </a:lnTo>
                  <a:lnTo>
                    <a:pt x="8510730" y="1958791"/>
                  </a:lnTo>
                  <a:lnTo>
                    <a:pt x="8494645" y="2000961"/>
                  </a:lnTo>
                  <a:lnTo>
                    <a:pt x="8476648" y="2042146"/>
                  </a:lnTo>
                  <a:lnTo>
                    <a:pt x="8456792" y="2082291"/>
                  </a:lnTo>
                  <a:lnTo>
                    <a:pt x="8435131" y="2121341"/>
                  </a:lnTo>
                  <a:lnTo>
                    <a:pt x="8411722" y="2159242"/>
                  </a:lnTo>
                  <a:lnTo>
                    <a:pt x="8386618" y="2195940"/>
                  </a:lnTo>
                  <a:lnTo>
                    <a:pt x="8359874" y="2231379"/>
                  </a:lnTo>
                  <a:lnTo>
                    <a:pt x="8331544" y="2265506"/>
                  </a:lnTo>
                  <a:lnTo>
                    <a:pt x="8301683" y="2298265"/>
                  </a:lnTo>
                  <a:lnTo>
                    <a:pt x="8270346" y="2329602"/>
                  </a:lnTo>
                  <a:lnTo>
                    <a:pt x="8237586" y="2359463"/>
                  </a:lnTo>
                  <a:lnTo>
                    <a:pt x="8203460" y="2387793"/>
                  </a:lnTo>
                  <a:lnTo>
                    <a:pt x="8168020" y="2414537"/>
                  </a:lnTo>
                  <a:lnTo>
                    <a:pt x="8131323" y="2439642"/>
                  </a:lnTo>
                  <a:lnTo>
                    <a:pt x="8093421" y="2463051"/>
                  </a:lnTo>
                  <a:lnTo>
                    <a:pt x="8054371" y="2484711"/>
                  </a:lnTo>
                  <a:lnTo>
                    <a:pt x="8014226" y="2504567"/>
                  </a:lnTo>
                  <a:lnTo>
                    <a:pt x="7973042" y="2522565"/>
                  </a:lnTo>
                  <a:lnTo>
                    <a:pt x="7930872" y="2538650"/>
                  </a:lnTo>
                  <a:lnTo>
                    <a:pt x="7887771" y="2552767"/>
                  </a:lnTo>
                  <a:lnTo>
                    <a:pt x="7843794" y="2564862"/>
                  </a:lnTo>
                  <a:lnTo>
                    <a:pt x="7798995" y="2574880"/>
                  </a:lnTo>
                  <a:lnTo>
                    <a:pt x="7753429" y="2582767"/>
                  </a:lnTo>
                  <a:lnTo>
                    <a:pt x="7707151" y="2588468"/>
                  </a:lnTo>
                  <a:lnTo>
                    <a:pt x="7660215" y="2591929"/>
                  </a:lnTo>
                  <a:lnTo>
                    <a:pt x="7612675" y="2593094"/>
                  </a:lnTo>
                  <a:close/>
                </a:path>
              </a:pathLst>
            </a:custGeom>
            <a:solidFill>
              <a:srgbClr val="C5956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903" y="3158337"/>
              <a:ext cx="2095499" cy="208595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18131" y="3074700"/>
              <a:ext cx="2061845" cy="2061845"/>
            </a:xfrm>
            <a:custGeom>
              <a:avLst/>
              <a:gdLst/>
              <a:ahLst/>
              <a:cxnLst/>
              <a:rect l="l" t="t" r="r" b="b"/>
              <a:pathLst>
                <a:path w="2061845" h="2061845">
                  <a:moveTo>
                    <a:pt x="1031617" y="2061247"/>
                  </a:moveTo>
                  <a:lnTo>
                    <a:pt x="1029626" y="2061247"/>
                  </a:lnTo>
                  <a:lnTo>
                    <a:pt x="982105" y="2060149"/>
                  </a:lnTo>
                  <a:lnTo>
                    <a:pt x="934166" y="2056816"/>
                  </a:lnTo>
                  <a:lnTo>
                    <a:pt x="886854" y="2051323"/>
                  </a:lnTo>
                  <a:lnTo>
                    <a:pt x="840218" y="2043718"/>
                  </a:lnTo>
                  <a:lnTo>
                    <a:pt x="794308" y="2034050"/>
                  </a:lnTo>
                  <a:lnTo>
                    <a:pt x="749173" y="2022370"/>
                  </a:lnTo>
                  <a:lnTo>
                    <a:pt x="704864" y="2008727"/>
                  </a:lnTo>
                  <a:lnTo>
                    <a:pt x="661428" y="1993171"/>
                  </a:lnTo>
                  <a:lnTo>
                    <a:pt x="618916" y="1975750"/>
                  </a:lnTo>
                  <a:lnTo>
                    <a:pt x="577378" y="1956514"/>
                  </a:lnTo>
                  <a:lnTo>
                    <a:pt x="536862" y="1935513"/>
                  </a:lnTo>
                  <a:lnTo>
                    <a:pt x="497419" y="1912797"/>
                  </a:lnTo>
                  <a:lnTo>
                    <a:pt x="459097" y="1888414"/>
                  </a:lnTo>
                  <a:lnTo>
                    <a:pt x="421947" y="1862415"/>
                  </a:lnTo>
                  <a:lnTo>
                    <a:pt x="386017" y="1834848"/>
                  </a:lnTo>
                  <a:lnTo>
                    <a:pt x="351358" y="1805764"/>
                  </a:lnTo>
                  <a:lnTo>
                    <a:pt x="318018" y="1775212"/>
                  </a:lnTo>
                  <a:lnTo>
                    <a:pt x="286047" y="1743240"/>
                  </a:lnTo>
                  <a:lnTo>
                    <a:pt x="255496" y="1709900"/>
                  </a:lnTo>
                  <a:lnTo>
                    <a:pt x="226412" y="1675240"/>
                  </a:lnTo>
                  <a:lnTo>
                    <a:pt x="198846" y="1639309"/>
                  </a:lnTo>
                  <a:lnTo>
                    <a:pt x="172847" y="1602158"/>
                  </a:lnTo>
                  <a:lnTo>
                    <a:pt x="148465" y="1563835"/>
                  </a:lnTo>
                  <a:lnTo>
                    <a:pt x="125749" y="1524391"/>
                  </a:lnTo>
                  <a:lnTo>
                    <a:pt x="104749" y="1483874"/>
                  </a:lnTo>
                  <a:lnTo>
                    <a:pt x="85514" y="1442335"/>
                  </a:lnTo>
                  <a:lnTo>
                    <a:pt x="68093" y="1399822"/>
                  </a:lnTo>
                  <a:lnTo>
                    <a:pt x="52537" y="1356386"/>
                  </a:lnTo>
                  <a:lnTo>
                    <a:pt x="38894" y="1312075"/>
                  </a:lnTo>
                  <a:lnTo>
                    <a:pt x="27214" y="1266939"/>
                  </a:lnTo>
                  <a:lnTo>
                    <a:pt x="17547" y="1221028"/>
                  </a:lnTo>
                  <a:lnTo>
                    <a:pt x="9942" y="1174391"/>
                  </a:lnTo>
                  <a:lnTo>
                    <a:pt x="4449" y="1127077"/>
                  </a:lnTo>
                  <a:lnTo>
                    <a:pt x="1116" y="1079137"/>
                  </a:lnTo>
                  <a:lnTo>
                    <a:pt x="0" y="1030413"/>
                  </a:lnTo>
                  <a:lnTo>
                    <a:pt x="1116" y="982105"/>
                  </a:lnTo>
                  <a:lnTo>
                    <a:pt x="4449" y="934167"/>
                  </a:lnTo>
                  <a:lnTo>
                    <a:pt x="9942" y="886856"/>
                  </a:lnTo>
                  <a:lnTo>
                    <a:pt x="17547" y="840221"/>
                  </a:lnTo>
                  <a:lnTo>
                    <a:pt x="27214" y="794312"/>
                  </a:lnTo>
                  <a:lnTo>
                    <a:pt x="38894" y="749178"/>
                  </a:lnTo>
                  <a:lnTo>
                    <a:pt x="52537" y="704869"/>
                  </a:lnTo>
                  <a:lnTo>
                    <a:pt x="68093" y="661434"/>
                  </a:lnTo>
                  <a:lnTo>
                    <a:pt x="85514" y="618922"/>
                  </a:lnTo>
                  <a:lnTo>
                    <a:pt x="104749" y="577384"/>
                  </a:lnTo>
                  <a:lnTo>
                    <a:pt x="125749" y="536869"/>
                  </a:lnTo>
                  <a:lnTo>
                    <a:pt x="148465" y="497426"/>
                  </a:lnTo>
                  <a:lnTo>
                    <a:pt x="172847" y="459104"/>
                  </a:lnTo>
                  <a:lnTo>
                    <a:pt x="198846" y="421954"/>
                  </a:lnTo>
                  <a:lnTo>
                    <a:pt x="226412" y="386024"/>
                  </a:lnTo>
                  <a:lnTo>
                    <a:pt x="255496" y="351365"/>
                  </a:lnTo>
                  <a:lnTo>
                    <a:pt x="286047" y="318025"/>
                  </a:lnTo>
                  <a:lnTo>
                    <a:pt x="318018" y="286055"/>
                  </a:lnTo>
                  <a:lnTo>
                    <a:pt x="351358" y="255503"/>
                  </a:lnTo>
                  <a:lnTo>
                    <a:pt x="386017" y="226419"/>
                  </a:lnTo>
                  <a:lnTo>
                    <a:pt x="421947" y="198853"/>
                  </a:lnTo>
                  <a:lnTo>
                    <a:pt x="459097" y="172854"/>
                  </a:lnTo>
                  <a:lnTo>
                    <a:pt x="497419" y="148472"/>
                  </a:lnTo>
                  <a:lnTo>
                    <a:pt x="536862" y="125756"/>
                  </a:lnTo>
                  <a:lnTo>
                    <a:pt x="577378" y="104755"/>
                  </a:lnTo>
                  <a:lnTo>
                    <a:pt x="618916" y="85520"/>
                  </a:lnTo>
                  <a:lnTo>
                    <a:pt x="661428" y="68099"/>
                  </a:lnTo>
                  <a:lnTo>
                    <a:pt x="704864" y="52542"/>
                  </a:lnTo>
                  <a:lnTo>
                    <a:pt x="749173" y="38899"/>
                  </a:lnTo>
                  <a:lnTo>
                    <a:pt x="794308" y="27219"/>
                  </a:lnTo>
                  <a:lnTo>
                    <a:pt x="840218" y="17552"/>
                  </a:lnTo>
                  <a:lnTo>
                    <a:pt x="886854" y="9947"/>
                  </a:lnTo>
                  <a:lnTo>
                    <a:pt x="934166" y="4454"/>
                  </a:lnTo>
                  <a:lnTo>
                    <a:pt x="982105" y="1121"/>
                  </a:lnTo>
                  <a:lnTo>
                    <a:pt x="1030618" y="0"/>
                  </a:lnTo>
                  <a:lnTo>
                    <a:pt x="1079137" y="1121"/>
                  </a:lnTo>
                  <a:lnTo>
                    <a:pt x="1127076" y="4454"/>
                  </a:lnTo>
                  <a:lnTo>
                    <a:pt x="1174388" y="9947"/>
                  </a:lnTo>
                  <a:lnTo>
                    <a:pt x="1221024" y="17552"/>
                  </a:lnTo>
                  <a:lnTo>
                    <a:pt x="1266934" y="27219"/>
                  </a:lnTo>
                  <a:lnTo>
                    <a:pt x="1312069" y="38899"/>
                  </a:lnTo>
                  <a:lnTo>
                    <a:pt x="1356379" y="52542"/>
                  </a:lnTo>
                  <a:lnTo>
                    <a:pt x="1399814" y="68099"/>
                  </a:lnTo>
                  <a:lnTo>
                    <a:pt x="1442326" y="85520"/>
                  </a:lnTo>
                  <a:lnTo>
                    <a:pt x="1483864" y="104755"/>
                  </a:lnTo>
                  <a:lnTo>
                    <a:pt x="1524380" y="125756"/>
                  </a:lnTo>
                  <a:lnTo>
                    <a:pt x="1563823" y="148472"/>
                  </a:lnTo>
                  <a:lnTo>
                    <a:pt x="1602145" y="172854"/>
                  </a:lnTo>
                  <a:lnTo>
                    <a:pt x="1639295" y="198853"/>
                  </a:lnTo>
                  <a:lnTo>
                    <a:pt x="1675225" y="226419"/>
                  </a:lnTo>
                  <a:lnTo>
                    <a:pt x="1709885" y="255503"/>
                  </a:lnTo>
                  <a:lnTo>
                    <a:pt x="1743224" y="286055"/>
                  </a:lnTo>
                  <a:lnTo>
                    <a:pt x="1775195" y="318025"/>
                  </a:lnTo>
                  <a:lnTo>
                    <a:pt x="1805747" y="351365"/>
                  </a:lnTo>
                  <a:lnTo>
                    <a:pt x="1834830" y="386024"/>
                  </a:lnTo>
                  <a:lnTo>
                    <a:pt x="1862396" y="421954"/>
                  </a:lnTo>
                  <a:lnTo>
                    <a:pt x="1888395" y="459104"/>
                  </a:lnTo>
                  <a:lnTo>
                    <a:pt x="1912777" y="497426"/>
                  </a:lnTo>
                  <a:lnTo>
                    <a:pt x="1935493" y="536869"/>
                  </a:lnTo>
                  <a:lnTo>
                    <a:pt x="1956493" y="577384"/>
                  </a:lnTo>
                  <a:lnTo>
                    <a:pt x="1975728" y="618922"/>
                  </a:lnTo>
                  <a:lnTo>
                    <a:pt x="1993149" y="661434"/>
                  </a:lnTo>
                  <a:lnTo>
                    <a:pt x="2008705" y="704869"/>
                  </a:lnTo>
                  <a:lnTo>
                    <a:pt x="2022348" y="749178"/>
                  </a:lnTo>
                  <a:lnTo>
                    <a:pt x="2034028" y="794312"/>
                  </a:lnTo>
                  <a:lnTo>
                    <a:pt x="2043695" y="840221"/>
                  </a:lnTo>
                  <a:lnTo>
                    <a:pt x="2051300" y="886856"/>
                  </a:lnTo>
                  <a:lnTo>
                    <a:pt x="2056793" y="934167"/>
                  </a:lnTo>
                  <a:lnTo>
                    <a:pt x="2060126" y="982105"/>
                  </a:lnTo>
                  <a:lnTo>
                    <a:pt x="2061238" y="1030620"/>
                  </a:lnTo>
                  <a:lnTo>
                    <a:pt x="2060126" y="1079137"/>
                  </a:lnTo>
                  <a:lnTo>
                    <a:pt x="2056793" y="1127077"/>
                  </a:lnTo>
                  <a:lnTo>
                    <a:pt x="2051300" y="1174391"/>
                  </a:lnTo>
                  <a:lnTo>
                    <a:pt x="2043695" y="1221028"/>
                  </a:lnTo>
                  <a:lnTo>
                    <a:pt x="2034028" y="1266939"/>
                  </a:lnTo>
                  <a:lnTo>
                    <a:pt x="2022348" y="1312075"/>
                  </a:lnTo>
                  <a:lnTo>
                    <a:pt x="2008705" y="1356386"/>
                  </a:lnTo>
                  <a:lnTo>
                    <a:pt x="1993149" y="1399822"/>
                  </a:lnTo>
                  <a:lnTo>
                    <a:pt x="1975728" y="1442335"/>
                  </a:lnTo>
                  <a:lnTo>
                    <a:pt x="1956493" y="1483874"/>
                  </a:lnTo>
                  <a:lnTo>
                    <a:pt x="1935493" y="1524391"/>
                  </a:lnTo>
                  <a:lnTo>
                    <a:pt x="1912777" y="1563835"/>
                  </a:lnTo>
                  <a:lnTo>
                    <a:pt x="1888395" y="1602158"/>
                  </a:lnTo>
                  <a:lnTo>
                    <a:pt x="1862396" y="1639309"/>
                  </a:lnTo>
                  <a:lnTo>
                    <a:pt x="1834830" y="1675240"/>
                  </a:lnTo>
                  <a:lnTo>
                    <a:pt x="1805747" y="1709900"/>
                  </a:lnTo>
                  <a:lnTo>
                    <a:pt x="1775195" y="1743240"/>
                  </a:lnTo>
                  <a:lnTo>
                    <a:pt x="1743224" y="1775212"/>
                  </a:lnTo>
                  <a:lnTo>
                    <a:pt x="1709885" y="1805764"/>
                  </a:lnTo>
                  <a:lnTo>
                    <a:pt x="1675225" y="1834848"/>
                  </a:lnTo>
                  <a:lnTo>
                    <a:pt x="1639295" y="1862415"/>
                  </a:lnTo>
                  <a:lnTo>
                    <a:pt x="1602145" y="1888414"/>
                  </a:lnTo>
                  <a:lnTo>
                    <a:pt x="1563823" y="1912797"/>
                  </a:lnTo>
                  <a:lnTo>
                    <a:pt x="1524380" y="1935513"/>
                  </a:lnTo>
                  <a:lnTo>
                    <a:pt x="1483864" y="1956514"/>
                  </a:lnTo>
                  <a:lnTo>
                    <a:pt x="1442326" y="1975750"/>
                  </a:lnTo>
                  <a:lnTo>
                    <a:pt x="1399814" y="1993171"/>
                  </a:lnTo>
                  <a:lnTo>
                    <a:pt x="1356379" y="2008727"/>
                  </a:lnTo>
                  <a:lnTo>
                    <a:pt x="1312069" y="2022370"/>
                  </a:lnTo>
                  <a:lnTo>
                    <a:pt x="1266934" y="2034050"/>
                  </a:lnTo>
                  <a:lnTo>
                    <a:pt x="1221024" y="2043718"/>
                  </a:lnTo>
                  <a:lnTo>
                    <a:pt x="1174388" y="2051323"/>
                  </a:lnTo>
                  <a:lnTo>
                    <a:pt x="1127076" y="2056816"/>
                  </a:lnTo>
                  <a:lnTo>
                    <a:pt x="1079137" y="2060149"/>
                  </a:lnTo>
                  <a:lnTo>
                    <a:pt x="1031617" y="20612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887296" y="6077517"/>
            <a:ext cx="1322705" cy="648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4100" spc="-17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100" spc="-158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940" sz="6150" spc="-162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100" spc="-55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91678" y="6782591"/>
            <a:ext cx="1314450" cy="648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100" spc="-41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462098" y="5907985"/>
            <a:ext cx="1765935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6350">
              <a:lnSpc>
                <a:spcPct val="116700"/>
              </a:lnSpc>
              <a:spcBef>
                <a:spcPts val="95"/>
              </a:spcBef>
            </a:pPr>
            <a:r>
              <a:rPr dirty="0" sz="4800" spc="-7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800" spc="-10">
                <a:solidFill>
                  <a:srgbClr val="FFFFFF"/>
                </a:solidFill>
                <a:latin typeface="Arial"/>
                <a:cs typeface="Arial"/>
              </a:rPr>
              <a:t>5.50%</a:t>
            </a:r>
            <a:endParaRPr sz="48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1563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420"/>
              <a:t>INSIGHTS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912696" y="3749363"/>
            <a:ext cx="1271905" cy="648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100" spc="-49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936036" y="3205933"/>
            <a:ext cx="4818380" cy="1732280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60"/>
              </a:spcBef>
            </a:pPr>
            <a:r>
              <a:rPr dirty="0" sz="4800" spc="-31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-434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dirty="0" sz="4800" spc="-22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8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-70">
                <a:solidFill>
                  <a:srgbClr val="FFFFFF"/>
                </a:solidFill>
                <a:latin typeface="Arial"/>
                <a:cs typeface="Arial"/>
              </a:rPr>
              <a:t>0.105</a:t>
            </a:r>
            <a:r>
              <a:rPr dirty="0" sz="4800" spc="-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23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/>
              <a:t>REVENUE</a:t>
            </a:r>
            <a:r>
              <a:rPr dirty="0" sz="6000" spc="-595"/>
              <a:t> </a:t>
            </a:r>
            <a:r>
              <a:rPr dirty="0" sz="6000" spc="-140"/>
              <a:t>MARKET</a:t>
            </a:r>
            <a:r>
              <a:rPr dirty="0" sz="6000" spc="-590"/>
              <a:t> </a:t>
            </a:r>
            <a:r>
              <a:rPr dirty="0" sz="6000" spc="-200"/>
              <a:t>SHARE</a:t>
            </a:r>
            <a:r>
              <a:rPr dirty="0" sz="6000" spc="-590"/>
              <a:t> </a:t>
            </a:r>
            <a:r>
              <a:rPr dirty="0" sz="6000" spc="-30"/>
              <a:t>BY</a:t>
            </a:r>
            <a:r>
              <a:rPr dirty="0" sz="6000" spc="-595"/>
              <a:t> </a:t>
            </a:r>
            <a:r>
              <a:rPr dirty="0" sz="6000" spc="-180"/>
              <a:t>SEGMENTS</a:t>
            </a:r>
            <a:r>
              <a:rPr dirty="0" sz="6000" spc="-590"/>
              <a:t> </a:t>
            </a:r>
            <a:r>
              <a:rPr dirty="0" sz="6000" spc="-330"/>
              <a:t>2022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795062" y="4056404"/>
            <a:ext cx="3099435" cy="5391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350" spc="16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350" spc="-14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350" spc="32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350">
              <a:latin typeface="Trebuchet MS"/>
              <a:cs typeface="Trebuchet M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8395" y="3919265"/>
            <a:ext cx="153551" cy="15355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8395" y="4587663"/>
            <a:ext cx="153551" cy="15355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542919" y="3569349"/>
            <a:ext cx="3245485" cy="1362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z="3800" spc="55">
                <a:solidFill>
                  <a:srgbClr val="FFFFFF"/>
                </a:solidFill>
                <a:latin typeface="Verdana"/>
                <a:cs typeface="Verdana"/>
              </a:rPr>
              <a:t>Organic </a:t>
            </a:r>
            <a:r>
              <a:rPr dirty="0" sz="3800" spc="-10">
                <a:solidFill>
                  <a:srgbClr val="FFFFFF"/>
                </a:solidFill>
                <a:latin typeface="Verdana"/>
                <a:cs typeface="Verdana"/>
              </a:rPr>
              <a:t>Conventional</a:t>
            </a:r>
            <a:endParaRPr sz="38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76122" y="6599229"/>
            <a:ext cx="2508885" cy="966469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35915" marR="5080" indent="-323850">
              <a:lnSpc>
                <a:spcPts val="3370"/>
              </a:lnSpc>
              <a:spcBef>
                <a:spcPts val="770"/>
              </a:spcBef>
            </a:pPr>
            <a:r>
              <a:rPr dirty="0" sz="3350" spc="210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350" spc="32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350">
              <a:latin typeface="Trebuchet MS"/>
              <a:cs typeface="Trebuchet MS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5188395" y="6410700"/>
            <a:ext cx="153670" cy="1490345"/>
            <a:chOff x="5188395" y="6410700"/>
            <a:chExt cx="153670" cy="1490345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88395" y="6410700"/>
              <a:ext cx="153551" cy="15355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88395" y="7079099"/>
              <a:ext cx="153551" cy="153551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8395" y="7747497"/>
              <a:ext cx="153551" cy="153551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5542919" y="6060784"/>
            <a:ext cx="4047490" cy="2030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z="3800" spc="114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800" spc="-3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800" spc="45">
                <a:solidFill>
                  <a:srgbClr val="FFFFFF"/>
                </a:solidFill>
                <a:latin typeface="Verdana"/>
                <a:cs typeface="Verdana"/>
              </a:rPr>
              <a:t>Processing </a:t>
            </a:r>
            <a:r>
              <a:rPr dirty="0" sz="3800" spc="65">
                <a:solidFill>
                  <a:srgbClr val="FFFFFF"/>
                </a:solidFill>
                <a:latin typeface="Verdana"/>
                <a:cs typeface="Verdana"/>
              </a:rPr>
              <a:t>Animal</a:t>
            </a:r>
            <a:r>
              <a:rPr dirty="0" sz="38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800" spc="80">
                <a:solidFill>
                  <a:srgbClr val="FFFFFF"/>
                </a:solidFill>
                <a:latin typeface="Verdana"/>
                <a:cs typeface="Verdana"/>
              </a:rPr>
              <a:t>Feed </a:t>
            </a:r>
            <a:r>
              <a:rPr dirty="0" sz="3800" spc="-10">
                <a:solidFill>
                  <a:srgbClr val="FFFFFF"/>
                </a:solidFill>
                <a:latin typeface="Verdana"/>
                <a:cs typeface="Verdana"/>
              </a:rPr>
              <a:t>Nutraceuticals</a:t>
            </a:r>
            <a:endParaRPr sz="3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700" spc="100">
                <a:solidFill>
                  <a:srgbClr val="000000"/>
                </a:solidFill>
              </a:rPr>
              <a:t>Global</a:t>
            </a:r>
            <a:r>
              <a:rPr dirty="0" sz="4700" spc="-145">
                <a:solidFill>
                  <a:srgbClr val="000000"/>
                </a:solidFill>
              </a:rPr>
              <a:t> </a:t>
            </a:r>
            <a:r>
              <a:rPr dirty="0" sz="4700" spc="45">
                <a:solidFill>
                  <a:srgbClr val="000000"/>
                </a:solidFill>
              </a:rPr>
              <a:t>Chickpea</a:t>
            </a:r>
            <a:r>
              <a:rPr dirty="0" sz="4700" spc="-145">
                <a:solidFill>
                  <a:srgbClr val="000000"/>
                </a:solidFill>
              </a:rPr>
              <a:t> </a:t>
            </a:r>
            <a:r>
              <a:rPr dirty="0" sz="4700" spc="125">
                <a:solidFill>
                  <a:srgbClr val="000000"/>
                </a:solidFill>
              </a:rPr>
              <a:t>Protein</a:t>
            </a:r>
            <a:r>
              <a:rPr dirty="0" sz="4700" spc="-145">
                <a:solidFill>
                  <a:srgbClr val="000000"/>
                </a:solidFill>
              </a:rPr>
              <a:t> </a:t>
            </a:r>
            <a:r>
              <a:rPr dirty="0" sz="4700">
                <a:solidFill>
                  <a:srgbClr val="000000"/>
                </a:solidFill>
              </a:rPr>
              <a:t>Market</a:t>
            </a:r>
            <a:r>
              <a:rPr dirty="0" sz="4700" spc="-145">
                <a:solidFill>
                  <a:srgbClr val="000000"/>
                </a:solidFill>
              </a:rPr>
              <a:t> </a:t>
            </a:r>
            <a:r>
              <a:rPr dirty="0" sz="4700">
                <a:solidFill>
                  <a:srgbClr val="000000"/>
                </a:solidFill>
              </a:rPr>
              <a:t>Revenue</a:t>
            </a:r>
            <a:r>
              <a:rPr dirty="0" sz="4700" spc="-140">
                <a:solidFill>
                  <a:srgbClr val="000000"/>
                </a:solidFill>
              </a:rPr>
              <a:t> </a:t>
            </a:r>
            <a:r>
              <a:rPr dirty="0" sz="4700">
                <a:solidFill>
                  <a:srgbClr val="000000"/>
                </a:solidFill>
              </a:rPr>
              <a:t>share</a:t>
            </a:r>
            <a:r>
              <a:rPr dirty="0" sz="4700" spc="-145">
                <a:solidFill>
                  <a:srgbClr val="000000"/>
                </a:solidFill>
              </a:rPr>
              <a:t> </a:t>
            </a:r>
            <a:r>
              <a:rPr dirty="0" sz="4700" spc="135">
                <a:solidFill>
                  <a:srgbClr val="000000"/>
                </a:solidFill>
              </a:rPr>
              <a:t>for</a:t>
            </a:r>
            <a:r>
              <a:rPr dirty="0" sz="4700" spc="-145">
                <a:solidFill>
                  <a:srgbClr val="000000"/>
                </a:solidFill>
              </a:rPr>
              <a:t> </a:t>
            </a:r>
            <a:r>
              <a:rPr dirty="0" sz="4700" spc="-20">
                <a:solidFill>
                  <a:srgbClr val="000000"/>
                </a:solidFill>
              </a:rPr>
              <a:t>2022</a:t>
            </a:r>
            <a:endParaRPr sz="4700"/>
          </a:p>
        </p:txBody>
      </p:sp>
      <p:sp>
        <p:nvSpPr>
          <p:cNvPr id="3" name="object 3" descr=""/>
          <p:cNvSpPr txBox="1"/>
          <p:nvPr/>
        </p:nvSpPr>
        <p:spPr>
          <a:xfrm>
            <a:off x="12046873" y="4216494"/>
            <a:ext cx="5656580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2007870" marR="5080" indent="-1995805">
              <a:lnSpc>
                <a:spcPts val="6450"/>
              </a:lnSpc>
              <a:spcBef>
                <a:spcPts val="940"/>
              </a:spcBef>
            </a:pPr>
            <a:r>
              <a:rPr dirty="0" sz="6000" spc="110">
                <a:latin typeface="Verdana"/>
                <a:cs typeface="Verdana"/>
              </a:rPr>
              <a:t>North</a:t>
            </a:r>
            <a:r>
              <a:rPr dirty="0" sz="6000" spc="-525">
                <a:latin typeface="Verdana"/>
                <a:cs typeface="Verdana"/>
              </a:rPr>
              <a:t> </a:t>
            </a:r>
            <a:r>
              <a:rPr dirty="0" sz="6000" spc="80">
                <a:latin typeface="Verdana"/>
                <a:cs typeface="Verdana"/>
              </a:rPr>
              <a:t>America </a:t>
            </a:r>
            <a:r>
              <a:rPr dirty="0" sz="6000" spc="-445">
                <a:latin typeface="Verdana"/>
                <a:cs typeface="Verdana"/>
              </a:rPr>
              <a:t>40%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539518" y="1667853"/>
            <a:ext cx="10459085" cy="3328670"/>
            <a:chOff x="3539518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5737128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22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123" y="0"/>
                  </a:lnTo>
                  <a:lnTo>
                    <a:pt x="8158504" y="7672"/>
                  </a:lnTo>
                  <a:lnTo>
                    <a:pt x="8199710" y="29022"/>
                  </a:lnTo>
                  <a:lnTo>
                    <a:pt x="8232241" y="61551"/>
                  </a:lnTo>
                  <a:lnTo>
                    <a:pt x="8253594" y="102757"/>
                  </a:lnTo>
                  <a:lnTo>
                    <a:pt x="8261267" y="150140"/>
                  </a:lnTo>
                  <a:lnTo>
                    <a:pt x="8261267" y="2894744"/>
                  </a:lnTo>
                  <a:lnTo>
                    <a:pt x="8253594" y="2942123"/>
                  </a:lnTo>
                  <a:lnTo>
                    <a:pt x="8232241" y="2983330"/>
                  </a:lnTo>
                  <a:lnTo>
                    <a:pt x="8199710" y="3015861"/>
                  </a:lnTo>
                  <a:lnTo>
                    <a:pt x="8158504" y="3037214"/>
                  </a:lnTo>
                  <a:lnTo>
                    <a:pt x="811122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966289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52" y="3320696"/>
                  </a:lnTo>
                  <a:lnTo>
                    <a:pt x="61544" y="3299349"/>
                  </a:lnTo>
                  <a:lnTo>
                    <a:pt x="29017" y="3266823"/>
                  </a:lnTo>
                  <a:lnTo>
                    <a:pt x="7670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0" y="102757"/>
                  </a:lnTo>
                  <a:lnTo>
                    <a:pt x="29017" y="61551"/>
                  </a:lnTo>
                  <a:lnTo>
                    <a:pt x="61544" y="29022"/>
                  </a:lnTo>
                  <a:lnTo>
                    <a:pt x="102752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44" y="7672"/>
                  </a:lnTo>
                  <a:lnTo>
                    <a:pt x="8970551" y="29022"/>
                  </a:lnTo>
                  <a:lnTo>
                    <a:pt x="9003081" y="61551"/>
                  </a:lnTo>
                  <a:lnTo>
                    <a:pt x="9024434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4" y="3225615"/>
                  </a:lnTo>
                  <a:lnTo>
                    <a:pt x="9003081" y="3266823"/>
                  </a:lnTo>
                  <a:lnTo>
                    <a:pt x="8970551" y="3299349"/>
                  </a:lnTo>
                  <a:lnTo>
                    <a:pt x="8929344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B988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539515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85" y="1051331"/>
                  </a:moveTo>
                  <a:lnTo>
                    <a:pt x="2586913" y="743496"/>
                  </a:lnTo>
                  <a:lnTo>
                    <a:pt x="2586913" y="150139"/>
                  </a:lnTo>
                  <a:lnTo>
                    <a:pt x="2579243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44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44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43" y="1999945"/>
                  </a:lnTo>
                  <a:lnTo>
                    <a:pt x="2586913" y="1952561"/>
                  </a:lnTo>
                  <a:lnTo>
                    <a:pt x="2586913" y="1359179"/>
                  </a:lnTo>
                  <a:lnTo>
                    <a:pt x="3120085" y="1051331"/>
                  </a:lnTo>
                  <a:close/>
                </a:path>
              </a:pathLst>
            </a:custGeom>
            <a:solidFill>
              <a:srgbClr val="5D3C1E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539518" y="5290779"/>
            <a:ext cx="10459085" cy="3328670"/>
            <a:chOff x="3539518" y="5290779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5737128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45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124" y="0"/>
                  </a:lnTo>
                  <a:lnTo>
                    <a:pt x="8158504" y="7673"/>
                  </a:lnTo>
                  <a:lnTo>
                    <a:pt x="8199710" y="29026"/>
                  </a:lnTo>
                  <a:lnTo>
                    <a:pt x="8232241" y="61557"/>
                  </a:lnTo>
                  <a:lnTo>
                    <a:pt x="8253594" y="102763"/>
                  </a:lnTo>
                  <a:lnTo>
                    <a:pt x="8261267" y="150143"/>
                  </a:lnTo>
                  <a:lnTo>
                    <a:pt x="8261267" y="2894747"/>
                  </a:lnTo>
                  <a:lnTo>
                    <a:pt x="8253594" y="2942126"/>
                  </a:lnTo>
                  <a:lnTo>
                    <a:pt x="8232241" y="2983333"/>
                  </a:lnTo>
                  <a:lnTo>
                    <a:pt x="8199710" y="3015863"/>
                  </a:lnTo>
                  <a:lnTo>
                    <a:pt x="8158504" y="3037217"/>
                  </a:lnTo>
                  <a:lnTo>
                    <a:pt x="8111245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966289" y="5290779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44" y="3328355"/>
                  </a:lnTo>
                  <a:lnTo>
                    <a:pt x="102752" y="3320684"/>
                  </a:lnTo>
                  <a:lnTo>
                    <a:pt x="61544" y="3299339"/>
                  </a:lnTo>
                  <a:lnTo>
                    <a:pt x="29017" y="3266817"/>
                  </a:lnTo>
                  <a:lnTo>
                    <a:pt x="7670" y="3225618"/>
                  </a:lnTo>
                  <a:lnTo>
                    <a:pt x="0" y="3178241"/>
                  </a:lnTo>
                  <a:lnTo>
                    <a:pt x="0" y="150143"/>
                  </a:lnTo>
                  <a:lnTo>
                    <a:pt x="7670" y="102752"/>
                  </a:lnTo>
                  <a:lnTo>
                    <a:pt x="29017" y="61544"/>
                  </a:lnTo>
                  <a:lnTo>
                    <a:pt x="61544" y="29017"/>
                  </a:lnTo>
                  <a:lnTo>
                    <a:pt x="102752" y="7670"/>
                  </a:lnTo>
                  <a:lnTo>
                    <a:pt x="150143" y="0"/>
                  </a:lnTo>
                  <a:lnTo>
                    <a:pt x="8881964" y="0"/>
                  </a:lnTo>
                  <a:lnTo>
                    <a:pt x="8929344" y="7670"/>
                  </a:lnTo>
                  <a:lnTo>
                    <a:pt x="8970551" y="29017"/>
                  </a:lnTo>
                  <a:lnTo>
                    <a:pt x="9003081" y="61544"/>
                  </a:lnTo>
                  <a:lnTo>
                    <a:pt x="9024434" y="102752"/>
                  </a:lnTo>
                  <a:lnTo>
                    <a:pt x="9032108" y="150143"/>
                  </a:lnTo>
                  <a:lnTo>
                    <a:pt x="9032108" y="3178241"/>
                  </a:lnTo>
                  <a:lnTo>
                    <a:pt x="9024434" y="3225618"/>
                  </a:lnTo>
                  <a:lnTo>
                    <a:pt x="9003081" y="3266817"/>
                  </a:lnTo>
                  <a:lnTo>
                    <a:pt x="8970551" y="3299339"/>
                  </a:lnTo>
                  <a:lnTo>
                    <a:pt x="8929344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5D3C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539515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85" y="1051344"/>
                  </a:moveTo>
                  <a:lnTo>
                    <a:pt x="2586913" y="743508"/>
                  </a:lnTo>
                  <a:lnTo>
                    <a:pt x="2586913" y="150152"/>
                  </a:lnTo>
                  <a:lnTo>
                    <a:pt x="2579243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44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44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43" y="1999945"/>
                  </a:lnTo>
                  <a:lnTo>
                    <a:pt x="2586913" y="1952561"/>
                  </a:lnTo>
                  <a:lnTo>
                    <a:pt x="2586913" y="1359192"/>
                  </a:lnTo>
                  <a:lnTo>
                    <a:pt x="3120085" y="1051344"/>
                  </a:lnTo>
                  <a:close/>
                </a:path>
              </a:pathLst>
            </a:custGeom>
            <a:solidFill>
              <a:srgbClr val="B9884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062149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832635" y="2254346"/>
            <a:ext cx="6136640" cy="1682750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95" b="0">
                <a:latin typeface="Yanone Kaffeesatz Thin"/>
                <a:cs typeface="Yanone Kaffeesatz Thin"/>
              </a:rPr>
              <a:t>Expanding</a:t>
            </a:r>
            <a:r>
              <a:rPr dirty="0" sz="4000" spc="335" b="0">
                <a:latin typeface="Yanone Kaffeesatz Thin"/>
                <a:cs typeface="Yanone Kaffeesatz Thin"/>
              </a:rPr>
              <a:t> </a:t>
            </a:r>
            <a:r>
              <a:rPr dirty="0" sz="4000" spc="590" b="0">
                <a:latin typeface="Yanone Kaffeesatz Thin"/>
                <a:cs typeface="Yanone Kaffeesatz Thin"/>
              </a:rPr>
              <a:t>Health</a:t>
            </a:r>
            <a:r>
              <a:rPr dirty="0" sz="4000" spc="335" b="0">
                <a:latin typeface="Yanone Kaffeesatz Thin"/>
                <a:cs typeface="Yanone Kaffeesatz Thin"/>
              </a:rPr>
              <a:t> </a:t>
            </a:r>
            <a:r>
              <a:rPr dirty="0" sz="4000" spc="560" b="0">
                <a:latin typeface="Yanone Kaffeesatz Thin"/>
                <a:cs typeface="Yanone Kaffeesatz Thin"/>
              </a:rPr>
              <a:t>and </a:t>
            </a:r>
            <a:r>
              <a:rPr dirty="0" sz="4000" spc="590" b="0">
                <a:latin typeface="Yanone Kaffeesatz Thin"/>
                <a:cs typeface="Yanone Kaffeesatz Thin"/>
              </a:rPr>
              <a:t>Wellness</a:t>
            </a:r>
            <a:r>
              <a:rPr dirty="0" sz="4000" spc="320" b="0">
                <a:latin typeface="Yanone Kaffeesatz Thin"/>
                <a:cs typeface="Yanone Kaffeesatz Thin"/>
              </a:rPr>
              <a:t> </a:t>
            </a:r>
            <a:r>
              <a:rPr dirty="0" sz="4000" spc="615" b="0">
                <a:latin typeface="Yanone Kaffeesatz Thin"/>
                <a:cs typeface="Yanone Kaffeesatz Thin"/>
              </a:rPr>
              <a:t>Trends</a:t>
            </a:r>
            <a:r>
              <a:rPr dirty="0" sz="4000" spc="325" b="0"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latin typeface="Yanone Kaffeesatz Thin"/>
                <a:cs typeface="Yanone Kaffeesatz Thin"/>
              </a:rPr>
              <a:t>to</a:t>
            </a:r>
            <a:r>
              <a:rPr dirty="0" sz="4000" spc="325" b="0">
                <a:latin typeface="Yanone Kaffeesatz Thin"/>
                <a:cs typeface="Yanone Kaffeesatz Thin"/>
              </a:rPr>
              <a:t> </a:t>
            </a:r>
            <a:r>
              <a:rPr dirty="0" sz="4000" spc="615" b="0">
                <a:latin typeface="Yanone Kaffeesatz Thin"/>
                <a:cs typeface="Yanone Kaffeesatz Thin"/>
              </a:rPr>
              <a:t>Propel </a:t>
            </a:r>
            <a:r>
              <a:rPr dirty="0" sz="4000" spc="580" b="0">
                <a:latin typeface="Yanone Kaffeesatz Thin"/>
                <a:cs typeface="Yanone Kaffeesatz Thin"/>
              </a:rPr>
              <a:t>Market</a:t>
            </a:r>
            <a:r>
              <a:rPr dirty="0" sz="4000" spc="340" b="0"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705949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832635" y="6367616"/>
            <a:ext cx="6532880" cy="1158875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Supply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Chain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Vulnerabilities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40347" y="1805572"/>
            <a:ext cx="15777210" cy="6676390"/>
          </a:xfrm>
          <a:custGeom>
            <a:avLst/>
            <a:gdLst/>
            <a:ahLst/>
            <a:cxnLst/>
            <a:rect l="l" t="t" r="r" b="b"/>
            <a:pathLst>
              <a:path w="15777210" h="6676390">
                <a:moveTo>
                  <a:pt x="15776923" y="6675855"/>
                </a:moveTo>
                <a:lnTo>
                  <a:pt x="0" y="6675855"/>
                </a:lnTo>
                <a:lnTo>
                  <a:pt x="0" y="0"/>
                </a:lnTo>
                <a:lnTo>
                  <a:pt x="15776923" y="0"/>
                </a:lnTo>
                <a:lnTo>
                  <a:pt x="15776923" y="6675855"/>
                </a:lnTo>
                <a:close/>
              </a:path>
            </a:pathLst>
          </a:custGeom>
          <a:solidFill>
            <a:srgbClr val="F0D2B3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387" y="2036372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000000"/>
                </a:solidFill>
              </a:rPr>
              <a:t>AUTHOR'S</a:t>
            </a:r>
            <a:r>
              <a:rPr dirty="0" sz="6000" spc="-575">
                <a:solidFill>
                  <a:srgbClr val="000000"/>
                </a:solidFill>
              </a:rPr>
              <a:t> </a:t>
            </a:r>
            <a:r>
              <a:rPr dirty="0" sz="6000" spc="-130">
                <a:solidFill>
                  <a:srgbClr val="000000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2224649" y="3469858"/>
            <a:ext cx="123825" cy="3457575"/>
            <a:chOff x="2224649" y="3469858"/>
            <a:chExt cx="123825" cy="345757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24649" y="3469858"/>
              <a:ext cx="123825" cy="1238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24649" y="3946108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4649" y="4898608"/>
              <a:ext cx="123825" cy="1238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4649" y="5851108"/>
              <a:ext cx="123825" cy="12382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24649" y="6803608"/>
              <a:ext cx="123825" cy="123825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2518535" y="3230443"/>
            <a:ext cx="14500225" cy="4787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93370">
              <a:lnSpc>
                <a:spcPct val="115700"/>
              </a:lnSpc>
              <a:spcBef>
                <a:spcPts val="100"/>
              </a:spcBef>
            </a:pPr>
            <a:r>
              <a:rPr dirty="0" sz="2700" spc="-85">
                <a:latin typeface="Verdana"/>
                <a:cs typeface="Verdana"/>
              </a:rPr>
              <a:t>The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Global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65">
                <a:latin typeface="Verdana"/>
                <a:cs typeface="Verdana"/>
              </a:rPr>
              <a:t>Chickpea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Protein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60">
                <a:latin typeface="Verdana"/>
                <a:cs typeface="Verdana"/>
              </a:rPr>
              <a:t>Market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55">
                <a:latin typeface="Verdana"/>
                <a:cs typeface="Verdana"/>
              </a:rPr>
              <a:t>is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75">
                <a:latin typeface="Verdana"/>
                <a:cs typeface="Verdana"/>
              </a:rPr>
              <a:t>witnessing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significant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70">
                <a:latin typeface="Verdana"/>
                <a:cs typeface="Verdana"/>
              </a:rPr>
              <a:t>growth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in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the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80">
                <a:latin typeface="Verdana"/>
                <a:cs typeface="Verdana"/>
              </a:rPr>
              <a:t>near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future. </a:t>
            </a:r>
            <a:r>
              <a:rPr dirty="0" sz="2700" spc="-40">
                <a:latin typeface="Verdana"/>
                <a:cs typeface="Verdana"/>
              </a:rPr>
              <a:t>Conventional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50">
                <a:latin typeface="Verdana"/>
                <a:cs typeface="Verdana"/>
              </a:rPr>
              <a:t>chickpea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protein</a:t>
            </a:r>
            <a:r>
              <a:rPr dirty="0" sz="2700" spc="-235">
                <a:latin typeface="Verdana"/>
                <a:cs typeface="Verdana"/>
              </a:rPr>
              <a:t> </a:t>
            </a:r>
            <a:r>
              <a:rPr dirty="0" sz="2700" spc="-50">
                <a:latin typeface="Verdana"/>
                <a:cs typeface="Verdana"/>
              </a:rPr>
              <a:t>appeals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to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130">
                <a:latin typeface="Verdana"/>
                <a:cs typeface="Verdana"/>
              </a:rPr>
              <a:t>a</a:t>
            </a:r>
            <a:r>
              <a:rPr dirty="0" sz="2700" spc="-235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broader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55">
                <a:latin typeface="Verdana"/>
                <a:cs typeface="Verdana"/>
              </a:rPr>
              <a:t>consumer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114">
                <a:latin typeface="Verdana"/>
                <a:cs typeface="Verdana"/>
              </a:rPr>
              <a:t>base,</a:t>
            </a:r>
            <a:r>
              <a:rPr dirty="0" sz="2700" spc="-23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including </a:t>
            </a:r>
            <a:r>
              <a:rPr dirty="0" sz="2700" spc="-90">
                <a:latin typeface="Verdana"/>
                <a:cs typeface="Verdana"/>
              </a:rPr>
              <a:t>mainstream</a:t>
            </a:r>
            <a:r>
              <a:rPr dirty="0" sz="2700" spc="-20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food</a:t>
            </a:r>
            <a:r>
              <a:rPr dirty="0" sz="2700" spc="-200">
                <a:latin typeface="Verdana"/>
                <a:cs typeface="Verdana"/>
              </a:rPr>
              <a:t> </a:t>
            </a:r>
            <a:r>
              <a:rPr dirty="0" sz="2700" spc="-60">
                <a:latin typeface="Verdana"/>
                <a:cs typeface="Verdana"/>
              </a:rPr>
              <a:t>manufacturers</a:t>
            </a:r>
            <a:r>
              <a:rPr dirty="0" sz="2700" spc="-195">
                <a:latin typeface="Verdana"/>
                <a:cs typeface="Verdana"/>
              </a:rPr>
              <a:t> </a:t>
            </a:r>
            <a:r>
              <a:rPr dirty="0" sz="2700" spc="-60">
                <a:latin typeface="Verdana"/>
                <a:cs typeface="Verdana"/>
              </a:rPr>
              <a:t>and</a:t>
            </a:r>
            <a:r>
              <a:rPr dirty="0" sz="2700" spc="-200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cost-</a:t>
            </a:r>
            <a:r>
              <a:rPr dirty="0" sz="2700" spc="-20">
                <a:latin typeface="Verdana"/>
                <a:cs typeface="Verdana"/>
              </a:rPr>
              <a:t>conscious</a:t>
            </a:r>
            <a:r>
              <a:rPr dirty="0" sz="2700" spc="-19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consumers.</a:t>
            </a:r>
            <a:endParaRPr sz="2700">
              <a:latin typeface="Verdana"/>
              <a:cs typeface="Verdana"/>
            </a:endParaRPr>
          </a:p>
          <a:p>
            <a:pPr marL="12700" marR="1628775">
              <a:lnSpc>
                <a:spcPct val="115700"/>
              </a:lnSpc>
            </a:pPr>
            <a:r>
              <a:rPr dirty="0" sz="2700" spc="-40">
                <a:latin typeface="Verdana"/>
                <a:cs typeface="Verdana"/>
              </a:rPr>
              <a:t>Conventional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50">
                <a:latin typeface="Verdana"/>
                <a:cs typeface="Verdana"/>
              </a:rPr>
              <a:t>chickpea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protein</a:t>
            </a:r>
            <a:r>
              <a:rPr dirty="0" sz="2700" spc="-235">
                <a:latin typeface="Verdana"/>
                <a:cs typeface="Verdana"/>
              </a:rPr>
              <a:t> </a:t>
            </a:r>
            <a:r>
              <a:rPr dirty="0" sz="2700" spc="-50">
                <a:latin typeface="Verdana"/>
                <a:cs typeface="Verdana"/>
              </a:rPr>
              <a:t>appeals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to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130">
                <a:latin typeface="Verdana"/>
                <a:cs typeface="Verdana"/>
              </a:rPr>
              <a:t>a</a:t>
            </a:r>
            <a:r>
              <a:rPr dirty="0" sz="2700" spc="-235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broader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55">
                <a:latin typeface="Verdana"/>
                <a:cs typeface="Verdana"/>
              </a:rPr>
              <a:t>consumer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114">
                <a:latin typeface="Verdana"/>
                <a:cs typeface="Verdana"/>
              </a:rPr>
              <a:t>base,</a:t>
            </a:r>
            <a:r>
              <a:rPr dirty="0" sz="2700" spc="-23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including </a:t>
            </a:r>
            <a:r>
              <a:rPr dirty="0" sz="2700" spc="-90">
                <a:latin typeface="Verdana"/>
                <a:cs typeface="Verdana"/>
              </a:rPr>
              <a:t>mainstream</a:t>
            </a:r>
            <a:r>
              <a:rPr dirty="0" sz="2700" spc="-20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food</a:t>
            </a:r>
            <a:r>
              <a:rPr dirty="0" sz="2700" spc="-200">
                <a:latin typeface="Verdana"/>
                <a:cs typeface="Verdana"/>
              </a:rPr>
              <a:t> </a:t>
            </a:r>
            <a:r>
              <a:rPr dirty="0" sz="2700" spc="-60">
                <a:latin typeface="Verdana"/>
                <a:cs typeface="Verdana"/>
              </a:rPr>
              <a:t>manufacturers</a:t>
            </a:r>
            <a:r>
              <a:rPr dirty="0" sz="2700" spc="-195">
                <a:latin typeface="Verdana"/>
                <a:cs typeface="Verdana"/>
              </a:rPr>
              <a:t> </a:t>
            </a:r>
            <a:r>
              <a:rPr dirty="0" sz="2700" spc="-60">
                <a:latin typeface="Verdana"/>
                <a:cs typeface="Verdana"/>
              </a:rPr>
              <a:t>and</a:t>
            </a:r>
            <a:r>
              <a:rPr dirty="0" sz="2700" spc="-200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cost-</a:t>
            </a:r>
            <a:r>
              <a:rPr dirty="0" sz="2700" spc="-20">
                <a:latin typeface="Verdana"/>
                <a:cs typeface="Verdana"/>
              </a:rPr>
              <a:t>conscious</a:t>
            </a:r>
            <a:r>
              <a:rPr dirty="0" sz="2700" spc="-19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consumers.</a:t>
            </a:r>
            <a:endParaRPr sz="2700">
              <a:latin typeface="Verdana"/>
              <a:cs typeface="Verdana"/>
            </a:endParaRPr>
          </a:p>
          <a:p>
            <a:pPr marL="12700" marR="5080">
              <a:lnSpc>
                <a:spcPct val="115700"/>
              </a:lnSpc>
              <a:spcBef>
                <a:spcPts val="5"/>
              </a:spcBef>
            </a:pPr>
            <a:r>
              <a:rPr dirty="0" sz="2700" spc="-65">
                <a:latin typeface="Verdana"/>
                <a:cs typeface="Verdana"/>
              </a:rPr>
              <a:t>Chickpea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protein's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rich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80">
                <a:latin typeface="Verdana"/>
                <a:cs typeface="Verdana"/>
              </a:rPr>
              <a:t>amino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20">
                <a:latin typeface="Verdana"/>
                <a:cs typeface="Verdana"/>
              </a:rPr>
              <a:t>acid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profile,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including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55">
                <a:latin typeface="Verdana"/>
                <a:cs typeface="Verdana"/>
              </a:rPr>
              <a:t>essential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80">
                <a:latin typeface="Verdana"/>
                <a:cs typeface="Verdana"/>
              </a:rPr>
              <a:t>amino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30">
                <a:latin typeface="Verdana"/>
                <a:cs typeface="Verdana"/>
              </a:rPr>
              <a:t>acids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60">
                <a:latin typeface="Verdana"/>
                <a:cs typeface="Verdana"/>
              </a:rPr>
              <a:t>and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bioactive </a:t>
            </a:r>
            <a:r>
              <a:rPr dirty="0" sz="2700" spc="-50">
                <a:latin typeface="Verdana"/>
                <a:cs typeface="Verdana"/>
              </a:rPr>
              <a:t>peptides,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positions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it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110">
                <a:latin typeface="Verdana"/>
                <a:cs typeface="Verdana"/>
              </a:rPr>
              <a:t>as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100">
                <a:latin typeface="Verdana"/>
                <a:cs typeface="Verdana"/>
              </a:rPr>
              <a:t>an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ideal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55">
                <a:latin typeface="Verdana"/>
                <a:cs typeface="Verdana"/>
              </a:rPr>
              <a:t>ingredient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for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30">
                <a:latin typeface="Verdana"/>
                <a:cs typeface="Verdana"/>
              </a:rPr>
              <a:t>nutraceutical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formulations.</a:t>
            </a:r>
            <a:endParaRPr sz="2700">
              <a:latin typeface="Verdana"/>
              <a:cs typeface="Verdana"/>
            </a:endParaRPr>
          </a:p>
          <a:p>
            <a:pPr marL="12700" marR="882015">
              <a:lnSpc>
                <a:spcPct val="115700"/>
              </a:lnSpc>
            </a:pPr>
            <a:r>
              <a:rPr dirty="0" sz="2700" spc="-25">
                <a:latin typeface="Verdana"/>
                <a:cs typeface="Verdana"/>
              </a:rPr>
              <a:t>Nutraceutical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products,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70">
                <a:latin typeface="Verdana"/>
                <a:cs typeface="Verdana"/>
              </a:rPr>
              <a:t>encompassing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50">
                <a:latin typeface="Verdana"/>
                <a:cs typeface="Verdana"/>
              </a:rPr>
              <a:t>dietary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65">
                <a:latin typeface="Verdana"/>
                <a:cs typeface="Verdana"/>
              </a:rPr>
              <a:t>supplements,</a:t>
            </a:r>
            <a:r>
              <a:rPr dirty="0" sz="2700" spc="-215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protein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70">
                <a:latin typeface="Verdana"/>
                <a:cs typeface="Verdana"/>
              </a:rPr>
              <a:t>powders,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and </a:t>
            </a:r>
            <a:r>
              <a:rPr dirty="0" sz="2700" spc="-10">
                <a:latin typeface="Verdana"/>
                <a:cs typeface="Verdana"/>
              </a:rPr>
              <a:t>functional</a:t>
            </a:r>
            <a:r>
              <a:rPr dirty="0" sz="2700" spc="-254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foods,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85">
                <a:latin typeface="Verdana"/>
                <a:cs typeface="Verdana"/>
              </a:rPr>
              <a:t>are</a:t>
            </a:r>
            <a:r>
              <a:rPr dirty="0" sz="2700" spc="-254">
                <a:latin typeface="Verdana"/>
                <a:cs typeface="Verdana"/>
              </a:rPr>
              <a:t> </a:t>
            </a:r>
            <a:r>
              <a:rPr dirty="0" sz="2700" spc="-75">
                <a:latin typeface="Verdana"/>
                <a:cs typeface="Verdana"/>
              </a:rPr>
              <a:t>witnessing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130">
                <a:latin typeface="Verdana"/>
                <a:cs typeface="Verdana"/>
              </a:rPr>
              <a:t>a</a:t>
            </a:r>
            <a:r>
              <a:rPr dirty="0" sz="2700" spc="-254">
                <a:latin typeface="Verdana"/>
                <a:cs typeface="Verdana"/>
              </a:rPr>
              <a:t> </a:t>
            </a:r>
            <a:r>
              <a:rPr dirty="0" sz="2700" spc="-100">
                <a:latin typeface="Verdana"/>
                <a:cs typeface="Verdana"/>
              </a:rPr>
              <a:t>surge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in</a:t>
            </a:r>
            <a:r>
              <a:rPr dirty="0" sz="2700" spc="-254">
                <a:latin typeface="Verdana"/>
                <a:cs typeface="Verdana"/>
              </a:rPr>
              <a:t> </a:t>
            </a:r>
            <a:r>
              <a:rPr dirty="0" sz="2700" spc="-70">
                <a:latin typeface="Verdana"/>
                <a:cs typeface="Verdana"/>
              </a:rPr>
              <a:t>demand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due</a:t>
            </a:r>
            <a:r>
              <a:rPr dirty="0" sz="2700" spc="-254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to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the</a:t>
            </a:r>
            <a:r>
              <a:rPr dirty="0" sz="2700" spc="-254">
                <a:latin typeface="Verdana"/>
                <a:cs typeface="Verdana"/>
              </a:rPr>
              <a:t> </a:t>
            </a:r>
            <a:r>
              <a:rPr dirty="0" sz="2700" spc="-70">
                <a:latin typeface="Verdana"/>
                <a:cs typeface="Verdana"/>
              </a:rPr>
              <a:t>increasing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focus</a:t>
            </a:r>
            <a:r>
              <a:rPr dirty="0" sz="2700" spc="-254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on </a:t>
            </a:r>
            <a:r>
              <a:rPr dirty="0" sz="2700" spc="-45">
                <a:latin typeface="Verdana"/>
                <a:cs typeface="Verdana"/>
              </a:rPr>
              <a:t>preventive</a:t>
            </a:r>
            <a:r>
              <a:rPr dirty="0" sz="2700" spc="-250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healthcare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60">
                <a:latin typeface="Verdana"/>
                <a:cs typeface="Verdana"/>
              </a:rPr>
              <a:t>and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wellness.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597" rIns="0" bIns="0" rtlCol="0" vert="horz">
            <a:spAutoFit/>
          </a:bodyPr>
          <a:lstStyle/>
          <a:p>
            <a:pPr marL="883919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9000" spc="-875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9000" spc="-760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http://tinyurl.com/2c8ksa42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DAF6Oovo97M,BAFWDJyds2Y</cp:keywords>
  <dc:title>Chickpea Protein Market Report 2024</dc:title>
  <dcterms:created xsi:type="dcterms:W3CDTF">2024-01-19T03:35:53Z</dcterms:created>
  <dcterms:modified xsi:type="dcterms:W3CDTF">2024-01-19T03:35:53Z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2024-01-18T00:00:00Z</vt:filetime>
  </property>
  <property fmtid="{D5CDD505-2E9C-101B-9397-08002B2CF9AE}" pid="3" name="Creator">
    <vt:lpwstr>Canva</vt:lpwstr>
  </property>
  <property fmtid="{D5CDD505-2E9C-101B-9397-08002B2CF9AE}" pid="4" name="LastSaved">
    <vt:filetime>2024-01-19T00:00:00Z</vt:filetime>
  </property>
  <property fmtid="{D5CDD505-2E9C-101B-9397-08002B2CF9AE}" pid="5" name="Producer">
    <vt:lpwstr>3-Heights(TM) PDF Security Shell 4.8.25.2 (http://www.pdf-tools.com)</vt:lpwstr>
  </property>
</Properties>
</file>