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png" ContentType="image/png"/>
  <Default Extension="jpg" ContentType="image/jp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x="18288000" cy="10287000"/>
  <p:notesSz cx="18288000" cy="10287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jpg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jpg"/><Relationship Id="rId3" Type="http://schemas.openxmlformats.org/officeDocument/2006/relationships/image" Target="../media/image7.png"/><Relationship Id="rId4" Type="http://schemas.openxmlformats.org/officeDocument/2006/relationships/image" Target="../media/image8.png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8598" y="1473340"/>
            <a:ext cx="10669754" cy="876299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28522" y="422275"/>
            <a:ext cx="16381730" cy="711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000" b="0" i="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550" b="1" i="0">
                <a:solidFill>
                  <a:schemeClr val="tx1"/>
                </a:solidFill>
                <a:latin typeface="Lato"/>
                <a:cs typeface="Lato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000" b="0" i="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6550" b="1" i="0">
                <a:solidFill>
                  <a:schemeClr val="tx1"/>
                </a:solidFill>
                <a:latin typeface="Lato"/>
                <a:cs typeface="Lato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000" b="0" i="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6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94715" y="2165604"/>
            <a:ext cx="2709672" cy="2049780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774947" y="2383535"/>
            <a:ext cx="4364736" cy="1613916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98348" y="4564379"/>
            <a:ext cx="4235196" cy="1944624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000" b="0" i="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4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5910071" y="1658111"/>
            <a:ext cx="8811895" cy="3248025"/>
          </a:xfrm>
          <a:custGeom>
            <a:avLst/>
            <a:gdLst/>
            <a:ahLst/>
            <a:cxnLst/>
            <a:rect l="l" t="t" r="r" b="b"/>
            <a:pathLst>
              <a:path w="8811894" h="3248025">
                <a:moveTo>
                  <a:pt x="8651620" y="0"/>
                </a:moveTo>
                <a:lnTo>
                  <a:pt x="160147" y="0"/>
                </a:lnTo>
                <a:lnTo>
                  <a:pt x="109597" y="8181"/>
                </a:lnTo>
                <a:lnTo>
                  <a:pt x="65644" y="30951"/>
                </a:lnTo>
                <a:lnTo>
                  <a:pt x="30951" y="65644"/>
                </a:lnTo>
                <a:lnTo>
                  <a:pt x="8181" y="109597"/>
                </a:lnTo>
                <a:lnTo>
                  <a:pt x="0" y="160147"/>
                </a:lnTo>
                <a:lnTo>
                  <a:pt x="0" y="3087497"/>
                </a:lnTo>
                <a:lnTo>
                  <a:pt x="8181" y="3138046"/>
                </a:lnTo>
                <a:lnTo>
                  <a:pt x="30951" y="3181999"/>
                </a:lnTo>
                <a:lnTo>
                  <a:pt x="65644" y="3216692"/>
                </a:lnTo>
                <a:lnTo>
                  <a:pt x="109597" y="3239462"/>
                </a:lnTo>
                <a:lnTo>
                  <a:pt x="160147" y="3247644"/>
                </a:lnTo>
                <a:lnTo>
                  <a:pt x="8651620" y="3247644"/>
                </a:lnTo>
                <a:lnTo>
                  <a:pt x="8702170" y="3239462"/>
                </a:lnTo>
                <a:lnTo>
                  <a:pt x="8746123" y="3216692"/>
                </a:lnTo>
                <a:lnTo>
                  <a:pt x="8780816" y="3181999"/>
                </a:lnTo>
                <a:lnTo>
                  <a:pt x="8803586" y="3138046"/>
                </a:lnTo>
                <a:lnTo>
                  <a:pt x="8811768" y="3087497"/>
                </a:lnTo>
                <a:lnTo>
                  <a:pt x="8811768" y="160147"/>
                </a:lnTo>
                <a:lnTo>
                  <a:pt x="8803586" y="109597"/>
                </a:lnTo>
                <a:lnTo>
                  <a:pt x="8780816" y="65644"/>
                </a:lnTo>
                <a:lnTo>
                  <a:pt x="8746123" y="30951"/>
                </a:lnTo>
                <a:lnTo>
                  <a:pt x="8702170" y="8181"/>
                </a:lnTo>
                <a:lnTo>
                  <a:pt x="8651620" y="0"/>
                </a:lnTo>
                <a:close/>
              </a:path>
            </a:pathLst>
          </a:custGeom>
          <a:solidFill>
            <a:srgbClr val="1E2F4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bg object 18"/>
          <p:cNvSpPr/>
          <p:nvPr/>
        </p:nvSpPr>
        <p:spPr>
          <a:xfrm>
            <a:off x="5087111" y="5390388"/>
            <a:ext cx="9634855" cy="3286125"/>
          </a:xfrm>
          <a:custGeom>
            <a:avLst/>
            <a:gdLst/>
            <a:ahLst/>
            <a:cxnLst/>
            <a:rect l="l" t="t" r="r" b="b"/>
            <a:pathLst>
              <a:path w="9634855" h="3286125">
                <a:moveTo>
                  <a:pt x="9474581" y="0"/>
                </a:moveTo>
                <a:lnTo>
                  <a:pt x="160147" y="0"/>
                </a:lnTo>
                <a:lnTo>
                  <a:pt x="109597" y="8182"/>
                </a:lnTo>
                <a:lnTo>
                  <a:pt x="65644" y="30959"/>
                </a:lnTo>
                <a:lnTo>
                  <a:pt x="30951" y="65672"/>
                </a:lnTo>
                <a:lnTo>
                  <a:pt x="8181" y="109662"/>
                </a:lnTo>
                <a:lnTo>
                  <a:pt x="0" y="160274"/>
                </a:lnTo>
                <a:lnTo>
                  <a:pt x="0" y="3125470"/>
                </a:lnTo>
                <a:lnTo>
                  <a:pt x="8181" y="3176081"/>
                </a:lnTo>
                <a:lnTo>
                  <a:pt x="30951" y="3220071"/>
                </a:lnTo>
                <a:lnTo>
                  <a:pt x="65644" y="3254784"/>
                </a:lnTo>
                <a:lnTo>
                  <a:pt x="109597" y="3277561"/>
                </a:lnTo>
                <a:lnTo>
                  <a:pt x="160147" y="3285744"/>
                </a:lnTo>
                <a:lnTo>
                  <a:pt x="9474581" y="3285744"/>
                </a:lnTo>
                <a:lnTo>
                  <a:pt x="9525130" y="3277561"/>
                </a:lnTo>
                <a:lnTo>
                  <a:pt x="9569083" y="3254784"/>
                </a:lnTo>
                <a:lnTo>
                  <a:pt x="9603776" y="3220071"/>
                </a:lnTo>
                <a:lnTo>
                  <a:pt x="9626546" y="3176081"/>
                </a:lnTo>
                <a:lnTo>
                  <a:pt x="9634728" y="3125470"/>
                </a:lnTo>
                <a:lnTo>
                  <a:pt x="9634728" y="160274"/>
                </a:lnTo>
                <a:lnTo>
                  <a:pt x="9626546" y="109662"/>
                </a:lnTo>
                <a:lnTo>
                  <a:pt x="9603776" y="65672"/>
                </a:lnTo>
                <a:lnTo>
                  <a:pt x="9569083" y="30959"/>
                </a:lnTo>
                <a:lnTo>
                  <a:pt x="9525130" y="8182"/>
                </a:lnTo>
                <a:lnTo>
                  <a:pt x="9474581" y="0"/>
                </a:lnTo>
                <a:close/>
              </a:path>
            </a:pathLst>
          </a:custGeom>
          <a:solidFill>
            <a:srgbClr val="43302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bg object 19"/>
          <p:cNvSpPr/>
          <p:nvPr/>
        </p:nvSpPr>
        <p:spPr>
          <a:xfrm>
            <a:off x="5087111" y="1658111"/>
            <a:ext cx="9634855" cy="3248025"/>
          </a:xfrm>
          <a:custGeom>
            <a:avLst/>
            <a:gdLst/>
            <a:ahLst/>
            <a:cxnLst/>
            <a:rect l="l" t="t" r="r" b="b"/>
            <a:pathLst>
              <a:path w="9634855" h="3248025">
                <a:moveTo>
                  <a:pt x="9474581" y="0"/>
                </a:moveTo>
                <a:lnTo>
                  <a:pt x="160147" y="0"/>
                </a:lnTo>
                <a:lnTo>
                  <a:pt x="109597" y="8181"/>
                </a:lnTo>
                <a:lnTo>
                  <a:pt x="65644" y="30951"/>
                </a:lnTo>
                <a:lnTo>
                  <a:pt x="30951" y="65644"/>
                </a:lnTo>
                <a:lnTo>
                  <a:pt x="8181" y="109597"/>
                </a:lnTo>
                <a:lnTo>
                  <a:pt x="0" y="160147"/>
                </a:lnTo>
                <a:lnTo>
                  <a:pt x="0" y="3087497"/>
                </a:lnTo>
                <a:lnTo>
                  <a:pt x="8181" y="3138046"/>
                </a:lnTo>
                <a:lnTo>
                  <a:pt x="30951" y="3181999"/>
                </a:lnTo>
                <a:lnTo>
                  <a:pt x="65644" y="3216692"/>
                </a:lnTo>
                <a:lnTo>
                  <a:pt x="109597" y="3239462"/>
                </a:lnTo>
                <a:lnTo>
                  <a:pt x="160147" y="3247644"/>
                </a:lnTo>
                <a:lnTo>
                  <a:pt x="9474581" y="3247644"/>
                </a:lnTo>
                <a:lnTo>
                  <a:pt x="9525130" y="3239462"/>
                </a:lnTo>
                <a:lnTo>
                  <a:pt x="9569083" y="3216692"/>
                </a:lnTo>
                <a:lnTo>
                  <a:pt x="9603776" y="3181999"/>
                </a:lnTo>
                <a:lnTo>
                  <a:pt x="9626546" y="3138046"/>
                </a:lnTo>
                <a:lnTo>
                  <a:pt x="9634728" y="3087497"/>
                </a:lnTo>
                <a:lnTo>
                  <a:pt x="9634728" y="160147"/>
                </a:lnTo>
                <a:lnTo>
                  <a:pt x="9626546" y="109597"/>
                </a:lnTo>
                <a:lnTo>
                  <a:pt x="9603776" y="65644"/>
                </a:lnTo>
                <a:lnTo>
                  <a:pt x="9569083" y="30951"/>
                </a:lnTo>
                <a:lnTo>
                  <a:pt x="9525130" y="8181"/>
                </a:lnTo>
                <a:lnTo>
                  <a:pt x="9474581" y="0"/>
                </a:lnTo>
                <a:close/>
              </a:path>
            </a:pathLst>
          </a:custGeom>
          <a:solidFill>
            <a:srgbClr val="C3301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bg object 20"/>
          <p:cNvSpPr/>
          <p:nvPr/>
        </p:nvSpPr>
        <p:spPr>
          <a:xfrm>
            <a:off x="3566159" y="2161031"/>
            <a:ext cx="2758440" cy="2243455"/>
          </a:xfrm>
          <a:custGeom>
            <a:avLst/>
            <a:gdLst/>
            <a:ahLst/>
            <a:cxnLst/>
            <a:rect l="l" t="t" r="r" b="b"/>
            <a:pathLst>
              <a:path w="2758440" h="2243454">
                <a:moveTo>
                  <a:pt x="2598292" y="0"/>
                </a:moveTo>
                <a:lnTo>
                  <a:pt x="160147" y="0"/>
                </a:lnTo>
                <a:lnTo>
                  <a:pt x="109597" y="8181"/>
                </a:lnTo>
                <a:lnTo>
                  <a:pt x="65644" y="30951"/>
                </a:lnTo>
                <a:lnTo>
                  <a:pt x="30951" y="65644"/>
                </a:lnTo>
                <a:lnTo>
                  <a:pt x="8181" y="109597"/>
                </a:lnTo>
                <a:lnTo>
                  <a:pt x="0" y="160147"/>
                </a:lnTo>
                <a:lnTo>
                  <a:pt x="0" y="2083181"/>
                </a:lnTo>
                <a:lnTo>
                  <a:pt x="8181" y="2133730"/>
                </a:lnTo>
                <a:lnTo>
                  <a:pt x="30951" y="2177683"/>
                </a:lnTo>
                <a:lnTo>
                  <a:pt x="65644" y="2212376"/>
                </a:lnTo>
                <a:lnTo>
                  <a:pt x="109597" y="2235146"/>
                </a:lnTo>
                <a:lnTo>
                  <a:pt x="160147" y="2243328"/>
                </a:lnTo>
                <a:lnTo>
                  <a:pt x="2598292" y="2243328"/>
                </a:lnTo>
                <a:lnTo>
                  <a:pt x="2648842" y="2235146"/>
                </a:lnTo>
                <a:lnTo>
                  <a:pt x="2692795" y="2212376"/>
                </a:lnTo>
                <a:lnTo>
                  <a:pt x="2727488" y="2177683"/>
                </a:lnTo>
                <a:lnTo>
                  <a:pt x="2750258" y="2133730"/>
                </a:lnTo>
                <a:lnTo>
                  <a:pt x="2758440" y="2083181"/>
                </a:lnTo>
                <a:lnTo>
                  <a:pt x="2758440" y="160147"/>
                </a:lnTo>
                <a:lnTo>
                  <a:pt x="2750258" y="109597"/>
                </a:lnTo>
                <a:lnTo>
                  <a:pt x="2727488" y="65644"/>
                </a:lnTo>
                <a:lnTo>
                  <a:pt x="2692795" y="30951"/>
                </a:lnTo>
                <a:lnTo>
                  <a:pt x="2648842" y="8181"/>
                </a:lnTo>
                <a:lnTo>
                  <a:pt x="2598292" y="0"/>
                </a:lnTo>
                <a:close/>
              </a:path>
            </a:pathLst>
          </a:custGeom>
          <a:solidFill>
            <a:srgbClr val="43302C">
              <a:alpha val="89802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bg object 21"/>
          <p:cNvSpPr/>
          <p:nvPr/>
        </p:nvSpPr>
        <p:spPr>
          <a:xfrm>
            <a:off x="3566159" y="5864352"/>
            <a:ext cx="2758440" cy="2243455"/>
          </a:xfrm>
          <a:custGeom>
            <a:avLst/>
            <a:gdLst/>
            <a:ahLst/>
            <a:cxnLst/>
            <a:rect l="l" t="t" r="r" b="b"/>
            <a:pathLst>
              <a:path w="2758440" h="2243454">
                <a:moveTo>
                  <a:pt x="2598292" y="0"/>
                </a:moveTo>
                <a:lnTo>
                  <a:pt x="160147" y="0"/>
                </a:lnTo>
                <a:lnTo>
                  <a:pt x="109597" y="8181"/>
                </a:lnTo>
                <a:lnTo>
                  <a:pt x="65644" y="30951"/>
                </a:lnTo>
                <a:lnTo>
                  <a:pt x="30951" y="65644"/>
                </a:lnTo>
                <a:lnTo>
                  <a:pt x="8181" y="109597"/>
                </a:lnTo>
                <a:lnTo>
                  <a:pt x="0" y="160147"/>
                </a:lnTo>
                <a:lnTo>
                  <a:pt x="0" y="2083181"/>
                </a:lnTo>
                <a:lnTo>
                  <a:pt x="8181" y="2133730"/>
                </a:lnTo>
                <a:lnTo>
                  <a:pt x="30951" y="2177683"/>
                </a:lnTo>
                <a:lnTo>
                  <a:pt x="65644" y="2212376"/>
                </a:lnTo>
                <a:lnTo>
                  <a:pt x="109597" y="2235146"/>
                </a:lnTo>
                <a:lnTo>
                  <a:pt x="160147" y="2243328"/>
                </a:lnTo>
                <a:lnTo>
                  <a:pt x="2598292" y="2243328"/>
                </a:lnTo>
                <a:lnTo>
                  <a:pt x="2648842" y="2235146"/>
                </a:lnTo>
                <a:lnTo>
                  <a:pt x="2692795" y="2212376"/>
                </a:lnTo>
                <a:lnTo>
                  <a:pt x="2727488" y="2177683"/>
                </a:lnTo>
                <a:lnTo>
                  <a:pt x="2750258" y="2133730"/>
                </a:lnTo>
                <a:lnTo>
                  <a:pt x="2758440" y="2083181"/>
                </a:lnTo>
                <a:lnTo>
                  <a:pt x="2758440" y="160147"/>
                </a:lnTo>
                <a:lnTo>
                  <a:pt x="2750258" y="109597"/>
                </a:lnTo>
                <a:lnTo>
                  <a:pt x="2727488" y="65644"/>
                </a:lnTo>
                <a:lnTo>
                  <a:pt x="2692795" y="30951"/>
                </a:lnTo>
                <a:lnTo>
                  <a:pt x="2648842" y="8181"/>
                </a:lnTo>
                <a:lnTo>
                  <a:pt x="2598292" y="0"/>
                </a:lnTo>
                <a:close/>
              </a:path>
            </a:pathLst>
          </a:custGeom>
          <a:solidFill>
            <a:srgbClr val="C3301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bg object 22"/>
          <p:cNvSpPr/>
          <p:nvPr/>
        </p:nvSpPr>
        <p:spPr>
          <a:xfrm>
            <a:off x="6245352" y="2907792"/>
            <a:ext cx="649605" cy="749935"/>
          </a:xfrm>
          <a:custGeom>
            <a:avLst/>
            <a:gdLst/>
            <a:ahLst/>
            <a:cxnLst/>
            <a:rect l="l" t="t" r="r" b="b"/>
            <a:pathLst>
              <a:path w="649604" h="749935">
                <a:moveTo>
                  <a:pt x="0" y="0"/>
                </a:moveTo>
                <a:lnTo>
                  <a:pt x="0" y="749807"/>
                </a:lnTo>
                <a:lnTo>
                  <a:pt x="649224" y="374903"/>
                </a:lnTo>
                <a:lnTo>
                  <a:pt x="0" y="0"/>
                </a:lnTo>
                <a:close/>
              </a:path>
            </a:pathLst>
          </a:custGeom>
          <a:solidFill>
            <a:srgbClr val="43302C">
              <a:alpha val="89802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3" name="bg object 23"/>
          <p:cNvSpPr/>
          <p:nvPr/>
        </p:nvSpPr>
        <p:spPr>
          <a:xfrm>
            <a:off x="6245352" y="6611111"/>
            <a:ext cx="649605" cy="749935"/>
          </a:xfrm>
          <a:custGeom>
            <a:avLst/>
            <a:gdLst/>
            <a:ahLst/>
            <a:cxnLst/>
            <a:rect l="l" t="t" r="r" b="b"/>
            <a:pathLst>
              <a:path w="649604" h="749934">
                <a:moveTo>
                  <a:pt x="0" y="0"/>
                </a:moveTo>
                <a:lnTo>
                  <a:pt x="0" y="749808"/>
                </a:lnTo>
                <a:lnTo>
                  <a:pt x="649224" y="374904"/>
                </a:lnTo>
                <a:lnTo>
                  <a:pt x="0" y="0"/>
                </a:lnTo>
                <a:close/>
              </a:path>
            </a:pathLst>
          </a:custGeom>
          <a:solidFill>
            <a:srgbClr val="C3301E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24" name="bg object 2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129785" y="2842514"/>
            <a:ext cx="2004694" cy="632459"/>
          </a:xfrm>
          <a:prstGeom prst="rect">
            <a:avLst/>
          </a:prstGeom>
        </p:spPr>
      </p:pic>
      <p:pic>
        <p:nvPicPr>
          <p:cNvPr id="25" name="bg object 2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832859" y="6694627"/>
            <a:ext cx="2761361" cy="632764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44144" y="44577"/>
            <a:ext cx="16999711" cy="220370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000" b="0" i="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043176" y="3903619"/>
            <a:ext cx="15121890" cy="626490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550" b="1" i="0">
                <a:solidFill>
                  <a:schemeClr val="tx1"/>
                </a:solidFill>
                <a:latin typeface="Lato"/>
                <a:cs typeface="Lato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jpg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jpg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jpg"/><Relationship Id="rId3" Type="http://schemas.openxmlformats.org/officeDocument/2006/relationships/image" Target="../media/image12.png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jpg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jpg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5.png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jpg"/><Relationship Id="rId3" Type="http://schemas.openxmlformats.org/officeDocument/2006/relationships/image" Target="../media/image17.png"/><Relationship Id="rId4" Type="http://schemas.openxmlformats.org/officeDocument/2006/relationships/hyperlink" Target="http://tinyurl.com/4mv3yc9p" TargetMode="External"/><Relationship Id="rId5" Type="http://schemas.openxmlformats.org/officeDocument/2006/relationships/hyperlink" Target="https://www.cognitivemarketresearch.com/" TargetMode="External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6"/>
          </a:xfrm>
          <a:prstGeom prst="rect">
            <a:avLst/>
          </a:prstGeom>
        </p:spPr>
      </p:pic>
      <p:sp>
        <p:nvSpPr>
          <p:cNvPr id="3" name="object 3" descr=""/>
          <p:cNvSpPr/>
          <p:nvPr/>
        </p:nvSpPr>
        <p:spPr>
          <a:xfrm>
            <a:off x="2365248" y="2107692"/>
            <a:ext cx="13557885" cy="6071870"/>
          </a:xfrm>
          <a:custGeom>
            <a:avLst/>
            <a:gdLst/>
            <a:ahLst/>
            <a:cxnLst/>
            <a:rect l="l" t="t" r="r" b="b"/>
            <a:pathLst>
              <a:path w="13557885" h="6071870">
                <a:moveTo>
                  <a:pt x="13557504" y="0"/>
                </a:moveTo>
                <a:lnTo>
                  <a:pt x="0" y="0"/>
                </a:lnTo>
                <a:lnTo>
                  <a:pt x="0" y="6071615"/>
                </a:lnTo>
                <a:lnTo>
                  <a:pt x="13557504" y="6071615"/>
                </a:lnTo>
                <a:lnTo>
                  <a:pt x="13557504" y="0"/>
                </a:lnTo>
                <a:close/>
              </a:path>
            </a:pathLst>
          </a:custGeom>
          <a:solidFill>
            <a:srgbClr val="8DBBF1">
              <a:alpha val="89802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5849873" y="7333945"/>
            <a:ext cx="6588125" cy="5600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3500" spc="-10">
                <a:solidFill>
                  <a:srgbClr val="FFFFFF"/>
                </a:solidFill>
                <a:latin typeface="Arial"/>
                <a:cs typeface="Arial"/>
              </a:rPr>
              <a:t>Global,Regional,CountryAnalysis</a:t>
            </a:r>
            <a:endParaRPr sz="3500">
              <a:latin typeface="Arial"/>
              <a:cs typeface="Arial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3071241" y="2664968"/>
            <a:ext cx="9895205" cy="444627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9000"/>
              </a:lnSpc>
              <a:spcBef>
                <a:spcPts val="100"/>
              </a:spcBef>
            </a:pPr>
            <a:r>
              <a:rPr dirty="0" sz="8000" spc="-10"/>
              <a:t>GLOBAL</a:t>
            </a:r>
            <a:endParaRPr sz="8000"/>
          </a:p>
          <a:p>
            <a:pPr marL="12700" marR="5080">
              <a:lnSpc>
                <a:spcPts val="8400"/>
              </a:lnSpc>
              <a:spcBef>
                <a:spcPts val="680"/>
              </a:spcBef>
            </a:pPr>
            <a:r>
              <a:rPr dirty="0" sz="8000" spc="-270"/>
              <a:t>CHICKEN</a:t>
            </a:r>
            <a:r>
              <a:rPr dirty="0" sz="8000" spc="-880"/>
              <a:t> </a:t>
            </a:r>
            <a:r>
              <a:rPr dirty="0" sz="8000" spc="-275"/>
              <a:t>VACCINES </a:t>
            </a:r>
            <a:r>
              <a:rPr dirty="0" sz="8000" spc="-180"/>
              <a:t>MARKET</a:t>
            </a:r>
            <a:r>
              <a:rPr dirty="0" sz="8000" spc="-819"/>
              <a:t> </a:t>
            </a:r>
            <a:r>
              <a:rPr dirty="0" sz="8000" spc="-10"/>
              <a:t>REPORT </a:t>
            </a:r>
            <a:r>
              <a:rPr dirty="0" sz="8000" spc="-335"/>
              <a:t>2024</a:t>
            </a:r>
            <a:endParaRPr sz="80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6"/>
          </a:xfrm>
          <a:prstGeom prst="rect">
            <a:avLst/>
          </a:prstGeom>
        </p:spPr>
      </p:pic>
      <p:sp>
        <p:nvSpPr>
          <p:cNvPr id="3" name="object 3" descr=""/>
          <p:cNvSpPr/>
          <p:nvPr/>
        </p:nvSpPr>
        <p:spPr>
          <a:xfrm>
            <a:off x="1537716" y="2154935"/>
            <a:ext cx="15159355" cy="6300470"/>
          </a:xfrm>
          <a:custGeom>
            <a:avLst/>
            <a:gdLst/>
            <a:ahLst/>
            <a:cxnLst/>
            <a:rect l="l" t="t" r="r" b="b"/>
            <a:pathLst>
              <a:path w="15159355" h="6300470">
                <a:moveTo>
                  <a:pt x="15159228" y="0"/>
                </a:moveTo>
                <a:lnTo>
                  <a:pt x="0" y="0"/>
                </a:lnTo>
                <a:lnTo>
                  <a:pt x="0" y="6300215"/>
                </a:lnTo>
                <a:lnTo>
                  <a:pt x="15159228" y="6300215"/>
                </a:lnTo>
                <a:lnTo>
                  <a:pt x="15159228" y="0"/>
                </a:lnTo>
                <a:close/>
              </a:path>
            </a:pathLst>
          </a:custGeom>
          <a:solidFill>
            <a:srgbClr val="5E2924">
              <a:alpha val="94900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5868670" y="2309240"/>
            <a:ext cx="6546850" cy="1040765"/>
          </a:xfrm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6650" spc="-180"/>
              <a:t>INTRODUCTION</a:t>
            </a:r>
            <a:endParaRPr sz="6650"/>
          </a:p>
        </p:txBody>
      </p:sp>
      <p:sp>
        <p:nvSpPr>
          <p:cNvPr id="5" name="object 5" descr=""/>
          <p:cNvSpPr txBox="1"/>
          <p:nvPr/>
        </p:nvSpPr>
        <p:spPr>
          <a:xfrm>
            <a:off x="1756917" y="3466926"/>
            <a:ext cx="14648180" cy="459803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15399"/>
              </a:lnSpc>
              <a:spcBef>
                <a:spcPts val="95"/>
              </a:spcBef>
            </a:pP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600" spc="-1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55">
                <a:solidFill>
                  <a:srgbClr val="FFFFFF"/>
                </a:solidFill>
                <a:latin typeface="Verdana"/>
                <a:cs typeface="Verdana"/>
              </a:rPr>
              <a:t>Chicken</a:t>
            </a:r>
            <a:r>
              <a:rPr dirty="0" sz="2600" spc="-1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Vaccines</a:t>
            </a:r>
            <a:r>
              <a:rPr dirty="0" sz="2600" spc="-1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Market</a:t>
            </a:r>
            <a:r>
              <a:rPr dirty="0" sz="2600" spc="-11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includes</a:t>
            </a:r>
            <a:r>
              <a:rPr dirty="0" sz="2600" spc="-1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35">
                <a:solidFill>
                  <a:srgbClr val="FFFFFF"/>
                </a:solidFill>
                <a:latin typeface="Verdana"/>
                <a:cs typeface="Verdana"/>
              </a:rPr>
              <a:t>various</a:t>
            </a:r>
            <a:r>
              <a:rPr dirty="0" sz="2600" spc="-1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55">
                <a:solidFill>
                  <a:srgbClr val="FFFFFF"/>
                </a:solidFill>
                <a:latin typeface="Verdana"/>
                <a:cs typeface="Verdana"/>
              </a:rPr>
              <a:t>immunization</a:t>
            </a:r>
            <a:r>
              <a:rPr dirty="0" sz="2600" spc="-1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options</a:t>
            </a:r>
            <a:r>
              <a:rPr dirty="0" sz="2600" spc="-13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tailored</a:t>
            </a:r>
            <a:r>
              <a:rPr dirty="0" sz="2600" spc="-1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10">
                <a:solidFill>
                  <a:srgbClr val="FFFFFF"/>
                </a:solidFill>
                <a:latin typeface="Verdana"/>
                <a:cs typeface="Verdana"/>
              </a:rPr>
              <a:t>specifically </a:t>
            </a:r>
            <a:r>
              <a:rPr dirty="0" sz="2600" spc="-30">
                <a:solidFill>
                  <a:srgbClr val="FFFFFF"/>
                </a:solidFill>
                <a:latin typeface="Verdana"/>
                <a:cs typeface="Verdana"/>
              </a:rPr>
              <a:t>for</a:t>
            </a:r>
            <a:r>
              <a:rPr dirty="0" sz="2600" spc="-1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50">
                <a:solidFill>
                  <a:srgbClr val="FFFFFF"/>
                </a:solidFill>
                <a:latin typeface="Verdana"/>
                <a:cs typeface="Verdana"/>
              </a:rPr>
              <a:t>poultry,</a:t>
            </a:r>
            <a:r>
              <a:rPr dirty="0" sz="2600" spc="-1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tackling</a:t>
            </a:r>
            <a:r>
              <a:rPr dirty="0" sz="2600" spc="-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infectious</a:t>
            </a:r>
            <a:r>
              <a:rPr dirty="0" sz="2600" spc="-1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25">
                <a:solidFill>
                  <a:srgbClr val="FFFFFF"/>
                </a:solidFill>
                <a:latin typeface="Verdana"/>
                <a:cs typeface="Verdana"/>
              </a:rPr>
              <a:t>illnesses</a:t>
            </a:r>
            <a:r>
              <a:rPr dirty="0" sz="2600" spc="-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that</a:t>
            </a:r>
            <a:r>
              <a:rPr dirty="0" sz="2600" spc="-1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60">
                <a:solidFill>
                  <a:srgbClr val="FFFFFF"/>
                </a:solidFill>
                <a:latin typeface="Verdana"/>
                <a:cs typeface="Verdana"/>
              </a:rPr>
              <a:t>can</a:t>
            </a:r>
            <a:r>
              <a:rPr dirty="0" sz="2600" spc="-1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influence</a:t>
            </a:r>
            <a:r>
              <a:rPr dirty="0" sz="2600" spc="-10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60">
                <a:solidFill>
                  <a:srgbClr val="FFFFFF"/>
                </a:solidFill>
                <a:latin typeface="Verdana"/>
                <a:cs typeface="Verdana"/>
              </a:rPr>
              <a:t>chicken</a:t>
            </a:r>
            <a:r>
              <a:rPr dirty="0" sz="2600" spc="-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populations'</a:t>
            </a:r>
            <a:r>
              <a:rPr dirty="0" sz="2600" spc="-1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10">
                <a:solidFill>
                  <a:srgbClr val="FFFFFF"/>
                </a:solidFill>
                <a:latin typeface="Verdana"/>
                <a:cs typeface="Verdana"/>
              </a:rPr>
              <a:t>health </a:t>
            </a:r>
            <a:r>
              <a:rPr dirty="0" sz="2600" spc="6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2600" spc="-1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production.</a:t>
            </a:r>
            <a:r>
              <a:rPr dirty="0" sz="2600" spc="-1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25">
                <a:solidFill>
                  <a:srgbClr val="FFFFFF"/>
                </a:solidFill>
                <a:latin typeface="Verdana"/>
                <a:cs typeface="Verdana"/>
              </a:rPr>
              <a:t>These</a:t>
            </a:r>
            <a:r>
              <a:rPr dirty="0" sz="2600" spc="-1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vaccinations</a:t>
            </a:r>
            <a:r>
              <a:rPr dirty="0" sz="2600" spc="-1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35">
                <a:solidFill>
                  <a:srgbClr val="FFFFFF"/>
                </a:solidFill>
                <a:latin typeface="Verdana"/>
                <a:cs typeface="Verdana"/>
              </a:rPr>
              <a:t>are</a:t>
            </a:r>
            <a:r>
              <a:rPr dirty="0" sz="2600" spc="-1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critical</a:t>
            </a:r>
            <a:r>
              <a:rPr dirty="0" sz="2600" spc="-1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in</a:t>
            </a:r>
            <a:r>
              <a:rPr dirty="0" sz="2600" spc="-1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preventing</a:t>
            </a:r>
            <a:r>
              <a:rPr dirty="0" sz="2600" spc="-15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6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2600" spc="-1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treating</a:t>
            </a:r>
            <a:r>
              <a:rPr dirty="0" sz="2600" spc="-1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25">
                <a:solidFill>
                  <a:srgbClr val="FFFFFF"/>
                </a:solidFill>
                <a:latin typeface="Verdana"/>
                <a:cs typeface="Verdana"/>
              </a:rPr>
              <a:t>diseases</a:t>
            </a:r>
            <a:r>
              <a:rPr dirty="0" sz="2600" spc="-11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40">
                <a:solidFill>
                  <a:srgbClr val="FFFFFF"/>
                </a:solidFill>
                <a:latin typeface="Verdana"/>
                <a:cs typeface="Verdana"/>
              </a:rPr>
              <a:t>such </a:t>
            </a:r>
            <a:r>
              <a:rPr dirty="0" sz="2600" spc="-65">
                <a:solidFill>
                  <a:srgbClr val="FFFFFF"/>
                </a:solidFill>
                <a:latin typeface="Verdana"/>
                <a:cs typeface="Verdana"/>
              </a:rPr>
              <a:t>as</a:t>
            </a:r>
            <a:r>
              <a:rPr dirty="0" sz="2600" spc="-1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Newcastle</a:t>
            </a:r>
            <a:r>
              <a:rPr dirty="0" sz="2600" spc="-1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65">
                <a:solidFill>
                  <a:srgbClr val="FFFFFF"/>
                </a:solidFill>
                <a:latin typeface="Verdana"/>
                <a:cs typeface="Verdana"/>
              </a:rPr>
              <a:t>disease,</a:t>
            </a:r>
            <a:r>
              <a:rPr dirty="0" sz="2600" spc="-1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infectious</a:t>
            </a:r>
            <a:r>
              <a:rPr dirty="0" sz="2600" spc="-1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10">
                <a:solidFill>
                  <a:srgbClr val="FFFFFF"/>
                </a:solidFill>
                <a:latin typeface="Verdana"/>
                <a:cs typeface="Verdana"/>
              </a:rPr>
              <a:t>bronchitis,</a:t>
            </a:r>
            <a:r>
              <a:rPr dirty="0" sz="2600" spc="-1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6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2600" spc="-1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35">
                <a:solidFill>
                  <a:srgbClr val="FFFFFF"/>
                </a:solidFill>
                <a:latin typeface="Verdana"/>
                <a:cs typeface="Verdana"/>
              </a:rPr>
              <a:t>avian</a:t>
            </a:r>
            <a:r>
              <a:rPr dirty="0" sz="2600" spc="-13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35">
                <a:solidFill>
                  <a:srgbClr val="FFFFFF"/>
                </a:solidFill>
                <a:latin typeface="Verdana"/>
                <a:cs typeface="Verdana"/>
              </a:rPr>
              <a:t>influenza.</a:t>
            </a:r>
            <a:r>
              <a:rPr dirty="0" sz="2600" spc="-15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600" spc="-1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market</a:t>
            </a:r>
            <a:r>
              <a:rPr dirty="0" sz="2600" spc="-1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10">
                <a:solidFill>
                  <a:srgbClr val="FFFFFF"/>
                </a:solidFill>
                <a:latin typeface="Verdana"/>
                <a:cs typeface="Verdana"/>
              </a:rPr>
              <a:t>includes </a:t>
            </a:r>
            <a:r>
              <a:rPr dirty="0" sz="2600" spc="-25">
                <a:solidFill>
                  <a:srgbClr val="FFFFFF"/>
                </a:solidFill>
                <a:latin typeface="Verdana"/>
                <a:cs typeface="Verdana"/>
              </a:rPr>
              <a:t>discovering,</a:t>
            </a:r>
            <a:r>
              <a:rPr dirty="0" sz="2600" spc="-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manufacturing,</a:t>
            </a:r>
            <a:r>
              <a:rPr dirty="0" sz="2600" spc="-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6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2600" spc="-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marketing</a:t>
            </a:r>
            <a:r>
              <a:rPr dirty="0" sz="2600" spc="-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vaccinations</a:t>
            </a:r>
            <a:r>
              <a:rPr dirty="0" sz="2600" spc="-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suited</a:t>
            </a:r>
            <a:r>
              <a:rPr dirty="0" sz="2600" spc="-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to</a:t>
            </a:r>
            <a:r>
              <a:rPr dirty="0" sz="2600" spc="-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chickens'</a:t>
            </a:r>
            <a:r>
              <a:rPr dirty="0" sz="2600" spc="-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10">
                <a:solidFill>
                  <a:srgbClr val="FFFFFF"/>
                </a:solidFill>
                <a:latin typeface="Verdana"/>
                <a:cs typeface="Verdana"/>
              </a:rPr>
              <a:t>specific </a:t>
            </a:r>
            <a:r>
              <a:rPr dirty="0" sz="2600" spc="65">
                <a:solidFill>
                  <a:srgbClr val="FFFFFF"/>
                </a:solidFill>
                <a:latin typeface="Verdana"/>
                <a:cs typeface="Verdana"/>
              </a:rPr>
              <a:t>immunological</a:t>
            </a:r>
            <a:r>
              <a:rPr dirty="0" sz="2600" spc="-1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50">
                <a:solidFill>
                  <a:srgbClr val="FFFFFF"/>
                </a:solidFill>
                <a:latin typeface="Verdana"/>
                <a:cs typeface="Verdana"/>
              </a:rPr>
              <a:t>needs.</a:t>
            </a:r>
            <a:r>
              <a:rPr dirty="0" sz="2600" spc="-1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600" spc="-1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10">
                <a:solidFill>
                  <a:srgbClr val="FFFFFF"/>
                </a:solidFill>
                <a:latin typeface="Verdana"/>
                <a:cs typeface="Verdana"/>
              </a:rPr>
              <a:t>primary</a:t>
            </a:r>
            <a:r>
              <a:rPr dirty="0" sz="2600" spc="-1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goals</a:t>
            </a:r>
            <a:r>
              <a:rPr dirty="0" sz="2600" spc="-1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35">
                <a:solidFill>
                  <a:srgbClr val="FFFFFF"/>
                </a:solidFill>
                <a:latin typeface="Verdana"/>
                <a:cs typeface="Verdana"/>
              </a:rPr>
              <a:t>are</a:t>
            </a:r>
            <a:r>
              <a:rPr dirty="0" sz="2600" spc="-1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safeguarding</a:t>
            </a:r>
            <a:r>
              <a:rPr dirty="0" sz="2600" spc="-1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poultry</a:t>
            </a:r>
            <a:r>
              <a:rPr dirty="0" sz="2600" spc="-1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35">
                <a:solidFill>
                  <a:srgbClr val="FFFFFF"/>
                </a:solidFill>
                <a:latin typeface="Verdana"/>
                <a:cs typeface="Verdana"/>
              </a:rPr>
              <a:t>health,</a:t>
            </a:r>
            <a:r>
              <a:rPr dirty="0" sz="2600" spc="-1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55">
                <a:solidFill>
                  <a:srgbClr val="FFFFFF"/>
                </a:solidFill>
                <a:latin typeface="Verdana"/>
                <a:cs typeface="Verdana"/>
              </a:rPr>
              <a:t>minimizing </a:t>
            </a:r>
            <a:r>
              <a:rPr dirty="0" sz="2600" spc="80">
                <a:solidFill>
                  <a:srgbClr val="FFFFFF"/>
                </a:solidFill>
                <a:latin typeface="Verdana"/>
                <a:cs typeface="Verdana"/>
              </a:rPr>
              <a:t>economic</a:t>
            </a:r>
            <a:r>
              <a:rPr dirty="0" sz="2600" spc="-1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35">
                <a:solidFill>
                  <a:srgbClr val="FFFFFF"/>
                </a:solidFill>
                <a:latin typeface="Verdana"/>
                <a:cs typeface="Verdana"/>
              </a:rPr>
              <a:t>losses</a:t>
            </a:r>
            <a:r>
              <a:rPr dirty="0" sz="2600" spc="-1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in</a:t>
            </a:r>
            <a:r>
              <a:rPr dirty="0" sz="2600" spc="-1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55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600" spc="-1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poultry</a:t>
            </a:r>
            <a:r>
              <a:rPr dirty="0" sz="2600" spc="-2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45">
                <a:solidFill>
                  <a:srgbClr val="FFFFFF"/>
                </a:solidFill>
                <a:latin typeface="Verdana"/>
                <a:cs typeface="Verdana"/>
              </a:rPr>
              <a:t>industry,</a:t>
            </a:r>
            <a:r>
              <a:rPr dirty="0" sz="2600" spc="-2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6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2600" spc="-1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ensuring</a:t>
            </a:r>
            <a:r>
              <a:rPr dirty="0" sz="2600" spc="-1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55">
                <a:solidFill>
                  <a:srgbClr val="FFFFFF"/>
                </a:solidFill>
                <a:latin typeface="Verdana"/>
                <a:cs typeface="Verdana"/>
              </a:rPr>
              <a:t>food</a:t>
            </a:r>
            <a:r>
              <a:rPr dirty="0" sz="2600" spc="-2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95">
                <a:solidFill>
                  <a:srgbClr val="FFFFFF"/>
                </a:solidFill>
                <a:latin typeface="Verdana"/>
                <a:cs typeface="Verdana"/>
              </a:rPr>
              <a:t>safety.</a:t>
            </a:r>
            <a:r>
              <a:rPr dirty="0" sz="2600" spc="-2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600" spc="-2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50">
                <a:solidFill>
                  <a:srgbClr val="FFFFFF"/>
                </a:solidFill>
                <a:latin typeface="Verdana"/>
                <a:cs typeface="Verdana"/>
              </a:rPr>
              <a:t>Chicken</a:t>
            </a:r>
            <a:r>
              <a:rPr dirty="0" sz="2600" spc="-1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10">
                <a:solidFill>
                  <a:srgbClr val="FFFFFF"/>
                </a:solidFill>
                <a:latin typeface="Verdana"/>
                <a:cs typeface="Verdana"/>
              </a:rPr>
              <a:t>Vaccines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Market</a:t>
            </a:r>
            <a:r>
              <a:rPr dirty="0" sz="2600" spc="-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demonstrates</a:t>
            </a:r>
            <a:r>
              <a:rPr dirty="0" sz="2600" spc="-1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85">
                <a:solidFill>
                  <a:srgbClr val="FFFFFF"/>
                </a:solidFill>
                <a:latin typeface="Verdana"/>
                <a:cs typeface="Verdana"/>
              </a:rPr>
              <a:t>ongoing</a:t>
            </a:r>
            <a:r>
              <a:rPr dirty="0" sz="2600" spc="-10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attempts</a:t>
            </a:r>
            <a:r>
              <a:rPr dirty="0" sz="2600" spc="-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to</a:t>
            </a:r>
            <a:r>
              <a:rPr dirty="0" sz="2600" spc="-10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maintain</a:t>
            </a:r>
            <a:r>
              <a:rPr dirty="0" sz="2600" spc="-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biosecurity</a:t>
            </a:r>
            <a:r>
              <a:rPr dirty="0" sz="2600" spc="-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6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2600" spc="-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sustain</a:t>
            </a:r>
            <a:r>
              <a:rPr dirty="0" sz="2600" spc="-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600" spc="-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10">
                <a:solidFill>
                  <a:srgbClr val="FFFFFF"/>
                </a:solidFill>
                <a:latin typeface="Verdana"/>
                <a:cs typeface="Verdana"/>
              </a:rPr>
              <a:t>global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poultry</a:t>
            </a:r>
            <a:r>
              <a:rPr dirty="0" sz="2600" spc="-1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industry</a:t>
            </a:r>
            <a:r>
              <a:rPr dirty="0" sz="2600" spc="-1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by</a:t>
            </a:r>
            <a:r>
              <a:rPr dirty="0" sz="2600" spc="-1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60">
                <a:solidFill>
                  <a:srgbClr val="FFFFFF"/>
                </a:solidFill>
                <a:latin typeface="Verdana"/>
                <a:cs typeface="Verdana"/>
              </a:rPr>
              <a:t>reducing</a:t>
            </a:r>
            <a:r>
              <a:rPr dirty="0" sz="2600" spc="-15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600" spc="-1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spread</a:t>
            </a:r>
            <a:r>
              <a:rPr dirty="0" sz="2600" spc="-1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of</a:t>
            </a:r>
            <a:r>
              <a:rPr dirty="0" sz="2600" spc="-1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dangerous</a:t>
            </a:r>
            <a:r>
              <a:rPr dirty="0" sz="2600" spc="-1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20">
                <a:solidFill>
                  <a:srgbClr val="FFFFFF"/>
                </a:solidFill>
                <a:latin typeface="Verdana"/>
                <a:cs typeface="Verdana"/>
              </a:rPr>
              <a:t>illnesses</a:t>
            </a:r>
            <a:r>
              <a:rPr dirty="0" sz="2600" spc="-15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6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2600" spc="-1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45">
                <a:solidFill>
                  <a:srgbClr val="FFFFFF"/>
                </a:solidFill>
                <a:latin typeface="Verdana"/>
                <a:cs typeface="Verdana"/>
              </a:rPr>
              <a:t>improving</a:t>
            </a:r>
            <a:r>
              <a:rPr dirty="0" sz="2600" spc="-1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10">
                <a:solidFill>
                  <a:srgbClr val="FFFFFF"/>
                </a:solidFill>
                <a:latin typeface="Verdana"/>
                <a:cs typeface="Verdana"/>
              </a:rPr>
              <a:t>overall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flock</a:t>
            </a:r>
            <a:r>
              <a:rPr dirty="0" sz="2600" spc="-1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10">
                <a:solidFill>
                  <a:srgbClr val="FFFFFF"/>
                </a:solidFill>
                <a:latin typeface="Verdana"/>
                <a:cs typeface="Verdana"/>
              </a:rPr>
              <a:t>immunity.</a:t>
            </a:r>
            <a:endParaRPr sz="26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5"/>
          </a:xfrm>
          <a:prstGeom prst="rect">
            <a:avLst/>
          </a:prstGeom>
        </p:spPr>
      </p:pic>
      <p:grpSp>
        <p:nvGrpSpPr>
          <p:cNvPr id="3" name="object 3" descr=""/>
          <p:cNvGrpSpPr/>
          <p:nvPr/>
        </p:nvGrpSpPr>
        <p:grpSpPr>
          <a:xfrm>
            <a:off x="265175" y="4198620"/>
            <a:ext cx="8339455" cy="2524125"/>
            <a:chOff x="265175" y="4198620"/>
            <a:chExt cx="8339455" cy="2524125"/>
          </a:xfrm>
        </p:grpSpPr>
        <p:sp>
          <p:nvSpPr>
            <p:cNvPr id="4" name="object 4" descr=""/>
            <p:cNvSpPr/>
            <p:nvPr/>
          </p:nvSpPr>
          <p:spPr>
            <a:xfrm>
              <a:off x="265175" y="4198620"/>
              <a:ext cx="8339455" cy="2524125"/>
            </a:xfrm>
            <a:custGeom>
              <a:avLst/>
              <a:gdLst/>
              <a:ahLst/>
              <a:cxnLst/>
              <a:rect l="l" t="t" r="r" b="b"/>
              <a:pathLst>
                <a:path w="8339455" h="2524125">
                  <a:moveTo>
                    <a:pt x="7439533" y="0"/>
                  </a:moveTo>
                  <a:lnTo>
                    <a:pt x="899756" y="0"/>
                  </a:lnTo>
                  <a:lnTo>
                    <a:pt x="848789" y="1442"/>
                  </a:lnTo>
                  <a:lnTo>
                    <a:pt x="798231" y="5739"/>
                  </a:lnTo>
                  <a:lnTo>
                    <a:pt x="748192" y="12846"/>
                  </a:lnTo>
                  <a:lnTo>
                    <a:pt x="698783" y="22716"/>
                  </a:lnTo>
                  <a:lnTo>
                    <a:pt x="650113" y="35304"/>
                  </a:lnTo>
                  <a:lnTo>
                    <a:pt x="602294" y="50565"/>
                  </a:lnTo>
                  <a:lnTo>
                    <a:pt x="555434" y="68452"/>
                  </a:lnTo>
                  <a:lnTo>
                    <a:pt x="509644" y="88922"/>
                  </a:lnTo>
                  <a:lnTo>
                    <a:pt x="465034" y="111927"/>
                  </a:lnTo>
                  <a:lnTo>
                    <a:pt x="421714" y="137422"/>
                  </a:lnTo>
                  <a:lnTo>
                    <a:pt x="379795" y="165363"/>
                  </a:lnTo>
                  <a:lnTo>
                    <a:pt x="339385" y="195702"/>
                  </a:lnTo>
                  <a:lnTo>
                    <a:pt x="300596" y="228396"/>
                  </a:lnTo>
                  <a:lnTo>
                    <a:pt x="263537" y="263397"/>
                  </a:lnTo>
                  <a:lnTo>
                    <a:pt x="228517" y="300441"/>
                  </a:lnTo>
                  <a:lnTo>
                    <a:pt x="195806" y="339217"/>
                  </a:lnTo>
                  <a:lnTo>
                    <a:pt x="165451" y="379614"/>
                  </a:lnTo>
                  <a:lnTo>
                    <a:pt x="137496" y="421523"/>
                  </a:lnTo>
                  <a:lnTo>
                    <a:pt x="111986" y="464833"/>
                  </a:lnTo>
                  <a:lnTo>
                    <a:pt x="88969" y="509432"/>
                  </a:lnTo>
                  <a:lnTo>
                    <a:pt x="68489" y="555212"/>
                  </a:lnTo>
                  <a:lnTo>
                    <a:pt x="50592" y="602060"/>
                  </a:lnTo>
                  <a:lnTo>
                    <a:pt x="35323" y="649867"/>
                  </a:lnTo>
                  <a:lnTo>
                    <a:pt x="22728" y="698522"/>
                  </a:lnTo>
                  <a:lnTo>
                    <a:pt x="12853" y="747915"/>
                  </a:lnTo>
                  <a:lnTo>
                    <a:pt x="5742" y="797935"/>
                  </a:lnTo>
                  <a:lnTo>
                    <a:pt x="1443" y="848471"/>
                  </a:lnTo>
                  <a:lnTo>
                    <a:pt x="0" y="899413"/>
                  </a:lnTo>
                  <a:lnTo>
                    <a:pt x="0" y="1624329"/>
                  </a:lnTo>
                  <a:lnTo>
                    <a:pt x="1443" y="1675272"/>
                  </a:lnTo>
                  <a:lnTo>
                    <a:pt x="5742" y="1725808"/>
                  </a:lnTo>
                  <a:lnTo>
                    <a:pt x="12853" y="1775828"/>
                  </a:lnTo>
                  <a:lnTo>
                    <a:pt x="22728" y="1825221"/>
                  </a:lnTo>
                  <a:lnTo>
                    <a:pt x="35323" y="1873876"/>
                  </a:lnTo>
                  <a:lnTo>
                    <a:pt x="50592" y="1921683"/>
                  </a:lnTo>
                  <a:lnTo>
                    <a:pt x="68489" y="1968531"/>
                  </a:lnTo>
                  <a:lnTo>
                    <a:pt x="88969" y="2014311"/>
                  </a:lnTo>
                  <a:lnTo>
                    <a:pt x="111986" y="2058910"/>
                  </a:lnTo>
                  <a:lnTo>
                    <a:pt x="137496" y="2102220"/>
                  </a:lnTo>
                  <a:lnTo>
                    <a:pt x="165451" y="2144129"/>
                  </a:lnTo>
                  <a:lnTo>
                    <a:pt x="195806" y="2184526"/>
                  </a:lnTo>
                  <a:lnTo>
                    <a:pt x="228517" y="2223302"/>
                  </a:lnTo>
                  <a:lnTo>
                    <a:pt x="263537" y="2260345"/>
                  </a:lnTo>
                  <a:lnTo>
                    <a:pt x="300596" y="2295347"/>
                  </a:lnTo>
                  <a:lnTo>
                    <a:pt x="339385" y="2328041"/>
                  </a:lnTo>
                  <a:lnTo>
                    <a:pt x="379795" y="2358380"/>
                  </a:lnTo>
                  <a:lnTo>
                    <a:pt x="421714" y="2386321"/>
                  </a:lnTo>
                  <a:lnTo>
                    <a:pt x="465034" y="2411816"/>
                  </a:lnTo>
                  <a:lnTo>
                    <a:pt x="509644" y="2434821"/>
                  </a:lnTo>
                  <a:lnTo>
                    <a:pt x="555434" y="2455291"/>
                  </a:lnTo>
                  <a:lnTo>
                    <a:pt x="602294" y="2473178"/>
                  </a:lnTo>
                  <a:lnTo>
                    <a:pt x="650113" y="2488439"/>
                  </a:lnTo>
                  <a:lnTo>
                    <a:pt x="698783" y="2501027"/>
                  </a:lnTo>
                  <a:lnTo>
                    <a:pt x="748192" y="2510897"/>
                  </a:lnTo>
                  <a:lnTo>
                    <a:pt x="798231" y="2518004"/>
                  </a:lnTo>
                  <a:lnTo>
                    <a:pt x="848789" y="2522301"/>
                  </a:lnTo>
                  <a:lnTo>
                    <a:pt x="899756" y="2523743"/>
                  </a:lnTo>
                  <a:lnTo>
                    <a:pt x="7439533" y="2523743"/>
                  </a:lnTo>
                  <a:lnTo>
                    <a:pt x="7490500" y="2522301"/>
                  </a:lnTo>
                  <a:lnTo>
                    <a:pt x="7541058" y="2518004"/>
                  </a:lnTo>
                  <a:lnTo>
                    <a:pt x="7591097" y="2510897"/>
                  </a:lnTo>
                  <a:lnTo>
                    <a:pt x="7640507" y="2501027"/>
                  </a:lnTo>
                  <a:lnTo>
                    <a:pt x="7689178" y="2488439"/>
                  </a:lnTo>
                  <a:lnTo>
                    <a:pt x="7736999" y="2473178"/>
                  </a:lnTo>
                  <a:lnTo>
                    <a:pt x="7783861" y="2455290"/>
                  </a:lnTo>
                  <a:lnTo>
                    <a:pt x="7829654" y="2434821"/>
                  </a:lnTo>
                  <a:lnTo>
                    <a:pt x="7874268" y="2411816"/>
                  </a:lnTo>
                  <a:lnTo>
                    <a:pt x="7917593" y="2386321"/>
                  </a:lnTo>
                  <a:lnTo>
                    <a:pt x="7959519" y="2358380"/>
                  </a:lnTo>
                  <a:lnTo>
                    <a:pt x="7999936" y="2328041"/>
                  </a:lnTo>
                  <a:lnTo>
                    <a:pt x="8038734" y="2295347"/>
                  </a:lnTo>
                  <a:lnTo>
                    <a:pt x="8075803" y="2260345"/>
                  </a:lnTo>
                  <a:lnTo>
                    <a:pt x="8110829" y="2223302"/>
                  </a:lnTo>
                  <a:lnTo>
                    <a:pt x="8143545" y="2184526"/>
                  </a:lnTo>
                  <a:lnTo>
                    <a:pt x="8173903" y="2144129"/>
                  </a:lnTo>
                  <a:lnTo>
                    <a:pt x="8201858" y="2102220"/>
                  </a:lnTo>
                  <a:lnTo>
                    <a:pt x="8227366" y="2058910"/>
                  </a:lnTo>
                  <a:lnTo>
                    <a:pt x="8250382" y="2014311"/>
                  </a:lnTo>
                  <a:lnTo>
                    <a:pt x="8270859" y="1968531"/>
                  </a:lnTo>
                  <a:lnTo>
                    <a:pt x="8288752" y="1921683"/>
                  </a:lnTo>
                  <a:lnTo>
                    <a:pt x="8304017" y="1873876"/>
                  </a:lnTo>
                  <a:lnTo>
                    <a:pt x="8316608" y="1825221"/>
                  </a:lnTo>
                  <a:lnTo>
                    <a:pt x="8326480" y="1775828"/>
                  </a:lnTo>
                  <a:lnTo>
                    <a:pt x="8333587" y="1725808"/>
                  </a:lnTo>
                  <a:lnTo>
                    <a:pt x="8337885" y="1675272"/>
                  </a:lnTo>
                  <a:lnTo>
                    <a:pt x="8339328" y="1624329"/>
                  </a:lnTo>
                  <a:lnTo>
                    <a:pt x="8339328" y="899413"/>
                  </a:lnTo>
                  <a:lnTo>
                    <a:pt x="8337885" y="848471"/>
                  </a:lnTo>
                  <a:lnTo>
                    <a:pt x="8333587" y="797935"/>
                  </a:lnTo>
                  <a:lnTo>
                    <a:pt x="8326480" y="747915"/>
                  </a:lnTo>
                  <a:lnTo>
                    <a:pt x="8316608" y="698522"/>
                  </a:lnTo>
                  <a:lnTo>
                    <a:pt x="8304017" y="649867"/>
                  </a:lnTo>
                  <a:lnTo>
                    <a:pt x="8288752" y="602060"/>
                  </a:lnTo>
                  <a:lnTo>
                    <a:pt x="8270859" y="555212"/>
                  </a:lnTo>
                  <a:lnTo>
                    <a:pt x="8250382" y="509432"/>
                  </a:lnTo>
                  <a:lnTo>
                    <a:pt x="8227366" y="464833"/>
                  </a:lnTo>
                  <a:lnTo>
                    <a:pt x="8201858" y="421523"/>
                  </a:lnTo>
                  <a:lnTo>
                    <a:pt x="8173903" y="379614"/>
                  </a:lnTo>
                  <a:lnTo>
                    <a:pt x="8143545" y="339217"/>
                  </a:lnTo>
                  <a:lnTo>
                    <a:pt x="8110829" y="300441"/>
                  </a:lnTo>
                  <a:lnTo>
                    <a:pt x="8075803" y="263397"/>
                  </a:lnTo>
                  <a:lnTo>
                    <a:pt x="8038734" y="228396"/>
                  </a:lnTo>
                  <a:lnTo>
                    <a:pt x="7999936" y="195702"/>
                  </a:lnTo>
                  <a:lnTo>
                    <a:pt x="7959519" y="165363"/>
                  </a:lnTo>
                  <a:lnTo>
                    <a:pt x="7917593" y="137422"/>
                  </a:lnTo>
                  <a:lnTo>
                    <a:pt x="7874268" y="111927"/>
                  </a:lnTo>
                  <a:lnTo>
                    <a:pt x="7829654" y="88922"/>
                  </a:lnTo>
                  <a:lnTo>
                    <a:pt x="7783861" y="68452"/>
                  </a:lnTo>
                  <a:lnTo>
                    <a:pt x="7736999" y="50565"/>
                  </a:lnTo>
                  <a:lnTo>
                    <a:pt x="7689178" y="35304"/>
                  </a:lnTo>
                  <a:lnTo>
                    <a:pt x="7640507" y="22716"/>
                  </a:lnTo>
                  <a:lnTo>
                    <a:pt x="7591097" y="12846"/>
                  </a:lnTo>
                  <a:lnTo>
                    <a:pt x="7541058" y="5739"/>
                  </a:lnTo>
                  <a:lnTo>
                    <a:pt x="7490500" y="1442"/>
                  </a:lnTo>
                  <a:lnTo>
                    <a:pt x="7439533" y="0"/>
                  </a:lnTo>
                  <a:close/>
                </a:path>
              </a:pathLst>
            </a:custGeom>
            <a:solidFill>
              <a:srgbClr val="2E2F31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08075" y="4507992"/>
              <a:ext cx="2037588" cy="2034539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560831" y="4427220"/>
              <a:ext cx="2007235" cy="2007235"/>
            </a:xfrm>
            <a:custGeom>
              <a:avLst/>
              <a:gdLst/>
              <a:ahLst/>
              <a:cxnLst/>
              <a:rect l="l" t="t" r="r" b="b"/>
              <a:pathLst>
                <a:path w="2007235" h="2007235">
                  <a:moveTo>
                    <a:pt x="1003554" y="0"/>
                  </a:moveTo>
                  <a:lnTo>
                    <a:pt x="954930" y="1157"/>
                  </a:lnTo>
                  <a:lnTo>
                    <a:pt x="906904" y="4594"/>
                  </a:lnTo>
                  <a:lnTo>
                    <a:pt x="859527" y="10258"/>
                  </a:lnTo>
                  <a:lnTo>
                    <a:pt x="812853" y="18096"/>
                  </a:lnTo>
                  <a:lnTo>
                    <a:pt x="766934" y="28056"/>
                  </a:lnTo>
                  <a:lnTo>
                    <a:pt x="721823" y="40085"/>
                  </a:lnTo>
                  <a:lnTo>
                    <a:pt x="677572" y="54131"/>
                  </a:lnTo>
                  <a:lnTo>
                    <a:pt x="634233" y="70141"/>
                  </a:lnTo>
                  <a:lnTo>
                    <a:pt x="591860" y="88063"/>
                  </a:lnTo>
                  <a:lnTo>
                    <a:pt x="550504" y="107844"/>
                  </a:lnTo>
                  <a:lnTo>
                    <a:pt x="510219" y="129430"/>
                  </a:lnTo>
                  <a:lnTo>
                    <a:pt x="471057" y="152771"/>
                  </a:lnTo>
                  <a:lnTo>
                    <a:pt x="433071" y="177813"/>
                  </a:lnTo>
                  <a:lnTo>
                    <a:pt x="396312" y="204504"/>
                  </a:lnTo>
                  <a:lnTo>
                    <a:pt x="360835" y="232790"/>
                  </a:lnTo>
                  <a:lnTo>
                    <a:pt x="326690" y="262620"/>
                  </a:lnTo>
                  <a:lnTo>
                    <a:pt x="293931" y="293941"/>
                  </a:lnTo>
                  <a:lnTo>
                    <a:pt x="262611" y="326700"/>
                  </a:lnTo>
                  <a:lnTo>
                    <a:pt x="232782" y="360845"/>
                  </a:lnTo>
                  <a:lnTo>
                    <a:pt x="204496" y="396323"/>
                  </a:lnTo>
                  <a:lnTo>
                    <a:pt x="177806" y="433082"/>
                  </a:lnTo>
                  <a:lnTo>
                    <a:pt x="152765" y="471069"/>
                  </a:lnTo>
                  <a:lnTo>
                    <a:pt x="129425" y="510231"/>
                  </a:lnTo>
                  <a:lnTo>
                    <a:pt x="107839" y="550516"/>
                  </a:lnTo>
                  <a:lnTo>
                    <a:pt x="88059" y="591871"/>
                  </a:lnTo>
                  <a:lnTo>
                    <a:pt x="70138" y="634244"/>
                  </a:lnTo>
                  <a:lnTo>
                    <a:pt x="54129" y="677582"/>
                  </a:lnTo>
                  <a:lnTo>
                    <a:pt x="40083" y="721832"/>
                  </a:lnTo>
                  <a:lnTo>
                    <a:pt x="28054" y="766942"/>
                  </a:lnTo>
                  <a:lnTo>
                    <a:pt x="18095" y="812860"/>
                  </a:lnTo>
                  <a:lnTo>
                    <a:pt x="10257" y="859533"/>
                  </a:lnTo>
                  <a:lnTo>
                    <a:pt x="4593" y="906908"/>
                  </a:lnTo>
                  <a:lnTo>
                    <a:pt x="1157" y="954932"/>
                  </a:lnTo>
                  <a:lnTo>
                    <a:pt x="0" y="1003553"/>
                  </a:lnTo>
                  <a:lnTo>
                    <a:pt x="1157" y="1052175"/>
                  </a:lnTo>
                  <a:lnTo>
                    <a:pt x="4593" y="1100199"/>
                  </a:lnTo>
                  <a:lnTo>
                    <a:pt x="10257" y="1147574"/>
                  </a:lnTo>
                  <a:lnTo>
                    <a:pt x="18095" y="1194247"/>
                  </a:lnTo>
                  <a:lnTo>
                    <a:pt x="28054" y="1240165"/>
                  </a:lnTo>
                  <a:lnTo>
                    <a:pt x="40083" y="1285275"/>
                  </a:lnTo>
                  <a:lnTo>
                    <a:pt x="54129" y="1329525"/>
                  </a:lnTo>
                  <a:lnTo>
                    <a:pt x="70138" y="1372863"/>
                  </a:lnTo>
                  <a:lnTo>
                    <a:pt x="88059" y="1415236"/>
                  </a:lnTo>
                  <a:lnTo>
                    <a:pt x="107839" y="1456591"/>
                  </a:lnTo>
                  <a:lnTo>
                    <a:pt x="129425" y="1496876"/>
                  </a:lnTo>
                  <a:lnTo>
                    <a:pt x="152765" y="1536038"/>
                  </a:lnTo>
                  <a:lnTo>
                    <a:pt x="177806" y="1574025"/>
                  </a:lnTo>
                  <a:lnTo>
                    <a:pt x="204496" y="1610784"/>
                  </a:lnTo>
                  <a:lnTo>
                    <a:pt x="232782" y="1646262"/>
                  </a:lnTo>
                  <a:lnTo>
                    <a:pt x="262611" y="1680407"/>
                  </a:lnTo>
                  <a:lnTo>
                    <a:pt x="293931" y="1713166"/>
                  </a:lnTo>
                  <a:lnTo>
                    <a:pt x="326690" y="1744487"/>
                  </a:lnTo>
                  <a:lnTo>
                    <a:pt x="360835" y="1774317"/>
                  </a:lnTo>
                  <a:lnTo>
                    <a:pt x="396312" y="1802603"/>
                  </a:lnTo>
                  <a:lnTo>
                    <a:pt x="433071" y="1829294"/>
                  </a:lnTo>
                  <a:lnTo>
                    <a:pt x="471057" y="1854336"/>
                  </a:lnTo>
                  <a:lnTo>
                    <a:pt x="510219" y="1877677"/>
                  </a:lnTo>
                  <a:lnTo>
                    <a:pt x="550504" y="1899263"/>
                  </a:lnTo>
                  <a:lnTo>
                    <a:pt x="591860" y="1919044"/>
                  </a:lnTo>
                  <a:lnTo>
                    <a:pt x="634233" y="1936966"/>
                  </a:lnTo>
                  <a:lnTo>
                    <a:pt x="677572" y="1952976"/>
                  </a:lnTo>
                  <a:lnTo>
                    <a:pt x="721823" y="1967022"/>
                  </a:lnTo>
                  <a:lnTo>
                    <a:pt x="766934" y="1979051"/>
                  </a:lnTo>
                  <a:lnTo>
                    <a:pt x="812853" y="1989011"/>
                  </a:lnTo>
                  <a:lnTo>
                    <a:pt x="859527" y="1996849"/>
                  </a:lnTo>
                  <a:lnTo>
                    <a:pt x="906904" y="2002513"/>
                  </a:lnTo>
                  <a:lnTo>
                    <a:pt x="954930" y="2005950"/>
                  </a:lnTo>
                  <a:lnTo>
                    <a:pt x="1003554" y="2007107"/>
                  </a:lnTo>
                  <a:lnTo>
                    <a:pt x="1052175" y="2005950"/>
                  </a:lnTo>
                  <a:lnTo>
                    <a:pt x="1100199" y="2002513"/>
                  </a:lnTo>
                  <a:lnTo>
                    <a:pt x="1147574" y="1996849"/>
                  </a:lnTo>
                  <a:lnTo>
                    <a:pt x="1194247" y="1989011"/>
                  </a:lnTo>
                  <a:lnTo>
                    <a:pt x="1240165" y="1979051"/>
                  </a:lnTo>
                  <a:lnTo>
                    <a:pt x="1285275" y="1967022"/>
                  </a:lnTo>
                  <a:lnTo>
                    <a:pt x="1329525" y="1952976"/>
                  </a:lnTo>
                  <a:lnTo>
                    <a:pt x="1372863" y="1936966"/>
                  </a:lnTo>
                  <a:lnTo>
                    <a:pt x="1415236" y="1919044"/>
                  </a:lnTo>
                  <a:lnTo>
                    <a:pt x="1456591" y="1899263"/>
                  </a:lnTo>
                  <a:lnTo>
                    <a:pt x="1496876" y="1877677"/>
                  </a:lnTo>
                  <a:lnTo>
                    <a:pt x="1536038" y="1854336"/>
                  </a:lnTo>
                  <a:lnTo>
                    <a:pt x="1574025" y="1829294"/>
                  </a:lnTo>
                  <a:lnTo>
                    <a:pt x="1610784" y="1802603"/>
                  </a:lnTo>
                  <a:lnTo>
                    <a:pt x="1646262" y="1774317"/>
                  </a:lnTo>
                  <a:lnTo>
                    <a:pt x="1680407" y="1744487"/>
                  </a:lnTo>
                  <a:lnTo>
                    <a:pt x="1713166" y="1713166"/>
                  </a:lnTo>
                  <a:lnTo>
                    <a:pt x="1744487" y="1680407"/>
                  </a:lnTo>
                  <a:lnTo>
                    <a:pt x="1774317" y="1646262"/>
                  </a:lnTo>
                  <a:lnTo>
                    <a:pt x="1802603" y="1610784"/>
                  </a:lnTo>
                  <a:lnTo>
                    <a:pt x="1829294" y="1574025"/>
                  </a:lnTo>
                  <a:lnTo>
                    <a:pt x="1854336" y="1536038"/>
                  </a:lnTo>
                  <a:lnTo>
                    <a:pt x="1877677" y="1496876"/>
                  </a:lnTo>
                  <a:lnTo>
                    <a:pt x="1899263" y="1456591"/>
                  </a:lnTo>
                  <a:lnTo>
                    <a:pt x="1919044" y="1415236"/>
                  </a:lnTo>
                  <a:lnTo>
                    <a:pt x="1936966" y="1372863"/>
                  </a:lnTo>
                  <a:lnTo>
                    <a:pt x="1952976" y="1329525"/>
                  </a:lnTo>
                  <a:lnTo>
                    <a:pt x="1967022" y="1285275"/>
                  </a:lnTo>
                  <a:lnTo>
                    <a:pt x="1979051" y="1240165"/>
                  </a:lnTo>
                  <a:lnTo>
                    <a:pt x="1989011" y="1194247"/>
                  </a:lnTo>
                  <a:lnTo>
                    <a:pt x="1996849" y="1147574"/>
                  </a:lnTo>
                  <a:lnTo>
                    <a:pt x="2002513" y="1100199"/>
                  </a:lnTo>
                  <a:lnTo>
                    <a:pt x="2005950" y="1052175"/>
                  </a:lnTo>
                  <a:lnTo>
                    <a:pt x="2007108" y="1003553"/>
                  </a:lnTo>
                  <a:lnTo>
                    <a:pt x="2005950" y="954932"/>
                  </a:lnTo>
                  <a:lnTo>
                    <a:pt x="2002513" y="906908"/>
                  </a:lnTo>
                  <a:lnTo>
                    <a:pt x="1996849" y="859533"/>
                  </a:lnTo>
                  <a:lnTo>
                    <a:pt x="1989011" y="812860"/>
                  </a:lnTo>
                  <a:lnTo>
                    <a:pt x="1979051" y="766942"/>
                  </a:lnTo>
                  <a:lnTo>
                    <a:pt x="1967022" y="721832"/>
                  </a:lnTo>
                  <a:lnTo>
                    <a:pt x="1952976" y="677582"/>
                  </a:lnTo>
                  <a:lnTo>
                    <a:pt x="1936966" y="634244"/>
                  </a:lnTo>
                  <a:lnTo>
                    <a:pt x="1919044" y="591871"/>
                  </a:lnTo>
                  <a:lnTo>
                    <a:pt x="1899263" y="550516"/>
                  </a:lnTo>
                  <a:lnTo>
                    <a:pt x="1877677" y="510231"/>
                  </a:lnTo>
                  <a:lnTo>
                    <a:pt x="1854336" y="471069"/>
                  </a:lnTo>
                  <a:lnTo>
                    <a:pt x="1829294" y="433082"/>
                  </a:lnTo>
                  <a:lnTo>
                    <a:pt x="1802603" y="396323"/>
                  </a:lnTo>
                  <a:lnTo>
                    <a:pt x="1774317" y="360845"/>
                  </a:lnTo>
                  <a:lnTo>
                    <a:pt x="1744487" y="326700"/>
                  </a:lnTo>
                  <a:lnTo>
                    <a:pt x="1713166" y="293941"/>
                  </a:lnTo>
                  <a:lnTo>
                    <a:pt x="1680407" y="262620"/>
                  </a:lnTo>
                  <a:lnTo>
                    <a:pt x="1646262" y="232790"/>
                  </a:lnTo>
                  <a:lnTo>
                    <a:pt x="1610784" y="204504"/>
                  </a:lnTo>
                  <a:lnTo>
                    <a:pt x="1574025" y="177813"/>
                  </a:lnTo>
                  <a:lnTo>
                    <a:pt x="1536038" y="152771"/>
                  </a:lnTo>
                  <a:lnTo>
                    <a:pt x="1496876" y="129430"/>
                  </a:lnTo>
                  <a:lnTo>
                    <a:pt x="1456591" y="107844"/>
                  </a:lnTo>
                  <a:lnTo>
                    <a:pt x="1415236" y="88063"/>
                  </a:lnTo>
                  <a:lnTo>
                    <a:pt x="1372863" y="70141"/>
                  </a:lnTo>
                  <a:lnTo>
                    <a:pt x="1329525" y="54131"/>
                  </a:lnTo>
                  <a:lnTo>
                    <a:pt x="1285275" y="40085"/>
                  </a:lnTo>
                  <a:lnTo>
                    <a:pt x="1240165" y="28056"/>
                  </a:lnTo>
                  <a:lnTo>
                    <a:pt x="1194247" y="18096"/>
                  </a:lnTo>
                  <a:lnTo>
                    <a:pt x="1147574" y="10258"/>
                  </a:lnTo>
                  <a:lnTo>
                    <a:pt x="1100199" y="4594"/>
                  </a:lnTo>
                  <a:lnTo>
                    <a:pt x="1052175" y="1157"/>
                  </a:lnTo>
                  <a:lnTo>
                    <a:pt x="100355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/>
          <p:nvPr/>
        </p:nvSpPr>
        <p:spPr>
          <a:xfrm>
            <a:off x="0" y="0"/>
            <a:ext cx="18288000" cy="1405255"/>
          </a:xfrm>
          <a:custGeom>
            <a:avLst/>
            <a:gdLst/>
            <a:ahLst/>
            <a:cxnLst/>
            <a:rect l="l" t="t" r="r" b="b"/>
            <a:pathLst>
              <a:path w="18288000" h="1405255">
                <a:moveTo>
                  <a:pt x="18288000" y="0"/>
                </a:moveTo>
                <a:lnTo>
                  <a:pt x="0" y="0"/>
                </a:lnTo>
                <a:lnTo>
                  <a:pt x="0" y="1405127"/>
                </a:lnTo>
                <a:lnTo>
                  <a:pt x="18288000" y="1405127"/>
                </a:lnTo>
                <a:lnTo>
                  <a:pt x="18288000" y="0"/>
                </a:lnTo>
                <a:close/>
              </a:path>
            </a:pathLst>
          </a:custGeom>
          <a:solidFill>
            <a:srgbClr val="000000">
              <a:alpha val="49803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 descr=""/>
          <p:cNvSpPr txBox="1"/>
          <p:nvPr/>
        </p:nvSpPr>
        <p:spPr>
          <a:xfrm>
            <a:off x="873353" y="4676013"/>
            <a:ext cx="1384935" cy="68580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4300" spc="105" b="1">
                <a:solidFill>
                  <a:srgbClr val="1E2F47"/>
                </a:solidFill>
                <a:latin typeface="Trebuchet MS"/>
                <a:cs typeface="Trebuchet MS"/>
              </a:rPr>
              <a:t>2024</a:t>
            </a:r>
            <a:endParaRPr sz="4300">
              <a:latin typeface="Trebuchet MS"/>
              <a:cs typeface="Trebuchet MS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1393063" y="5119496"/>
            <a:ext cx="344805" cy="68580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4300" spc="875" b="1">
                <a:solidFill>
                  <a:srgbClr val="1E2F47"/>
                </a:solidFill>
                <a:latin typeface="Trebuchet MS"/>
                <a:cs typeface="Trebuchet MS"/>
              </a:rPr>
              <a:t>-</a:t>
            </a:r>
            <a:endParaRPr sz="4300">
              <a:latin typeface="Trebuchet MS"/>
              <a:cs typeface="Trebuchet MS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946505" y="5564200"/>
            <a:ext cx="1236980" cy="68643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4300" spc="-135" b="1">
                <a:solidFill>
                  <a:srgbClr val="1E2F47"/>
                </a:solidFill>
                <a:latin typeface="Trebuchet MS"/>
                <a:cs typeface="Trebuchet MS"/>
              </a:rPr>
              <a:t>2031</a:t>
            </a:r>
            <a:endParaRPr sz="4300">
              <a:latin typeface="Trebuchet MS"/>
              <a:cs typeface="Trebuchet MS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4514469" y="4442307"/>
            <a:ext cx="1710055" cy="167767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 indent="7620">
              <a:lnSpc>
                <a:spcPct val="116599"/>
              </a:lnSpc>
              <a:spcBef>
                <a:spcPts val="95"/>
              </a:spcBef>
            </a:pPr>
            <a:r>
              <a:rPr dirty="0" sz="4650" spc="-75">
                <a:solidFill>
                  <a:srgbClr val="FFFFFF"/>
                </a:solidFill>
                <a:latin typeface="Arial"/>
                <a:cs typeface="Arial"/>
              </a:rPr>
              <a:t>CAGR </a:t>
            </a:r>
            <a:r>
              <a:rPr dirty="0" sz="4650" spc="-10">
                <a:solidFill>
                  <a:srgbClr val="FFFFFF"/>
                </a:solidFill>
                <a:latin typeface="Arial"/>
                <a:cs typeface="Arial"/>
              </a:rPr>
              <a:t>8.00%</a:t>
            </a:r>
            <a:endParaRPr sz="4650">
              <a:latin typeface="Arial"/>
              <a:cs typeface="Arial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5753735">
              <a:lnSpc>
                <a:spcPct val="100000"/>
              </a:lnSpc>
              <a:spcBef>
                <a:spcPts val="95"/>
              </a:spcBef>
            </a:pPr>
            <a:r>
              <a:rPr dirty="0" sz="7000" spc="-235"/>
              <a:t>KEY</a:t>
            </a:r>
            <a:r>
              <a:rPr dirty="0" sz="7000" spc="-725"/>
              <a:t> </a:t>
            </a:r>
            <a:r>
              <a:rPr dirty="0" sz="7000" spc="-425"/>
              <a:t>INSIGHTS</a:t>
            </a:r>
            <a:endParaRPr sz="70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7"/>
          </a:xfrm>
          <a:prstGeom prst="rect">
            <a:avLst/>
          </a:prstGeom>
        </p:spPr>
      </p:pic>
      <p:sp>
        <p:nvSpPr>
          <p:cNvPr id="3" name="object 3" descr=""/>
          <p:cNvSpPr/>
          <p:nvPr/>
        </p:nvSpPr>
        <p:spPr>
          <a:xfrm>
            <a:off x="0" y="0"/>
            <a:ext cx="18288000" cy="1320165"/>
          </a:xfrm>
          <a:custGeom>
            <a:avLst/>
            <a:gdLst/>
            <a:ahLst/>
            <a:cxnLst/>
            <a:rect l="l" t="t" r="r" b="b"/>
            <a:pathLst>
              <a:path w="18288000" h="1320165">
                <a:moveTo>
                  <a:pt x="18288000" y="0"/>
                </a:moveTo>
                <a:lnTo>
                  <a:pt x="0" y="0"/>
                </a:lnTo>
                <a:lnTo>
                  <a:pt x="0" y="1319783"/>
                </a:lnTo>
                <a:lnTo>
                  <a:pt x="18288000" y="1319783"/>
                </a:lnTo>
                <a:lnTo>
                  <a:pt x="18288000" y="0"/>
                </a:lnTo>
                <a:close/>
              </a:path>
            </a:pathLst>
          </a:custGeom>
          <a:solidFill>
            <a:srgbClr val="000000">
              <a:alpha val="69802"/>
            </a:srgbClr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4" name="object 4" descr=""/>
          <p:cNvGrpSpPr/>
          <p:nvPr/>
        </p:nvGrpSpPr>
        <p:grpSpPr>
          <a:xfrm>
            <a:off x="0" y="2176272"/>
            <a:ext cx="10109200" cy="3176270"/>
            <a:chOff x="0" y="2176272"/>
            <a:chExt cx="10109200" cy="3176270"/>
          </a:xfrm>
        </p:grpSpPr>
        <p:sp>
          <p:nvSpPr>
            <p:cNvPr id="5" name="object 5" descr=""/>
            <p:cNvSpPr/>
            <p:nvPr/>
          </p:nvSpPr>
          <p:spPr>
            <a:xfrm>
              <a:off x="2601467" y="2176272"/>
              <a:ext cx="7507605" cy="3176270"/>
            </a:xfrm>
            <a:custGeom>
              <a:avLst/>
              <a:gdLst/>
              <a:ahLst/>
              <a:cxnLst/>
              <a:rect l="l" t="t" r="r" b="b"/>
              <a:pathLst>
                <a:path w="7507605" h="3176270">
                  <a:moveTo>
                    <a:pt x="7393939" y="0"/>
                  </a:moveTo>
                  <a:lnTo>
                    <a:pt x="113283" y="0"/>
                  </a:lnTo>
                  <a:lnTo>
                    <a:pt x="69276" y="8931"/>
                  </a:lnTo>
                  <a:lnTo>
                    <a:pt x="33258" y="33258"/>
                  </a:lnTo>
                  <a:lnTo>
                    <a:pt x="8931" y="69276"/>
                  </a:lnTo>
                  <a:lnTo>
                    <a:pt x="0" y="113283"/>
                  </a:lnTo>
                  <a:lnTo>
                    <a:pt x="0" y="3062731"/>
                  </a:lnTo>
                  <a:lnTo>
                    <a:pt x="8931" y="3106739"/>
                  </a:lnTo>
                  <a:lnTo>
                    <a:pt x="33258" y="3142757"/>
                  </a:lnTo>
                  <a:lnTo>
                    <a:pt x="69276" y="3167084"/>
                  </a:lnTo>
                  <a:lnTo>
                    <a:pt x="113283" y="3176016"/>
                  </a:lnTo>
                  <a:lnTo>
                    <a:pt x="7393939" y="3176016"/>
                  </a:lnTo>
                  <a:lnTo>
                    <a:pt x="7437947" y="3167084"/>
                  </a:lnTo>
                  <a:lnTo>
                    <a:pt x="7473965" y="3142757"/>
                  </a:lnTo>
                  <a:lnTo>
                    <a:pt x="7498292" y="3106739"/>
                  </a:lnTo>
                  <a:lnTo>
                    <a:pt x="7507224" y="3062731"/>
                  </a:lnTo>
                  <a:lnTo>
                    <a:pt x="7507224" y="113283"/>
                  </a:lnTo>
                  <a:lnTo>
                    <a:pt x="7498292" y="69276"/>
                  </a:lnTo>
                  <a:lnTo>
                    <a:pt x="7473965" y="33258"/>
                  </a:lnTo>
                  <a:lnTo>
                    <a:pt x="7437947" y="8931"/>
                  </a:lnTo>
                  <a:lnTo>
                    <a:pt x="7393939" y="0"/>
                  </a:lnTo>
                  <a:close/>
                </a:path>
              </a:pathLst>
            </a:custGeom>
            <a:solidFill>
              <a:srgbClr val="2E2D2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0" y="3311652"/>
              <a:ext cx="3994785" cy="935990"/>
            </a:xfrm>
            <a:custGeom>
              <a:avLst/>
              <a:gdLst/>
              <a:ahLst/>
              <a:cxnLst/>
              <a:rect l="l" t="t" r="r" b="b"/>
              <a:pathLst>
                <a:path w="3994785" h="935989">
                  <a:moveTo>
                    <a:pt x="3658108" y="0"/>
                  </a:moveTo>
                  <a:lnTo>
                    <a:pt x="0" y="0"/>
                  </a:lnTo>
                  <a:lnTo>
                    <a:pt x="0" y="935736"/>
                  </a:lnTo>
                  <a:lnTo>
                    <a:pt x="3994404" y="935736"/>
                  </a:lnTo>
                  <a:lnTo>
                    <a:pt x="3658108" y="0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" name="object 7" descr=""/>
          <p:cNvGrpSpPr/>
          <p:nvPr/>
        </p:nvGrpSpPr>
        <p:grpSpPr>
          <a:xfrm>
            <a:off x="0" y="5617464"/>
            <a:ext cx="10109200" cy="3176270"/>
            <a:chOff x="0" y="5617464"/>
            <a:chExt cx="10109200" cy="3176270"/>
          </a:xfrm>
        </p:grpSpPr>
        <p:sp>
          <p:nvSpPr>
            <p:cNvPr id="8" name="object 8" descr=""/>
            <p:cNvSpPr/>
            <p:nvPr/>
          </p:nvSpPr>
          <p:spPr>
            <a:xfrm>
              <a:off x="2601467" y="5617464"/>
              <a:ext cx="7507605" cy="3176270"/>
            </a:xfrm>
            <a:custGeom>
              <a:avLst/>
              <a:gdLst/>
              <a:ahLst/>
              <a:cxnLst/>
              <a:rect l="l" t="t" r="r" b="b"/>
              <a:pathLst>
                <a:path w="7507605" h="3176270">
                  <a:moveTo>
                    <a:pt x="7393939" y="0"/>
                  </a:moveTo>
                  <a:lnTo>
                    <a:pt x="113283" y="0"/>
                  </a:lnTo>
                  <a:lnTo>
                    <a:pt x="69276" y="8931"/>
                  </a:lnTo>
                  <a:lnTo>
                    <a:pt x="33258" y="33258"/>
                  </a:lnTo>
                  <a:lnTo>
                    <a:pt x="8931" y="69276"/>
                  </a:lnTo>
                  <a:lnTo>
                    <a:pt x="0" y="113284"/>
                  </a:lnTo>
                  <a:lnTo>
                    <a:pt x="0" y="3062732"/>
                  </a:lnTo>
                  <a:lnTo>
                    <a:pt x="8931" y="3106739"/>
                  </a:lnTo>
                  <a:lnTo>
                    <a:pt x="33258" y="3142757"/>
                  </a:lnTo>
                  <a:lnTo>
                    <a:pt x="69276" y="3167084"/>
                  </a:lnTo>
                  <a:lnTo>
                    <a:pt x="113283" y="3176016"/>
                  </a:lnTo>
                  <a:lnTo>
                    <a:pt x="7393939" y="3176016"/>
                  </a:lnTo>
                  <a:lnTo>
                    <a:pt x="7437947" y="3167084"/>
                  </a:lnTo>
                  <a:lnTo>
                    <a:pt x="7473965" y="3142757"/>
                  </a:lnTo>
                  <a:lnTo>
                    <a:pt x="7498292" y="3106739"/>
                  </a:lnTo>
                  <a:lnTo>
                    <a:pt x="7507224" y="3062732"/>
                  </a:lnTo>
                  <a:lnTo>
                    <a:pt x="7507224" y="113284"/>
                  </a:lnTo>
                  <a:lnTo>
                    <a:pt x="7498292" y="69276"/>
                  </a:lnTo>
                  <a:lnTo>
                    <a:pt x="7473965" y="33258"/>
                  </a:lnTo>
                  <a:lnTo>
                    <a:pt x="7437947" y="8931"/>
                  </a:lnTo>
                  <a:lnTo>
                    <a:pt x="7393939" y="0"/>
                  </a:lnTo>
                  <a:close/>
                </a:path>
              </a:pathLst>
            </a:custGeom>
            <a:solidFill>
              <a:srgbClr val="8E472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0" y="6751320"/>
              <a:ext cx="3994785" cy="937260"/>
            </a:xfrm>
            <a:custGeom>
              <a:avLst/>
              <a:gdLst/>
              <a:ahLst/>
              <a:cxnLst/>
              <a:rect l="l" t="t" r="r" b="b"/>
              <a:pathLst>
                <a:path w="3994785" h="937259">
                  <a:moveTo>
                    <a:pt x="3658108" y="0"/>
                  </a:moveTo>
                  <a:lnTo>
                    <a:pt x="0" y="0"/>
                  </a:lnTo>
                  <a:lnTo>
                    <a:pt x="0" y="937259"/>
                  </a:lnTo>
                  <a:lnTo>
                    <a:pt x="3994404" y="937259"/>
                  </a:lnTo>
                  <a:lnTo>
                    <a:pt x="3658108" y="0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140"/>
              <a:t>REVENUE</a:t>
            </a:r>
            <a:r>
              <a:rPr dirty="0" spc="-655"/>
              <a:t> </a:t>
            </a:r>
            <a:r>
              <a:rPr dirty="0" spc="-125"/>
              <a:t>MARKET</a:t>
            </a:r>
            <a:r>
              <a:rPr dirty="0" spc="-610"/>
              <a:t> </a:t>
            </a:r>
            <a:r>
              <a:rPr dirty="0" spc="-195"/>
              <a:t>SHARE</a:t>
            </a:r>
            <a:r>
              <a:rPr dirty="0" spc="-610"/>
              <a:t> </a:t>
            </a:r>
            <a:r>
              <a:rPr dirty="0"/>
              <a:t>BY</a:t>
            </a:r>
            <a:r>
              <a:rPr dirty="0" spc="-615"/>
              <a:t> </a:t>
            </a:r>
            <a:r>
              <a:rPr dirty="0" spc="-170"/>
              <a:t>SEGMENTS</a:t>
            </a:r>
            <a:r>
              <a:rPr dirty="0" spc="-610"/>
              <a:t> </a:t>
            </a:r>
            <a:r>
              <a:rPr dirty="0" spc="-335"/>
              <a:t>2022</a:t>
            </a:r>
          </a:p>
        </p:txBody>
      </p:sp>
      <p:sp>
        <p:nvSpPr>
          <p:cNvPr id="11" name="object 11" descr=""/>
          <p:cNvSpPr txBox="1"/>
          <p:nvPr/>
        </p:nvSpPr>
        <p:spPr>
          <a:xfrm>
            <a:off x="4465446" y="2610357"/>
            <a:ext cx="4764405" cy="2159635"/>
          </a:xfrm>
          <a:prstGeom prst="rect">
            <a:avLst/>
          </a:prstGeom>
        </p:spPr>
        <p:txBody>
          <a:bodyPr wrap="square" lIns="0" tIns="88900" rIns="0" bIns="0" rtlCol="0" vert="horz">
            <a:spAutoFit/>
          </a:bodyPr>
          <a:lstStyle/>
          <a:p>
            <a:pPr marL="335280" indent="-322580">
              <a:lnSpc>
                <a:spcPct val="100000"/>
              </a:lnSpc>
              <a:spcBef>
                <a:spcPts val="700"/>
              </a:spcBef>
              <a:buFont typeface="Arial"/>
              <a:buChar char="•"/>
              <a:tabLst>
                <a:tab pos="335280" algn="l"/>
              </a:tabLst>
            </a:pPr>
            <a:r>
              <a:rPr dirty="0" sz="3000" spc="50">
                <a:solidFill>
                  <a:srgbClr val="FFFFFF"/>
                </a:solidFill>
                <a:latin typeface="Verdana"/>
                <a:cs typeface="Verdana"/>
              </a:rPr>
              <a:t>Attenuated</a:t>
            </a:r>
            <a:r>
              <a:rPr dirty="0" sz="3000" spc="-2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45">
                <a:solidFill>
                  <a:srgbClr val="FFFFFF"/>
                </a:solidFill>
                <a:latin typeface="Verdana"/>
                <a:cs typeface="Verdana"/>
              </a:rPr>
              <a:t>Vaccine</a:t>
            </a:r>
            <a:endParaRPr sz="3000">
              <a:latin typeface="Verdana"/>
              <a:cs typeface="Verdana"/>
            </a:endParaRPr>
          </a:p>
          <a:p>
            <a:pPr marL="335280" indent="-322580">
              <a:lnSpc>
                <a:spcPct val="100000"/>
              </a:lnSpc>
              <a:spcBef>
                <a:spcPts val="600"/>
              </a:spcBef>
              <a:buFont typeface="Arial"/>
              <a:buChar char="•"/>
              <a:tabLst>
                <a:tab pos="335280" algn="l"/>
              </a:tabLst>
            </a:pPr>
            <a:r>
              <a:rPr dirty="0" sz="3000" spc="-25">
                <a:solidFill>
                  <a:srgbClr val="FFFFFF"/>
                </a:solidFill>
                <a:latin typeface="Verdana"/>
                <a:cs typeface="Verdana"/>
              </a:rPr>
              <a:t>Inactivated</a:t>
            </a:r>
            <a:r>
              <a:rPr dirty="0" sz="3000" spc="-2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45">
                <a:solidFill>
                  <a:srgbClr val="FFFFFF"/>
                </a:solidFill>
                <a:latin typeface="Verdana"/>
                <a:cs typeface="Verdana"/>
              </a:rPr>
              <a:t>Vaccine</a:t>
            </a:r>
            <a:endParaRPr sz="3000">
              <a:latin typeface="Verdana"/>
              <a:cs typeface="Verdana"/>
            </a:endParaRPr>
          </a:p>
          <a:p>
            <a:pPr marL="335280" indent="-322580">
              <a:lnSpc>
                <a:spcPct val="100000"/>
              </a:lnSpc>
              <a:spcBef>
                <a:spcPts val="600"/>
              </a:spcBef>
              <a:buFont typeface="Arial"/>
              <a:buChar char="•"/>
              <a:tabLst>
                <a:tab pos="335280" algn="l"/>
              </a:tabLst>
            </a:pPr>
            <a:r>
              <a:rPr dirty="0" sz="3000" spc="130">
                <a:solidFill>
                  <a:srgbClr val="FFFFFF"/>
                </a:solidFill>
                <a:latin typeface="Verdana"/>
                <a:cs typeface="Verdana"/>
              </a:rPr>
              <a:t>DNA</a:t>
            </a:r>
            <a:r>
              <a:rPr dirty="0" sz="3000" spc="-2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40">
                <a:solidFill>
                  <a:srgbClr val="FFFFFF"/>
                </a:solidFill>
                <a:latin typeface="Verdana"/>
                <a:cs typeface="Verdana"/>
              </a:rPr>
              <a:t>Vaccine</a:t>
            </a:r>
            <a:endParaRPr sz="3000">
              <a:latin typeface="Verdana"/>
              <a:cs typeface="Verdana"/>
            </a:endParaRPr>
          </a:p>
          <a:p>
            <a:pPr marL="335280" indent="-322580">
              <a:lnSpc>
                <a:spcPct val="100000"/>
              </a:lnSpc>
              <a:spcBef>
                <a:spcPts val="600"/>
              </a:spcBef>
              <a:buFont typeface="Arial"/>
              <a:buChar char="•"/>
              <a:tabLst>
                <a:tab pos="335280" algn="l"/>
              </a:tabLst>
            </a:pPr>
            <a:r>
              <a:rPr dirty="0" sz="3000" spc="65">
                <a:solidFill>
                  <a:srgbClr val="FFFFFF"/>
                </a:solidFill>
                <a:latin typeface="Verdana"/>
                <a:cs typeface="Verdana"/>
              </a:rPr>
              <a:t>Recombinants</a:t>
            </a:r>
            <a:r>
              <a:rPr dirty="0" sz="3000" spc="-2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45">
                <a:solidFill>
                  <a:srgbClr val="FFFFFF"/>
                </a:solidFill>
                <a:latin typeface="Verdana"/>
                <a:cs typeface="Verdana"/>
              </a:rPr>
              <a:t>Vaccine</a:t>
            </a:r>
            <a:endParaRPr sz="3000">
              <a:latin typeface="Verdana"/>
              <a:cs typeface="Verdana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531977" y="3500755"/>
            <a:ext cx="2927985" cy="51054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3150" spc="-25">
                <a:solidFill>
                  <a:srgbClr val="43B4BD"/>
                </a:solidFill>
                <a:latin typeface="Verdana"/>
                <a:cs typeface="Verdana"/>
              </a:rPr>
              <a:t>Type</a:t>
            </a:r>
            <a:r>
              <a:rPr dirty="0" sz="3150" spc="-270">
                <a:solidFill>
                  <a:srgbClr val="43B4BD"/>
                </a:solidFill>
                <a:latin typeface="Verdana"/>
                <a:cs typeface="Verdana"/>
              </a:rPr>
              <a:t> </a:t>
            </a:r>
            <a:r>
              <a:rPr dirty="0" sz="3150" spc="-10">
                <a:solidFill>
                  <a:srgbClr val="43B4BD"/>
                </a:solidFill>
                <a:latin typeface="Verdana"/>
                <a:cs typeface="Verdana"/>
              </a:rPr>
              <a:t>Segment</a:t>
            </a:r>
            <a:endParaRPr sz="3150">
              <a:latin typeface="Verdana"/>
              <a:cs typeface="Verdana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4465446" y="6065646"/>
            <a:ext cx="4287520" cy="2159635"/>
          </a:xfrm>
          <a:prstGeom prst="rect">
            <a:avLst/>
          </a:prstGeom>
        </p:spPr>
        <p:txBody>
          <a:bodyPr wrap="square" lIns="0" tIns="88900" rIns="0" bIns="0" rtlCol="0" vert="horz">
            <a:spAutoFit/>
          </a:bodyPr>
          <a:lstStyle/>
          <a:p>
            <a:pPr marL="335280" indent="-322580">
              <a:lnSpc>
                <a:spcPct val="100000"/>
              </a:lnSpc>
              <a:spcBef>
                <a:spcPts val="700"/>
              </a:spcBef>
              <a:buFont typeface="Arial"/>
              <a:buChar char="•"/>
              <a:tabLst>
                <a:tab pos="335280" algn="l"/>
              </a:tabLst>
            </a:pP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Marek’s</a:t>
            </a:r>
            <a:r>
              <a:rPr dirty="0" sz="3000" spc="-2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10">
                <a:solidFill>
                  <a:srgbClr val="FFFFFF"/>
                </a:solidFill>
                <a:latin typeface="Verdana"/>
                <a:cs typeface="Verdana"/>
              </a:rPr>
              <a:t>Disease</a:t>
            </a:r>
            <a:endParaRPr sz="3000">
              <a:latin typeface="Verdana"/>
              <a:cs typeface="Verdana"/>
            </a:endParaRPr>
          </a:p>
          <a:p>
            <a:pPr marL="335280" indent="-322580">
              <a:lnSpc>
                <a:spcPct val="100000"/>
              </a:lnSpc>
              <a:spcBef>
                <a:spcPts val="600"/>
              </a:spcBef>
              <a:buFont typeface="Arial"/>
              <a:buChar char="•"/>
              <a:tabLst>
                <a:tab pos="335280" algn="l"/>
              </a:tabLst>
            </a:pP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Newcastle</a:t>
            </a:r>
            <a:r>
              <a:rPr dirty="0" sz="3000" spc="1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10">
                <a:solidFill>
                  <a:srgbClr val="FFFFFF"/>
                </a:solidFill>
                <a:latin typeface="Verdana"/>
                <a:cs typeface="Verdana"/>
              </a:rPr>
              <a:t>Disease</a:t>
            </a:r>
            <a:endParaRPr sz="3000">
              <a:latin typeface="Verdana"/>
              <a:cs typeface="Verdana"/>
            </a:endParaRPr>
          </a:p>
          <a:p>
            <a:pPr marL="335280" indent="-322580">
              <a:lnSpc>
                <a:spcPct val="100000"/>
              </a:lnSpc>
              <a:spcBef>
                <a:spcPts val="600"/>
              </a:spcBef>
              <a:buFont typeface="Arial"/>
              <a:buChar char="•"/>
              <a:tabLst>
                <a:tab pos="335280" algn="l"/>
              </a:tabLst>
            </a:pPr>
            <a:r>
              <a:rPr dirty="0" sz="3000" spc="-20">
                <a:solidFill>
                  <a:srgbClr val="FFFFFF"/>
                </a:solidFill>
                <a:latin typeface="Verdana"/>
                <a:cs typeface="Verdana"/>
              </a:rPr>
              <a:t>Infectious</a:t>
            </a:r>
            <a:r>
              <a:rPr dirty="0" sz="30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10">
                <a:solidFill>
                  <a:srgbClr val="FFFFFF"/>
                </a:solidFill>
                <a:latin typeface="Verdana"/>
                <a:cs typeface="Verdana"/>
              </a:rPr>
              <a:t>Bronchitis</a:t>
            </a:r>
            <a:endParaRPr sz="3000">
              <a:latin typeface="Verdana"/>
              <a:cs typeface="Verdana"/>
            </a:endParaRPr>
          </a:p>
          <a:p>
            <a:pPr marL="335280" indent="-322580">
              <a:lnSpc>
                <a:spcPct val="100000"/>
              </a:lnSpc>
              <a:spcBef>
                <a:spcPts val="600"/>
              </a:spcBef>
              <a:buFont typeface="Arial"/>
              <a:buChar char="•"/>
              <a:tabLst>
                <a:tab pos="335280" algn="l"/>
              </a:tabLst>
            </a:pP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Avian</a:t>
            </a:r>
            <a:r>
              <a:rPr dirty="0" sz="3000" spc="-2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10">
                <a:solidFill>
                  <a:srgbClr val="FFFFFF"/>
                </a:solidFill>
                <a:latin typeface="Verdana"/>
                <a:cs typeface="Verdana"/>
              </a:rPr>
              <a:t>Influenza</a:t>
            </a:r>
            <a:endParaRPr sz="3000">
              <a:latin typeface="Verdana"/>
              <a:cs typeface="Verdana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528929" y="6711188"/>
            <a:ext cx="2369185" cy="916940"/>
          </a:xfrm>
          <a:prstGeom prst="rect">
            <a:avLst/>
          </a:prstGeom>
        </p:spPr>
        <p:txBody>
          <a:bodyPr wrap="square" lIns="0" tIns="91440" rIns="0" bIns="0" rtlCol="0" vert="horz">
            <a:spAutoFit/>
          </a:bodyPr>
          <a:lstStyle/>
          <a:p>
            <a:pPr marL="263525" marR="5080" indent="-251460">
              <a:lnSpc>
                <a:spcPts val="3200"/>
              </a:lnSpc>
              <a:spcBef>
                <a:spcPts val="720"/>
              </a:spcBef>
            </a:pPr>
            <a:r>
              <a:rPr dirty="0" sz="3150" spc="85">
                <a:solidFill>
                  <a:srgbClr val="43B4BD"/>
                </a:solidFill>
                <a:latin typeface="Verdana"/>
                <a:cs typeface="Verdana"/>
              </a:rPr>
              <a:t>Application </a:t>
            </a:r>
            <a:r>
              <a:rPr dirty="0" sz="3150" spc="-10">
                <a:solidFill>
                  <a:srgbClr val="43B4BD"/>
                </a:solidFill>
                <a:latin typeface="Verdana"/>
                <a:cs typeface="Verdana"/>
              </a:rPr>
              <a:t>Segment</a:t>
            </a:r>
            <a:endParaRPr sz="315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1446509" y="5093919"/>
            <a:ext cx="4720590" cy="1526540"/>
          </a:xfrm>
          <a:prstGeom prst="rect">
            <a:avLst/>
          </a:prstGeom>
        </p:spPr>
        <p:txBody>
          <a:bodyPr wrap="square" lIns="0" tIns="50165" rIns="0" bIns="0" rtlCol="0" vert="horz">
            <a:spAutoFit/>
          </a:bodyPr>
          <a:lstStyle/>
          <a:p>
            <a:pPr marL="1675130" marR="5080" indent="-1663064">
              <a:lnSpc>
                <a:spcPts val="5810"/>
              </a:lnSpc>
              <a:spcBef>
                <a:spcPts val="395"/>
              </a:spcBef>
            </a:pPr>
            <a:r>
              <a:rPr dirty="0" sz="5000" spc="105">
                <a:latin typeface="Verdana"/>
                <a:cs typeface="Verdana"/>
              </a:rPr>
              <a:t>North</a:t>
            </a:r>
            <a:r>
              <a:rPr dirty="0" sz="5000" spc="-445">
                <a:latin typeface="Verdana"/>
                <a:cs typeface="Verdana"/>
              </a:rPr>
              <a:t> </a:t>
            </a:r>
            <a:r>
              <a:rPr dirty="0" sz="5000" spc="65">
                <a:latin typeface="Verdana"/>
                <a:cs typeface="Verdana"/>
              </a:rPr>
              <a:t>America </a:t>
            </a:r>
            <a:r>
              <a:rPr dirty="0" sz="5000" spc="-380">
                <a:latin typeface="Verdana"/>
                <a:cs typeface="Verdana"/>
              </a:rPr>
              <a:t>40%</a:t>
            </a:r>
            <a:endParaRPr sz="5000">
              <a:latin typeface="Verdana"/>
              <a:cs typeface="Verdana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500" spc="95">
                <a:solidFill>
                  <a:srgbClr val="000000"/>
                </a:solidFill>
              </a:rPr>
              <a:t>Global</a:t>
            </a:r>
            <a:r>
              <a:rPr dirty="0" sz="4500" spc="-185">
                <a:solidFill>
                  <a:srgbClr val="000000"/>
                </a:solidFill>
              </a:rPr>
              <a:t> </a:t>
            </a:r>
            <a:r>
              <a:rPr dirty="0" sz="4500">
                <a:solidFill>
                  <a:srgbClr val="000000"/>
                </a:solidFill>
              </a:rPr>
              <a:t>Chicken</a:t>
            </a:r>
            <a:r>
              <a:rPr dirty="0" sz="4500" spc="-155">
                <a:solidFill>
                  <a:srgbClr val="000000"/>
                </a:solidFill>
              </a:rPr>
              <a:t> </a:t>
            </a:r>
            <a:r>
              <a:rPr dirty="0" sz="4500" spc="70">
                <a:solidFill>
                  <a:srgbClr val="000000"/>
                </a:solidFill>
              </a:rPr>
              <a:t>Vaccines</a:t>
            </a:r>
            <a:r>
              <a:rPr dirty="0" sz="4500" spc="-150">
                <a:solidFill>
                  <a:srgbClr val="000000"/>
                </a:solidFill>
              </a:rPr>
              <a:t> </a:t>
            </a:r>
            <a:r>
              <a:rPr dirty="0" sz="4500">
                <a:solidFill>
                  <a:srgbClr val="000000"/>
                </a:solidFill>
              </a:rPr>
              <a:t>Market</a:t>
            </a:r>
            <a:r>
              <a:rPr dirty="0" sz="4500" spc="-140">
                <a:solidFill>
                  <a:srgbClr val="000000"/>
                </a:solidFill>
              </a:rPr>
              <a:t> </a:t>
            </a:r>
            <a:r>
              <a:rPr dirty="0" sz="4500">
                <a:solidFill>
                  <a:srgbClr val="000000"/>
                </a:solidFill>
              </a:rPr>
              <a:t>Revenue</a:t>
            </a:r>
            <a:r>
              <a:rPr dirty="0" sz="4500" spc="-155">
                <a:solidFill>
                  <a:srgbClr val="000000"/>
                </a:solidFill>
              </a:rPr>
              <a:t> </a:t>
            </a:r>
            <a:r>
              <a:rPr dirty="0" sz="4500">
                <a:solidFill>
                  <a:srgbClr val="000000"/>
                </a:solidFill>
              </a:rPr>
              <a:t>share</a:t>
            </a:r>
            <a:r>
              <a:rPr dirty="0" sz="4500" spc="-145">
                <a:solidFill>
                  <a:srgbClr val="000000"/>
                </a:solidFill>
              </a:rPr>
              <a:t> </a:t>
            </a:r>
            <a:r>
              <a:rPr dirty="0" sz="4500" spc="130">
                <a:solidFill>
                  <a:srgbClr val="000000"/>
                </a:solidFill>
              </a:rPr>
              <a:t>for</a:t>
            </a:r>
            <a:r>
              <a:rPr dirty="0" sz="4500" spc="-165">
                <a:solidFill>
                  <a:srgbClr val="000000"/>
                </a:solidFill>
              </a:rPr>
              <a:t> </a:t>
            </a:r>
            <a:r>
              <a:rPr dirty="0" sz="4500" spc="-20">
                <a:solidFill>
                  <a:srgbClr val="000000"/>
                </a:solidFill>
              </a:rPr>
              <a:t>2024</a:t>
            </a:r>
            <a:endParaRPr sz="45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7163181" y="1866722"/>
            <a:ext cx="6019800" cy="2502535"/>
          </a:xfrm>
          <a:prstGeom prst="rect">
            <a:avLst/>
          </a:prstGeom>
        </p:spPr>
        <p:txBody>
          <a:bodyPr wrap="square" lIns="0" tIns="102235" rIns="0" bIns="0" rtlCol="0" vert="horz">
            <a:spAutoFit/>
          </a:bodyPr>
          <a:lstStyle/>
          <a:p>
            <a:pPr marL="12700" marR="5080">
              <a:lnSpc>
                <a:spcPct val="87000"/>
              </a:lnSpc>
              <a:spcBef>
                <a:spcPts val="805"/>
              </a:spcBef>
            </a:pPr>
            <a:r>
              <a:rPr dirty="0" sz="4500" spc="675" b="0">
                <a:solidFill>
                  <a:srgbClr val="FFFFFF"/>
                </a:solidFill>
                <a:latin typeface="Yanone Kaffeesatz Thin"/>
                <a:cs typeface="Yanone Kaffeesatz Thin"/>
              </a:rPr>
              <a:t>Increased</a:t>
            </a:r>
            <a:r>
              <a:rPr dirty="0" sz="4500" spc="30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500" spc="645" b="0">
                <a:solidFill>
                  <a:srgbClr val="FFFFFF"/>
                </a:solidFill>
                <a:latin typeface="Yanone Kaffeesatz Thin"/>
                <a:cs typeface="Yanone Kaffeesatz Thin"/>
              </a:rPr>
              <a:t>Global </a:t>
            </a:r>
            <a:r>
              <a:rPr dirty="0" sz="4500" spc="655" b="0">
                <a:solidFill>
                  <a:srgbClr val="FFFFFF"/>
                </a:solidFill>
                <a:latin typeface="Yanone Kaffeesatz Thin"/>
                <a:cs typeface="Yanone Kaffeesatz Thin"/>
              </a:rPr>
              <a:t>Population</a:t>
            </a:r>
            <a:r>
              <a:rPr dirty="0" sz="4500" spc="33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500" spc="655" b="0">
                <a:solidFill>
                  <a:srgbClr val="FFFFFF"/>
                </a:solidFill>
                <a:latin typeface="Yanone Kaffeesatz Thin"/>
                <a:cs typeface="Yanone Kaffeesatz Thin"/>
              </a:rPr>
              <a:t>and</a:t>
            </a:r>
            <a:r>
              <a:rPr dirty="0" sz="4500" spc="37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500" spc="645" b="0">
                <a:solidFill>
                  <a:srgbClr val="FFFFFF"/>
                </a:solidFill>
                <a:latin typeface="Yanone Kaffeesatz Thin"/>
                <a:cs typeface="Yanone Kaffeesatz Thin"/>
              </a:rPr>
              <a:t>Protein </a:t>
            </a:r>
            <a:r>
              <a:rPr dirty="0" sz="4500" spc="705" b="0">
                <a:solidFill>
                  <a:srgbClr val="FFFFFF"/>
                </a:solidFill>
                <a:latin typeface="Yanone Kaffeesatz Thin"/>
                <a:cs typeface="Yanone Kaffeesatz Thin"/>
              </a:rPr>
              <a:t>need</a:t>
            </a:r>
            <a:r>
              <a:rPr dirty="0" sz="4500" spc="34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500" spc="535" b="0">
                <a:solidFill>
                  <a:srgbClr val="FFFFFF"/>
                </a:solidFill>
                <a:latin typeface="Yanone Kaffeesatz Thin"/>
                <a:cs typeface="Yanone Kaffeesatz Thin"/>
              </a:rPr>
              <a:t>to</a:t>
            </a:r>
            <a:r>
              <a:rPr dirty="0" sz="4500" spc="34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500" spc="700" b="0">
                <a:solidFill>
                  <a:srgbClr val="FFFFFF"/>
                </a:solidFill>
                <a:latin typeface="Yanone Kaffeesatz Thin"/>
                <a:cs typeface="Yanone Kaffeesatz Thin"/>
              </a:rPr>
              <a:t>Propel</a:t>
            </a:r>
            <a:r>
              <a:rPr dirty="0" sz="4500" spc="33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500" spc="640" b="0">
                <a:solidFill>
                  <a:srgbClr val="FFFFFF"/>
                </a:solidFill>
                <a:latin typeface="Yanone Kaffeesatz Thin"/>
                <a:cs typeface="Yanone Kaffeesatz Thin"/>
              </a:rPr>
              <a:t>Market </a:t>
            </a:r>
            <a:r>
              <a:rPr dirty="0" sz="4500" spc="670" b="0">
                <a:solidFill>
                  <a:srgbClr val="FFFFFF"/>
                </a:solidFill>
                <a:latin typeface="Yanone Kaffeesatz Thin"/>
                <a:cs typeface="Yanone Kaffeesatz Thin"/>
              </a:rPr>
              <a:t>Growth</a:t>
            </a:r>
            <a:endParaRPr sz="4500">
              <a:latin typeface="Yanone Kaffeesatz Thin"/>
              <a:cs typeface="Yanone Kaffeesatz Thin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7163181" y="6300596"/>
            <a:ext cx="6115050" cy="1307465"/>
          </a:xfrm>
          <a:prstGeom prst="rect">
            <a:avLst/>
          </a:prstGeom>
        </p:spPr>
        <p:txBody>
          <a:bodyPr wrap="square" lIns="0" tIns="107314" rIns="0" bIns="0" rtlCol="0" vert="horz">
            <a:spAutoFit/>
          </a:bodyPr>
          <a:lstStyle/>
          <a:p>
            <a:pPr marL="12700" marR="5080">
              <a:lnSpc>
                <a:spcPts val="4690"/>
              </a:lnSpc>
              <a:spcBef>
                <a:spcPts val="844"/>
              </a:spcBef>
            </a:pPr>
            <a:r>
              <a:rPr dirty="0" sz="4500" spc="700" b="0">
                <a:solidFill>
                  <a:srgbClr val="FFFFFF"/>
                </a:solidFill>
                <a:latin typeface="Yanone Kaffeesatz Thin"/>
                <a:cs typeface="Yanone Kaffeesatz Thin"/>
              </a:rPr>
              <a:t>High</a:t>
            </a:r>
            <a:r>
              <a:rPr dirty="0" sz="4500" spc="34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500" spc="745" b="0">
                <a:solidFill>
                  <a:srgbClr val="FFFFFF"/>
                </a:solidFill>
                <a:latin typeface="Yanone Kaffeesatz Thin"/>
                <a:cs typeface="Yanone Kaffeesatz Thin"/>
              </a:rPr>
              <a:t>Vaccine</a:t>
            </a:r>
            <a:r>
              <a:rPr dirty="0" sz="4500" spc="32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500" spc="680" b="0">
                <a:solidFill>
                  <a:srgbClr val="FFFFFF"/>
                </a:solidFill>
                <a:latin typeface="Yanone Kaffeesatz Thin"/>
                <a:cs typeface="Yanone Kaffeesatz Thin"/>
              </a:rPr>
              <a:t>Costs</a:t>
            </a:r>
            <a:r>
              <a:rPr dirty="0" sz="4500" spc="32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500" spc="509" b="0">
                <a:solidFill>
                  <a:srgbClr val="FFFFFF"/>
                </a:solidFill>
                <a:latin typeface="Yanone Kaffeesatz Thin"/>
                <a:cs typeface="Yanone Kaffeesatz Thin"/>
              </a:rPr>
              <a:t>to </a:t>
            </a:r>
            <a:r>
              <a:rPr dirty="0" sz="4500" spc="630" b="0">
                <a:solidFill>
                  <a:srgbClr val="FFFFFF"/>
                </a:solidFill>
                <a:latin typeface="Yanone Kaffeesatz Thin"/>
                <a:cs typeface="Yanone Kaffeesatz Thin"/>
              </a:rPr>
              <a:t>Restrict</a:t>
            </a:r>
            <a:r>
              <a:rPr dirty="0" sz="4500" spc="31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500" spc="650" b="0">
                <a:solidFill>
                  <a:srgbClr val="FFFFFF"/>
                </a:solidFill>
                <a:latin typeface="Yanone Kaffeesatz Thin"/>
                <a:cs typeface="Yanone Kaffeesatz Thin"/>
              </a:rPr>
              <a:t>Market</a:t>
            </a:r>
            <a:r>
              <a:rPr dirty="0" sz="4500" spc="34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500" spc="670" b="0">
                <a:solidFill>
                  <a:srgbClr val="FFFFFF"/>
                </a:solidFill>
                <a:latin typeface="Yanone Kaffeesatz Thin"/>
                <a:cs typeface="Yanone Kaffeesatz Thin"/>
              </a:rPr>
              <a:t>Growth</a:t>
            </a:r>
            <a:endParaRPr sz="4500">
              <a:latin typeface="Yanone Kaffeesatz Thin"/>
              <a:cs typeface="Yanone Kaffeesatz Thin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6"/>
          </a:xfrm>
          <a:prstGeom prst="rect">
            <a:avLst/>
          </a:prstGeom>
        </p:spPr>
      </p:pic>
      <p:sp>
        <p:nvSpPr>
          <p:cNvPr id="3" name="object 3" descr=""/>
          <p:cNvSpPr/>
          <p:nvPr/>
        </p:nvSpPr>
        <p:spPr>
          <a:xfrm>
            <a:off x="2218944" y="2673095"/>
            <a:ext cx="13850619" cy="6002020"/>
          </a:xfrm>
          <a:custGeom>
            <a:avLst/>
            <a:gdLst/>
            <a:ahLst/>
            <a:cxnLst/>
            <a:rect l="l" t="t" r="r" b="b"/>
            <a:pathLst>
              <a:path w="13850619" h="6002020">
                <a:moveTo>
                  <a:pt x="13850112" y="0"/>
                </a:moveTo>
                <a:lnTo>
                  <a:pt x="0" y="0"/>
                </a:lnTo>
                <a:lnTo>
                  <a:pt x="0" y="6001512"/>
                </a:lnTo>
                <a:lnTo>
                  <a:pt x="13850112" y="6001512"/>
                </a:lnTo>
                <a:lnTo>
                  <a:pt x="13850112" y="0"/>
                </a:lnTo>
                <a:close/>
              </a:path>
            </a:pathLst>
          </a:custGeom>
          <a:solidFill>
            <a:srgbClr val="584848">
              <a:alpha val="84704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4408170" y="2931414"/>
            <a:ext cx="9112250" cy="9398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165"/>
              <a:t>AUTHOR'S</a:t>
            </a:r>
            <a:r>
              <a:rPr dirty="0" spc="-575"/>
              <a:t> </a:t>
            </a:r>
            <a:r>
              <a:rPr dirty="0" spc="-130"/>
              <a:t>PERSPECTIVE</a:t>
            </a:r>
          </a:p>
        </p:txBody>
      </p:sp>
      <p:sp>
        <p:nvSpPr>
          <p:cNvPr id="5" name="object 5" descr=""/>
          <p:cNvSpPr txBox="1"/>
          <p:nvPr/>
        </p:nvSpPr>
        <p:spPr>
          <a:xfrm>
            <a:off x="2722245" y="4303776"/>
            <a:ext cx="12699365" cy="376047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35280" marR="156210" indent="-323215">
              <a:lnSpc>
                <a:spcPct val="116700"/>
              </a:lnSpc>
              <a:spcBef>
                <a:spcPts val="100"/>
              </a:spcBef>
              <a:buFont typeface="Arial"/>
              <a:buChar char="•"/>
              <a:tabLst>
                <a:tab pos="335280" algn="l"/>
              </a:tabLst>
            </a:pP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3000" spc="-1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global</a:t>
            </a:r>
            <a:r>
              <a:rPr dirty="0" sz="3000" spc="-10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65">
                <a:solidFill>
                  <a:srgbClr val="FFFFFF"/>
                </a:solidFill>
                <a:latin typeface="Verdana"/>
                <a:cs typeface="Verdana"/>
              </a:rPr>
              <a:t>Chicken</a:t>
            </a:r>
            <a:r>
              <a:rPr dirty="0" sz="3000" spc="-10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Vaccines</a:t>
            </a:r>
            <a:r>
              <a:rPr dirty="0" sz="3000" spc="-1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market</a:t>
            </a:r>
            <a:r>
              <a:rPr dirty="0" sz="3000" spc="-1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will</a:t>
            </a:r>
            <a:r>
              <a:rPr dirty="0" sz="3000" spc="-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expand</a:t>
            </a:r>
            <a:r>
              <a:rPr dirty="0" sz="3000" spc="-1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significantly</a:t>
            </a:r>
            <a:r>
              <a:rPr dirty="0" sz="3000" spc="-10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25">
                <a:solidFill>
                  <a:srgbClr val="FFFFFF"/>
                </a:solidFill>
                <a:latin typeface="Verdana"/>
                <a:cs typeface="Verdana"/>
              </a:rPr>
              <a:t>by </a:t>
            </a:r>
            <a:r>
              <a:rPr dirty="0" sz="3000" spc="-220">
                <a:solidFill>
                  <a:srgbClr val="FFFFFF"/>
                </a:solidFill>
                <a:latin typeface="Verdana"/>
                <a:cs typeface="Verdana"/>
              </a:rPr>
              <a:t>8.00%</a:t>
            </a:r>
            <a:r>
              <a:rPr dirty="0" sz="3000" spc="-2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CAGR</a:t>
            </a:r>
            <a:r>
              <a:rPr dirty="0" sz="3000" spc="-20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70">
                <a:solidFill>
                  <a:srgbClr val="FFFFFF"/>
                </a:solidFill>
                <a:latin typeface="Verdana"/>
                <a:cs typeface="Verdana"/>
              </a:rPr>
              <a:t>between</a:t>
            </a:r>
            <a:r>
              <a:rPr dirty="0" sz="30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160">
                <a:solidFill>
                  <a:srgbClr val="FFFFFF"/>
                </a:solidFill>
                <a:latin typeface="Verdana"/>
                <a:cs typeface="Verdana"/>
              </a:rPr>
              <a:t>2023</a:t>
            </a:r>
            <a:r>
              <a:rPr dirty="0" sz="3000" spc="-2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7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3000" spc="-2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10">
                <a:solidFill>
                  <a:srgbClr val="FFFFFF"/>
                </a:solidFill>
                <a:latin typeface="Verdana"/>
                <a:cs typeface="Verdana"/>
              </a:rPr>
              <a:t>2030.</a:t>
            </a:r>
            <a:endParaRPr sz="3000">
              <a:latin typeface="Verdana"/>
              <a:cs typeface="Verdana"/>
            </a:endParaRPr>
          </a:p>
          <a:p>
            <a:pPr marL="335280" marR="121285" indent="-323215">
              <a:lnSpc>
                <a:spcPts val="4200"/>
              </a:lnSpc>
              <a:spcBef>
                <a:spcPts val="240"/>
              </a:spcBef>
              <a:buFont typeface="Arial"/>
              <a:buChar char="•"/>
              <a:tabLst>
                <a:tab pos="335280" algn="l"/>
              </a:tabLst>
            </a:pP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3000" spc="-2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100">
                <a:solidFill>
                  <a:srgbClr val="FFFFFF"/>
                </a:solidFill>
                <a:latin typeface="Verdana"/>
                <a:cs typeface="Verdana"/>
              </a:rPr>
              <a:t>demand</a:t>
            </a:r>
            <a:r>
              <a:rPr dirty="0" sz="3000" spc="-20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30">
                <a:solidFill>
                  <a:srgbClr val="FFFFFF"/>
                </a:solidFill>
                <a:latin typeface="Verdana"/>
                <a:cs typeface="Verdana"/>
              </a:rPr>
              <a:t>for</a:t>
            </a:r>
            <a:r>
              <a:rPr dirty="0" sz="30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65">
                <a:solidFill>
                  <a:srgbClr val="FFFFFF"/>
                </a:solidFill>
                <a:latin typeface="Verdana"/>
                <a:cs typeface="Verdana"/>
              </a:rPr>
              <a:t>Chicken</a:t>
            </a:r>
            <a:r>
              <a:rPr dirty="0" sz="3000" spc="-2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Vaccines</a:t>
            </a:r>
            <a:r>
              <a:rPr dirty="0" sz="3000" spc="-2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65">
                <a:solidFill>
                  <a:srgbClr val="FFFFFF"/>
                </a:solidFill>
                <a:latin typeface="Verdana"/>
                <a:cs typeface="Verdana"/>
              </a:rPr>
              <a:t>is</a:t>
            </a:r>
            <a:r>
              <a:rPr dirty="0" sz="3000" spc="-20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rising</a:t>
            </a:r>
            <a:r>
              <a:rPr dirty="0" sz="3000" spc="-1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90">
                <a:solidFill>
                  <a:srgbClr val="FFFFFF"/>
                </a:solidFill>
                <a:latin typeface="Verdana"/>
                <a:cs typeface="Verdana"/>
              </a:rPr>
              <a:t>due</a:t>
            </a:r>
            <a:r>
              <a:rPr dirty="0" sz="3000" spc="-20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to</a:t>
            </a:r>
            <a:r>
              <a:rPr dirty="0" sz="3000" spc="-2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3000" spc="-2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40">
                <a:solidFill>
                  <a:srgbClr val="FFFFFF"/>
                </a:solidFill>
                <a:latin typeface="Verdana"/>
                <a:cs typeface="Verdana"/>
              </a:rPr>
              <a:t>numerous </a:t>
            </a:r>
            <a:r>
              <a:rPr dirty="0" sz="3000" spc="-10">
                <a:solidFill>
                  <a:srgbClr val="FFFFFF"/>
                </a:solidFill>
                <a:latin typeface="Verdana"/>
                <a:cs typeface="Verdana"/>
              </a:rPr>
              <a:t>strategies</a:t>
            </a:r>
            <a:r>
              <a:rPr dirty="0" sz="3000" spc="-2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70">
                <a:solidFill>
                  <a:srgbClr val="FFFFFF"/>
                </a:solidFill>
                <a:latin typeface="Verdana"/>
                <a:cs typeface="Verdana"/>
              </a:rPr>
              <a:t>adopted</a:t>
            </a:r>
            <a:r>
              <a:rPr dirty="0" sz="3000" spc="-2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by</a:t>
            </a:r>
            <a:r>
              <a:rPr dirty="0" sz="30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50">
                <a:solidFill>
                  <a:srgbClr val="FFFFFF"/>
                </a:solidFill>
                <a:latin typeface="Verdana"/>
                <a:cs typeface="Verdana"/>
              </a:rPr>
              <a:t>key</a:t>
            </a:r>
            <a:r>
              <a:rPr dirty="0" sz="30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10">
                <a:solidFill>
                  <a:srgbClr val="FFFFFF"/>
                </a:solidFill>
                <a:latin typeface="Verdana"/>
                <a:cs typeface="Verdana"/>
              </a:rPr>
              <a:t>participants.</a:t>
            </a:r>
            <a:endParaRPr sz="3000">
              <a:latin typeface="Verdana"/>
              <a:cs typeface="Verdana"/>
            </a:endParaRPr>
          </a:p>
          <a:p>
            <a:pPr marL="335280" indent="-323215">
              <a:lnSpc>
                <a:spcPct val="100000"/>
              </a:lnSpc>
              <a:spcBef>
                <a:spcPts val="360"/>
              </a:spcBef>
              <a:buFont typeface="Arial"/>
              <a:buChar char="•"/>
              <a:tabLst>
                <a:tab pos="335280" algn="l"/>
              </a:tabLst>
            </a:pPr>
            <a:r>
              <a:rPr dirty="0" sz="3000" spc="50">
                <a:solidFill>
                  <a:srgbClr val="FFFFFF"/>
                </a:solidFill>
                <a:latin typeface="Verdana"/>
                <a:cs typeface="Verdana"/>
              </a:rPr>
              <a:t>North</a:t>
            </a:r>
            <a:r>
              <a:rPr dirty="0" sz="3000" spc="-2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50">
                <a:solidFill>
                  <a:srgbClr val="FFFFFF"/>
                </a:solidFill>
                <a:latin typeface="Verdana"/>
                <a:cs typeface="Verdana"/>
              </a:rPr>
              <a:t>American</a:t>
            </a:r>
            <a:r>
              <a:rPr dirty="0" sz="3000" spc="-2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65">
                <a:solidFill>
                  <a:srgbClr val="FFFFFF"/>
                </a:solidFill>
                <a:latin typeface="Verdana"/>
                <a:cs typeface="Verdana"/>
              </a:rPr>
              <a:t>Chicken</a:t>
            </a:r>
            <a:r>
              <a:rPr dirty="0" sz="3000" spc="-2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Vaccines</a:t>
            </a:r>
            <a:r>
              <a:rPr dirty="0" sz="3000" spc="-2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will</a:t>
            </a:r>
            <a:r>
              <a:rPr dirty="0" sz="3000" spc="-1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70">
                <a:solidFill>
                  <a:srgbClr val="FFFFFF"/>
                </a:solidFill>
                <a:latin typeface="Verdana"/>
                <a:cs typeface="Verdana"/>
              </a:rPr>
              <a:t>continue</a:t>
            </a:r>
            <a:r>
              <a:rPr dirty="0" sz="3000" spc="-2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to</a:t>
            </a:r>
            <a:r>
              <a:rPr dirty="0" sz="3000" spc="-2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75">
                <a:solidFill>
                  <a:srgbClr val="FFFFFF"/>
                </a:solidFill>
                <a:latin typeface="Verdana"/>
                <a:cs typeface="Verdana"/>
              </a:rPr>
              <a:t>lead,</a:t>
            </a:r>
            <a:r>
              <a:rPr dirty="0" sz="3000" spc="-1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10">
                <a:solidFill>
                  <a:srgbClr val="FFFFFF"/>
                </a:solidFill>
                <a:latin typeface="Verdana"/>
                <a:cs typeface="Verdana"/>
              </a:rPr>
              <a:t>whereas</a:t>
            </a:r>
            <a:endParaRPr sz="3000">
              <a:latin typeface="Verdana"/>
              <a:cs typeface="Verdana"/>
            </a:endParaRPr>
          </a:p>
          <a:p>
            <a:pPr marL="335280" marR="5080">
              <a:lnSpc>
                <a:spcPct val="116700"/>
              </a:lnSpc>
            </a:pP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3000" spc="-1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55">
                <a:solidFill>
                  <a:srgbClr val="FFFFFF"/>
                </a:solidFill>
                <a:latin typeface="Verdana"/>
                <a:cs typeface="Verdana"/>
              </a:rPr>
              <a:t>European</a:t>
            </a:r>
            <a:r>
              <a:rPr dirty="0" sz="3000" spc="-13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60">
                <a:solidFill>
                  <a:srgbClr val="FFFFFF"/>
                </a:solidFill>
                <a:latin typeface="Verdana"/>
                <a:cs typeface="Verdana"/>
              </a:rPr>
              <a:t>Chicken</a:t>
            </a:r>
            <a:r>
              <a:rPr dirty="0" sz="3000" spc="-1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Vaccines</a:t>
            </a:r>
            <a:r>
              <a:rPr dirty="0" sz="3000" spc="-1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market</a:t>
            </a:r>
            <a:r>
              <a:rPr dirty="0" sz="3000" spc="-13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will</a:t>
            </a:r>
            <a:r>
              <a:rPr dirty="0" sz="3000" spc="-1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experience</a:t>
            </a:r>
            <a:r>
              <a:rPr dirty="0" sz="3000" spc="-1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3000" spc="-1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35">
                <a:solidFill>
                  <a:srgbClr val="FFFFFF"/>
                </a:solidFill>
                <a:latin typeface="Verdana"/>
                <a:cs typeface="Verdana"/>
              </a:rPr>
              <a:t>most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substantial</a:t>
            </a:r>
            <a:r>
              <a:rPr dirty="0" sz="3000" spc="-1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75">
                <a:solidFill>
                  <a:srgbClr val="FFFFFF"/>
                </a:solidFill>
                <a:latin typeface="Verdana"/>
                <a:cs typeface="Verdana"/>
              </a:rPr>
              <a:t>growth</a:t>
            </a:r>
            <a:r>
              <a:rPr dirty="0" sz="3000" spc="-2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until</a:t>
            </a:r>
            <a:r>
              <a:rPr dirty="0" sz="3000" spc="-1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20">
                <a:solidFill>
                  <a:srgbClr val="FFFFFF"/>
                </a:solidFill>
                <a:latin typeface="Verdana"/>
                <a:cs typeface="Verdana"/>
              </a:rPr>
              <a:t>2030</a:t>
            </a:r>
            <a:endParaRPr sz="30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351023" y="559765"/>
            <a:ext cx="5777230" cy="109220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7000" spc="-235">
                <a:solidFill>
                  <a:srgbClr val="000000"/>
                </a:solidFill>
              </a:rPr>
              <a:t>KEY</a:t>
            </a:r>
            <a:r>
              <a:rPr dirty="0" sz="7000" spc="-720">
                <a:solidFill>
                  <a:srgbClr val="000000"/>
                </a:solidFill>
              </a:rPr>
              <a:t> </a:t>
            </a:r>
            <a:r>
              <a:rPr dirty="0" sz="7000" spc="-90">
                <a:solidFill>
                  <a:srgbClr val="000000"/>
                </a:solidFill>
              </a:rPr>
              <a:t>PLAYERS</a:t>
            </a:r>
            <a:endParaRPr sz="7000"/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46531" y="6957059"/>
            <a:ext cx="4337304" cy="1764791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7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7257033" y="522224"/>
            <a:ext cx="3490595" cy="54864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3400" b="1">
                <a:latin typeface="Georgia"/>
                <a:cs typeface="Georgia"/>
              </a:rPr>
              <a:t>For</a:t>
            </a:r>
            <a:r>
              <a:rPr dirty="0" sz="3400" spc="-5" b="1">
                <a:latin typeface="Georgia"/>
                <a:cs typeface="Georgia"/>
              </a:rPr>
              <a:t> </a:t>
            </a:r>
            <a:r>
              <a:rPr dirty="0" sz="3400" b="1">
                <a:latin typeface="Georgia"/>
                <a:cs typeface="Georgia"/>
              </a:rPr>
              <a:t>Full</a:t>
            </a:r>
            <a:r>
              <a:rPr dirty="0" sz="3400" spc="-15" b="1">
                <a:latin typeface="Georgia"/>
                <a:cs typeface="Georgia"/>
              </a:rPr>
              <a:t> </a:t>
            </a:r>
            <a:r>
              <a:rPr dirty="0" sz="3400" spc="-10" b="1">
                <a:latin typeface="Georgia"/>
                <a:cs typeface="Georgia"/>
              </a:rPr>
              <a:t>Report</a:t>
            </a:r>
            <a:endParaRPr sz="3400">
              <a:latin typeface="Georgia"/>
              <a:cs typeface="Georgi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6110732" y="847470"/>
            <a:ext cx="6065520" cy="1400810"/>
          </a:xfrm>
          <a:prstGeom prst="rect"/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9000" spc="-565">
                <a:solidFill>
                  <a:srgbClr val="000000"/>
                </a:solidFill>
                <a:latin typeface="Arial Black"/>
                <a:cs typeface="Arial Black"/>
              </a:rPr>
              <a:t>Contact</a:t>
            </a:r>
            <a:r>
              <a:rPr dirty="0" sz="9000" spc="-865">
                <a:solidFill>
                  <a:srgbClr val="000000"/>
                </a:solidFill>
                <a:latin typeface="Arial Black"/>
                <a:cs typeface="Arial Black"/>
              </a:rPr>
              <a:t> </a:t>
            </a:r>
            <a:r>
              <a:rPr dirty="0" sz="9000" spc="-775">
                <a:solidFill>
                  <a:srgbClr val="000000"/>
                </a:solidFill>
                <a:latin typeface="Arial Black"/>
                <a:cs typeface="Arial Black"/>
              </a:rPr>
              <a:t>us</a:t>
            </a:r>
            <a:endParaRPr sz="9000">
              <a:latin typeface="Arial Black"/>
              <a:cs typeface="Arial Black"/>
            </a:endParaRPr>
          </a:p>
        </p:txBody>
      </p:sp>
      <p:pic>
        <p:nvPicPr>
          <p:cNvPr id="5" name="object 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41464" y="2186939"/>
            <a:ext cx="3724655" cy="2368295"/>
          </a:xfrm>
          <a:prstGeom prst="rect">
            <a:avLst/>
          </a:prstGeom>
        </p:spPr>
      </p:pic>
      <p:sp>
        <p:nvSpPr>
          <p:cNvPr id="6" name="object 6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563245" rIns="0" bIns="0" rtlCol="0" vert="horz">
            <a:spAutoFit/>
          </a:bodyPr>
          <a:lstStyle/>
          <a:p>
            <a:pPr algn="ctr" marR="913130">
              <a:lnSpc>
                <a:spcPct val="100000"/>
              </a:lnSpc>
              <a:spcBef>
                <a:spcPts val="4435"/>
              </a:spcBef>
            </a:pPr>
            <a:r>
              <a:rPr dirty="0"/>
              <a:t>COGNITIVE</a:t>
            </a:r>
            <a:r>
              <a:rPr dirty="0" spc="-95"/>
              <a:t> </a:t>
            </a:r>
            <a:r>
              <a:rPr dirty="0"/>
              <a:t>MARKET</a:t>
            </a:r>
            <a:r>
              <a:rPr dirty="0" spc="-65"/>
              <a:t> </a:t>
            </a:r>
            <a:r>
              <a:rPr dirty="0" spc="-10"/>
              <a:t>RESEARCH</a:t>
            </a:r>
          </a:p>
          <a:p>
            <a:pPr algn="ctr" marR="1193800">
              <a:lnSpc>
                <a:spcPct val="100000"/>
              </a:lnSpc>
              <a:spcBef>
                <a:spcPts val="2355"/>
              </a:spcBef>
              <a:tabLst>
                <a:tab pos="1049655" algn="l"/>
                <a:tab pos="1814830" algn="l"/>
                <a:tab pos="5433060" algn="l"/>
                <a:tab pos="5749290" algn="l"/>
                <a:tab pos="6816090" algn="l"/>
              </a:tabLst>
            </a:pPr>
            <a:r>
              <a:rPr dirty="0" sz="3500" spc="235" b="0">
                <a:latin typeface="Lato"/>
                <a:cs typeface="Lato"/>
              </a:rPr>
              <a:t>Tel:</a:t>
            </a:r>
            <a:r>
              <a:rPr dirty="0" sz="3500" b="0">
                <a:latin typeface="Lato"/>
                <a:cs typeface="Lato"/>
              </a:rPr>
              <a:t>	+</a:t>
            </a:r>
            <a:r>
              <a:rPr dirty="0" sz="3500" spc="-555" b="0">
                <a:latin typeface="Lato"/>
                <a:cs typeface="Lato"/>
              </a:rPr>
              <a:t> </a:t>
            </a:r>
            <a:r>
              <a:rPr dirty="0" sz="3500" spc="-50" b="0">
                <a:latin typeface="Lato"/>
                <a:cs typeface="Lato"/>
              </a:rPr>
              <a:t>1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225" b="0">
                <a:latin typeface="Lato"/>
                <a:cs typeface="Lato"/>
              </a:rPr>
              <a:t>312</a:t>
            </a:r>
            <a:r>
              <a:rPr dirty="0" sz="3500" spc="-515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50" b="0">
                <a:latin typeface="Lato"/>
                <a:cs typeface="Lato"/>
              </a:rPr>
              <a:t> </a:t>
            </a:r>
            <a:r>
              <a:rPr dirty="0" sz="3500" spc="229" b="0">
                <a:latin typeface="Lato"/>
                <a:cs typeface="Lato"/>
              </a:rPr>
              <a:t>376</a:t>
            </a:r>
            <a:r>
              <a:rPr dirty="0" sz="3500" spc="-55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235" b="0">
                <a:latin typeface="Lato"/>
                <a:cs typeface="Lato"/>
              </a:rPr>
              <a:t>8303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-50" b="0">
                <a:latin typeface="Lato"/>
                <a:cs typeface="Lato"/>
              </a:rPr>
              <a:t>|</a:t>
            </a:r>
            <a:r>
              <a:rPr dirty="0" sz="3500" b="0">
                <a:latin typeface="Lato"/>
                <a:cs typeface="Lato"/>
              </a:rPr>
              <a:t>	+</a:t>
            </a:r>
            <a:r>
              <a:rPr dirty="0" sz="3500" spc="-565" b="0">
                <a:latin typeface="Lato"/>
                <a:cs typeface="Lato"/>
              </a:rPr>
              <a:t> </a:t>
            </a:r>
            <a:r>
              <a:rPr dirty="0" sz="3500" spc="145" b="0">
                <a:latin typeface="Lato"/>
                <a:cs typeface="Lato"/>
              </a:rPr>
              <a:t>44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225" b="0">
                <a:latin typeface="Lato"/>
                <a:cs typeface="Lato"/>
              </a:rPr>
              <a:t>020</a:t>
            </a:r>
            <a:r>
              <a:rPr dirty="0" sz="3500" spc="-49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254" b="0">
                <a:latin typeface="Lato"/>
                <a:cs typeface="Lato"/>
              </a:rPr>
              <a:t>8123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235" b="0">
                <a:latin typeface="Lato"/>
                <a:cs typeface="Lato"/>
              </a:rPr>
              <a:t>0732 </a:t>
            </a:r>
            <a:endParaRPr sz="3500">
              <a:latin typeface="Lato"/>
              <a:cs typeface="Lato"/>
            </a:endParaRPr>
          </a:p>
          <a:p>
            <a:pPr algn="ctr" marR="1193800">
              <a:lnSpc>
                <a:spcPct val="100000"/>
              </a:lnSpc>
              <a:spcBef>
                <a:spcPts val="705"/>
              </a:spcBef>
              <a:tabLst>
                <a:tab pos="1490345" algn="l"/>
                <a:tab pos="2884805" algn="l"/>
              </a:tabLst>
            </a:pPr>
            <a:r>
              <a:rPr dirty="0" sz="3500" spc="275" b="0">
                <a:latin typeface="Lato"/>
                <a:cs typeface="Lato"/>
              </a:rPr>
              <a:t>India:</a:t>
            </a:r>
            <a:r>
              <a:rPr dirty="0" sz="3500" b="0">
                <a:latin typeface="Lato"/>
                <a:cs typeface="Lato"/>
              </a:rPr>
              <a:t>	(</a:t>
            </a:r>
            <a:r>
              <a:rPr dirty="0" sz="3500" spc="-565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+</a:t>
            </a:r>
            <a:r>
              <a:rPr dirty="0" sz="3500" spc="-555" b="0">
                <a:latin typeface="Lato"/>
                <a:cs typeface="Lato"/>
              </a:rPr>
              <a:t> </a:t>
            </a:r>
            <a:r>
              <a:rPr dirty="0" sz="3500" spc="170" b="0">
                <a:latin typeface="Lato"/>
                <a:cs typeface="Lato"/>
              </a:rPr>
              <a:t>91</a:t>
            </a:r>
            <a:r>
              <a:rPr dirty="0" sz="3500" spc="-555" b="0">
                <a:latin typeface="Lato"/>
                <a:cs typeface="Lato"/>
              </a:rPr>
              <a:t> </a:t>
            </a:r>
            <a:r>
              <a:rPr dirty="0" sz="3500" spc="-50" b="0">
                <a:latin typeface="Lato"/>
                <a:cs typeface="Lato"/>
              </a:rPr>
              <a:t>)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225" b="0">
                <a:latin typeface="Lato"/>
                <a:cs typeface="Lato"/>
              </a:rPr>
              <a:t>983</a:t>
            </a:r>
            <a:r>
              <a:rPr dirty="0" sz="3500" spc="-49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50" b="0">
                <a:latin typeface="Lato"/>
                <a:cs typeface="Lato"/>
              </a:rPr>
              <a:t> </a:t>
            </a:r>
            <a:r>
              <a:rPr dirty="0" sz="3500" spc="229" b="0">
                <a:latin typeface="Lato"/>
                <a:cs typeface="Lato"/>
              </a:rPr>
              <a:t>496</a:t>
            </a:r>
            <a:r>
              <a:rPr dirty="0" sz="3500" spc="-55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235" b="0">
                <a:latin typeface="Lato"/>
                <a:cs typeface="Lato"/>
              </a:rPr>
              <a:t>8611 </a:t>
            </a:r>
            <a:endParaRPr sz="3500">
              <a:latin typeface="Lato"/>
              <a:cs typeface="Lato"/>
            </a:endParaRPr>
          </a:p>
          <a:p>
            <a:pPr algn="ctr" marR="972185">
              <a:lnSpc>
                <a:spcPct val="100000"/>
              </a:lnSpc>
              <a:spcBef>
                <a:spcPts val="2045"/>
              </a:spcBef>
            </a:pPr>
            <a:r>
              <a:rPr dirty="0" sz="3500" spc="295" b="0">
                <a:latin typeface="Lato"/>
                <a:cs typeface="Lato"/>
              </a:rPr>
              <a:t>sales@</a:t>
            </a:r>
            <a:r>
              <a:rPr dirty="0" sz="3500" spc="-500" b="0">
                <a:latin typeface="Lato"/>
                <a:cs typeface="Lato"/>
              </a:rPr>
              <a:t> </a:t>
            </a:r>
            <a:r>
              <a:rPr dirty="0" sz="3500" spc="335" b="0">
                <a:latin typeface="Lato"/>
                <a:cs typeface="Lato"/>
              </a:rPr>
              <a:t>cognitivemarketresearch.</a:t>
            </a:r>
            <a:r>
              <a:rPr dirty="0" sz="3500" spc="-495" b="0">
                <a:latin typeface="Lato"/>
                <a:cs typeface="Lato"/>
              </a:rPr>
              <a:t> </a:t>
            </a:r>
            <a:r>
              <a:rPr dirty="0" sz="3500" spc="200" b="0">
                <a:latin typeface="Lato"/>
                <a:cs typeface="Lato"/>
              </a:rPr>
              <a:t>com</a:t>
            </a:r>
            <a:endParaRPr sz="3500">
              <a:latin typeface="Lato"/>
              <a:cs typeface="Lato"/>
            </a:endParaRPr>
          </a:p>
          <a:p>
            <a:pPr algn="ctr">
              <a:lnSpc>
                <a:spcPct val="100000"/>
              </a:lnSpc>
              <a:spcBef>
                <a:spcPts val="2060"/>
              </a:spcBef>
              <a:tabLst>
                <a:tab pos="2085339" algn="l"/>
                <a:tab pos="3183890" algn="l"/>
                <a:tab pos="4415155" algn="l"/>
                <a:tab pos="6487160" algn="l"/>
                <a:tab pos="6870700" algn="l"/>
              </a:tabLst>
            </a:pPr>
            <a:r>
              <a:rPr dirty="0" sz="4100" spc="320" b="0">
                <a:latin typeface="Lato"/>
                <a:cs typeface="Lato"/>
              </a:rPr>
              <a:t>Access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sz="4100" spc="240" b="0">
                <a:latin typeface="Lato"/>
                <a:cs typeface="Lato"/>
              </a:rPr>
              <a:t>the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sz="4100" spc="285" b="0">
                <a:latin typeface="Lato"/>
                <a:cs typeface="Lato"/>
              </a:rPr>
              <a:t>Full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sz="4100" spc="325" b="0">
                <a:latin typeface="Lato"/>
                <a:cs typeface="Lato"/>
              </a:rPr>
              <a:t>Report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sz="4100" spc="-50" b="0">
                <a:latin typeface="Lato"/>
                <a:cs typeface="Lato"/>
              </a:rPr>
              <a:t>: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u="sng" sz="4100" spc="380" b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Lato"/>
                <a:cs typeface="Lato"/>
                <a:hlinkClick r:id="rId4"/>
              </a:rPr>
              <a:t>http://tinyurl.com/4mv3yc9p </a:t>
            </a:r>
            <a:endParaRPr sz="4100">
              <a:latin typeface="Lato"/>
              <a:cs typeface="Lato"/>
            </a:endParaRPr>
          </a:p>
          <a:p>
            <a:pPr>
              <a:lnSpc>
                <a:spcPct val="100000"/>
              </a:lnSpc>
              <a:spcBef>
                <a:spcPts val="85"/>
              </a:spcBef>
            </a:pPr>
            <a:endParaRPr sz="4100">
              <a:latin typeface="Lato"/>
              <a:cs typeface="Lato"/>
            </a:endParaRPr>
          </a:p>
          <a:p>
            <a:pPr algn="ctr" marR="41275">
              <a:lnSpc>
                <a:spcPts val="3620"/>
              </a:lnSpc>
              <a:tabLst>
                <a:tab pos="1550035" algn="l"/>
                <a:tab pos="2631440" algn="l"/>
                <a:tab pos="3510279" algn="l"/>
              </a:tabLst>
            </a:pPr>
            <a:r>
              <a:rPr dirty="0" sz="3200" spc="265" b="0">
                <a:latin typeface="Lato"/>
                <a:cs typeface="Lato"/>
              </a:rPr>
              <a:t>Please</a:t>
            </a:r>
            <a:r>
              <a:rPr dirty="0" sz="3200" b="0">
                <a:latin typeface="Lato"/>
                <a:cs typeface="Lato"/>
              </a:rPr>
              <a:t>	</a:t>
            </a:r>
            <a:r>
              <a:rPr dirty="0" sz="3200" spc="240" b="0">
                <a:latin typeface="Lato"/>
                <a:cs typeface="Lato"/>
              </a:rPr>
              <a:t>visit</a:t>
            </a:r>
            <a:r>
              <a:rPr dirty="0" sz="3200" b="0">
                <a:latin typeface="Lato"/>
                <a:cs typeface="Lato"/>
              </a:rPr>
              <a:t>	</a:t>
            </a:r>
            <a:r>
              <a:rPr dirty="0" sz="3200" spc="190" b="0">
                <a:latin typeface="Lato"/>
                <a:cs typeface="Lato"/>
              </a:rPr>
              <a:t>our</a:t>
            </a:r>
            <a:r>
              <a:rPr dirty="0" sz="3200" b="0">
                <a:latin typeface="Lato"/>
                <a:cs typeface="Lato"/>
              </a:rPr>
              <a:t>	</a:t>
            </a:r>
            <a:r>
              <a:rPr dirty="0" sz="3200" spc="270" b="0">
                <a:latin typeface="Lato"/>
                <a:cs typeface="Lato"/>
              </a:rPr>
              <a:t>website:</a:t>
            </a:r>
            <a:endParaRPr sz="3200">
              <a:latin typeface="Lato"/>
              <a:cs typeface="Lato"/>
            </a:endParaRPr>
          </a:p>
          <a:p>
            <a:pPr algn="ctr">
              <a:lnSpc>
                <a:spcPts val="3620"/>
              </a:lnSpc>
            </a:pPr>
            <a:r>
              <a:rPr dirty="0" u="sng" sz="3200" spc="305" b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Lato"/>
                <a:cs typeface="Lato"/>
                <a:hlinkClick r:id="rId5"/>
              </a:rPr>
              <a:t>https://www.cognitivemarketresearch.com </a:t>
            </a:r>
            <a:endParaRPr sz="3200">
              <a:latin typeface="Lato"/>
              <a:cs typeface="Lat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2024-02-20T10:34:21Z</dcterms:created>
  <dcterms:modified xsi:type="dcterms:W3CDTF">2024-02-20T10:34:21Z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2024-02-20T00:00:00Z</vt:filetime>
  </property>
  <property fmtid="{D5CDD505-2E9C-101B-9397-08002B2CF9AE}" pid="3" name="Creator">
    <vt:lpwstr>Microsoft® PowerPoint® for Microsoft 365</vt:lpwstr>
  </property>
  <property fmtid="{D5CDD505-2E9C-101B-9397-08002B2CF9AE}" pid="4" name="LastSaved">
    <vt:filetime>2024-02-20T00:00:00Z</vt:filetime>
  </property>
  <property fmtid="{D5CDD505-2E9C-101B-9397-08002B2CF9AE}" pid="5" name="Producer">
    <vt:lpwstr>3-Heights(TM) PDF Security Shell 4.8.25.2 (http://www.pdf-tools.com)</vt:lpwstr>
  </property>
</Properties>
</file>