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" panose="00000500000000000000" pitchFamily="2" charset="0"/>
      <p:regular r:id="rId12"/>
    </p:embeddedFont>
    <p:embeddedFont>
      <p:font typeface="Barlow Bold" panose="00000800000000000000" charset="0"/>
      <p:regular r:id="rId13"/>
    </p:embeddedFont>
    <p:embeddedFont>
      <p:font typeface="Barlow Semi-Bold" panose="020B0604020202020204" charset="0"/>
      <p:regular r:id="rId14"/>
    </p:embeddedFont>
    <p:embeddedFont>
      <p:font typeface="Canva Sans Bold" panose="020B0604020202020204" charset="0"/>
      <p:regular r:id="rId15"/>
    </p:embeddedFont>
    <p:embeddedFont>
      <p:font typeface="Georgia Pro Bold" panose="020B0604020202020204" charset="0"/>
      <p:regular r:id="rId16"/>
    </p:embeddedFont>
    <p:embeddedFont>
      <p:font typeface="Lato" panose="020F0502020204030203" pitchFamily="34" charset="0"/>
      <p:regular r:id="rId17"/>
    </p:embeddedFont>
    <p:embeddedFont>
      <p:font typeface="Lato Bold" panose="020F0502020204030203" charset="0"/>
      <p:regular r:id="rId18"/>
    </p:embeddedFont>
    <p:embeddedFont>
      <p:font typeface="Montserrat" panose="00000500000000000000" pitchFamily="2" charset="0"/>
      <p:regular r:id="rId19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Relationship Id="rId4" Type="http://schemas.openxmlformats.org/officeDocument/2006/relationships/image" Target="../media/image6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Relationship Id="rId4" Type="http://schemas.openxmlformats.org/officeDocument/2006/relationships/image" Target="../media/image1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16.jpeg" /><Relationship Id="rId7" Type="http://schemas.openxmlformats.org/officeDocument/2006/relationships/image" Target="../media/image17.jpeg" /><Relationship Id="rId8" Type="http://schemas.openxmlformats.org/officeDocument/2006/relationships/image" Target="../media/image1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9.jpeg" /><Relationship Id="rId3" Type="http://schemas.openxmlformats.org/officeDocument/2006/relationships/hyperlink" Target="https://www.cognitivemarketresearch.com/chatbot-market-report" TargetMode="External" /><Relationship Id="rId4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4148232" y="3189600"/>
            <a:ext cx="9991537" cy="3275723"/>
            <a:chExt cx="2631516" cy="86274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31516" cy="862742"/>
            </a:xfrm>
            <a:custGeom>
              <a:rect l="l" t="t" r="r" b="b"/>
              <a:pathLst>
                <a:path w="2631516" h="862742">
                  <a:moveTo>
                    <a:pt x="0" y="0"/>
                  </a:moveTo>
                  <a:lnTo>
                    <a:pt x="2631516" y="0"/>
                  </a:lnTo>
                  <a:lnTo>
                    <a:pt x="2631516" y="862742"/>
                  </a:lnTo>
                  <a:lnTo>
                    <a:pt x="0" y="862742"/>
                  </a:lnTo>
                  <a:close/>
                </a:path>
              </a:pathLst>
            </a:custGeom>
            <a:solidFill>
              <a:srgbClr val="182327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631516" cy="9008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448371" y="3635509"/>
            <a:ext cx="9391257" cy="2829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334"/>
              </a:lnSpc>
            </a:pPr>
            <a:r>
              <a:rPr lang="en-US" sz="8059">
                <a:solidFill>
                  <a:srgbClr val="FFFFFF"/>
                </a:solidFill>
                <a:latin typeface="Montserrat"/>
              </a:rPr>
              <a:t>CHATBOT </a:t>
            </a:r>
          </a:p>
          <a:p>
            <a:pPr>
              <a:lnSpc>
                <a:spcPts val="7334"/>
              </a:lnSpc>
            </a:pPr>
            <a:r>
              <a:rPr lang="en-US" sz="8059">
                <a:solidFill>
                  <a:srgbClr val="FFFFFF"/>
                </a:solidFill>
                <a:latin typeface="Montserrat"/>
              </a:rPr>
              <a:t>MARKET REPORT</a:t>
            </a:r>
          </a:p>
          <a:p>
            <a:pPr>
              <a:lnSpc>
                <a:spcPts val="7334"/>
              </a:lnSpc>
            </a:pPr>
            <a:r>
              <a:rPr lang="en-US" sz="8059">
                <a:solidFill>
                  <a:srgbClr val="FFFFFF"/>
                </a:solidFill>
                <a:latin typeface="Montserrat"/>
              </a:rPr>
              <a:t>2024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96" b="-9296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3836781" y="1028700"/>
            <a:ext cx="13241662" cy="8229600"/>
            <a:chExt cx="3487516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87516" cy="2167467"/>
            </a:xfrm>
            <a:custGeom>
              <a:rect l="l" t="t" r="r" b="b"/>
              <a:pathLst>
                <a:path w="3487515" h="2167467">
                  <a:moveTo>
                    <a:pt x="0" y="0"/>
                  </a:moveTo>
                  <a:lnTo>
                    <a:pt x="3487516" y="0"/>
                  </a:lnTo>
                  <a:lnTo>
                    <a:pt x="348751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48751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AutoShape 6"/>
          <p:cNvSpPr/>
          <p:nvPr/>
        </p:nvSpPr>
        <p:spPr>
          <a:xfrm>
            <a:off x="4579585" y="1816716"/>
            <a:ext cx="1483168" cy="0"/>
          </a:xfrm>
          <a:prstGeom prst="line">
            <a:avLst/>
          </a:prstGeom>
          <a:ln w="47625" cap="flat">
            <a:solidFill>
              <a:srgbClr val="36588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4112729" y="8729559"/>
            <a:ext cx="1483168" cy="244723"/>
          </a:xfrm>
          <a:custGeom>
            <a:rect l="l" t="t" r="r" b="b"/>
            <a:pathLst>
              <a:path w="1483168" h="244722">
                <a:moveTo>
                  <a:pt x="0" y="0"/>
                </a:moveTo>
                <a:lnTo>
                  <a:pt x="1483168" y="0"/>
                </a:lnTo>
                <a:lnTo>
                  <a:pt x="1483168" y="244723"/>
                </a:lnTo>
                <a:lnTo>
                  <a:pt x="0" y="2447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8" name="Group 8"/>
          <p:cNvGrpSpPr/>
          <p:nvPr/>
        </p:nvGrpSpPr>
        <p:grpSpPr>
          <a:xfrm>
            <a:off x="11153287" y="1864341"/>
            <a:ext cx="5171240" cy="6865218"/>
            <a:chExt cx="6894986" cy="9153625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/>
            <a:srcRect l="24891" r="24891"/>
            <a:stretch>
              <a:fillRect/>
            </a:stretch>
          </p:blipFill>
          <p:spPr>
            <a:xfrm>
              <a:off x="0" y="0"/>
              <a:ext cx="6894986" cy="9153625"/>
            </a:xfrm>
            <a:prstGeom prst="rect">
              <a:avLst/>
            </a:prstGeom>
          </p:spPr>
        </p:pic>
      </p:grpSp>
      <p:sp>
        <p:nvSpPr>
          <p:cNvPr id="10" name="TextBox 10"/>
          <p:cNvSpPr txBox="1"/>
          <p:nvPr/>
        </p:nvSpPr>
        <p:spPr>
          <a:xfrm>
            <a:off x="4112729" y="2481405"/>
            <a:ext cx="7040558" cy="798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38"/>
              </a:lnSpc>
            </a:pPr>
            <a:r>
              <a:rPr lang="en-US" sz="6876" spc="-495">
                <a:solidFill>
                  <a:srgbClr val="365886"/>
                </a:solidFill>
                <a:latin typeface="Montserrat"/>
              </a:rPr>
              <a:t>INTRODUCTION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12729" y="4172710"/>
            <a:ext cx="6873547" cy="3927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2500">
                <a:solidFill>
                  <a:srgbClr val="1E1D1D"/>
                </a:solidFill>
                <a:latin typeface="Montserrat"/>
              </a:rPr>
              <a:t>Chatbot is a conversational software application which is widely used for an online conversation via text, or speech. It allows to practice a conversation with a user in natural language. Owing to their wide array of benefits, chatbots are being used in various applications, including customer service, request routing, or information gathering.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980" b="-20353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9254613" y="1470131"/>
            <a:ext cx="8662743" cy="7959383"/>
            <a:chExt cx="2281546" cy="20962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81546" cy="2096298"/>
            </a:xfrm>
            <a:custGeom>
              <a:rect l="l" t="t" r="r" b="b"/>
              <a:pathLst>
                <a:path w="2281546" h="2096298">
                  <a:moveTo>
                    <a:pt x="0" y="0"/>
                  </a:moveTo>
                  <a:lnTo>
                    <a:pt x="2281546" y="0"/>
                  </a:lnTo>
                  <a:lnTo>
                    <a:pt x="2281546" y="2096298"/>
                  </a:lnTo>
                  <a:lnTo>
                    <a:pt x="0" y="20962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81546" cy="21343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9553250" y="8828646"/>
            <a:ext cx="1483168" cy="244723"/>
          </a:xfrm>
          <a:custGeom>
            <a:rect l="l" t="t" r="r" b="b"/>
            <a:pathLst>
              <a:path w="1483168" h="244722">
                <a:moveTo>
                  <a:pt x="0" y="0"/>
                </a:moveTo>
                <a:lnTo>
                  <a:pt x="1483168" y="0"/>
                </a:lnTo>
                <a:lnTo>
                  <a:pt x="1483168" y="244723"/>
                </a:lnTo>
                <a:lnTo>
                  <a:pt x="0" y="2447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7" name="TextBox 7"/>
          <p:cNvSpPr txBox="1"/>
          <p:nvPr/>
        </p:nvSpPr>
        <p:spPr>
          <a:xfrm>
            <a:off x="10294834" y="2156565"/>
            <a:ext cx="6361076" cy="7987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41"/>
              </a:lnSpc>
            </a:pPr>
            <a:r>
              <a:rPr lang="en-US" sz="6879" spc="-495">
                <a:solidFill>
                  <a:srgbClr val="365886"/>
                </a:solidFill>
                <a:latin typeface="Montserrat"/>
              </a:rPr>
              <a:t>KEY INSIGHTS</a:t>
            </a:r>
          </a:p>
        </p:txBody>
      </p:sp>
      <p:sp>
        <p:nvSpPr>
          <p:cNvPr id="8" name="Freeform 8"/>
          <p:cNvSpPr/>
          <p:nvPr/>
        </p:nvSpPr>
        <p:spPr>
          <a:xfrm>
            <a:off x="10494487" y="7392194"/>
            <a:ext cx="6565160" cy="2037320"/>
          </a:xfrm>
          <a:custGeom>
            <a:rect l="l" t="t" r="r" b="b"/>
            <a:pathLst>
              <a:path w="6565160" h="2037320">
                <a:moveTo>
                  <a:pt x="0" y="0"/>
                </a:moveTo>
                <a:lnTo>
                  <a:pt x="6565160" y="0"/>
                </a:lnTo>
                <a:lnTo>
                  <a:pt x="6565160" y="2037320"/>
                </a:lnTo>
                <a:lnTo>
                  <a:pt x="0" y="20373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54842"/>
            </a:stretch>
          </a:blipFill>
        </p:spPr>
        <p:txBody>
          <a:bodyPr/>
          <a:lstStyle/>
          <a:p/>
        </p:txBody>
      </p:sp>
      <p:grpSp>
        <p:nvGrpSpPr>
          <p:cNvPr id="9" name="Group 9"/>
          <p:cNvGrpSpPr/>
          <p:nvPr/>
        </p:nvGrpSpPr>
        <p:grpSpPr>
          <a:xfrm>
            <a:off x="10294834" y="7180154"/>
            <a:ext cx="6964466" cy="1385588"/>
            <a:chExt cx="2156186" cy="428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56186" cy="428975"/>
            </a:xfrm>
            <a:custGeom>
              <a:rect l="l" t="t" r="r" b="b"/>
              <a:pathLst>
                <a:path w="2156186" h="428975">
                  <a:moveTo>
                    <a:pt x="33349" y="0"/>
                  </a:moveTo>
                  <a:lnTo>
                    <a:pt x="2122837" y="0"/>
                  </a:lnTo>
                  <a:cubicBezTo>
                    <a:pt x="2141255" y="0"/>
                    <a:pt x="2156186" y="14931"/>
                    <a:pt x="2156186" y="33349"/>
                  </a:cubicBezTo>
                  <a:lnTo>
                    <a:pt x="2156186" y="395626"/>
                  </a:lnTo>
                  <a:cubicBezTo>
                    <a:pt x="2156186" y="404471"/>
                    <a:pt x="2152672" y="412954"/>
                    <a:pt x="2146418" y="419208"/>
                  </a:cubicBezTo>
                  <a:cubicBezTo>
                    <a:pt x="2140164" y="425462"/>
                    <a:pt x="2131682" y="428975"/>
                    <a:pt x="2122837" y="428975"/>
                  </a:cubicBezTo>
                  <a:lnTo>
                    <a:pt x="33349" y="428975"/>
                  </a:lnTo>
                  <a:cubicBezTo>
                    <a:pt x="24504" y="428975"/>
                    <a:pt x="16022" y="425462"/>
                    <a:pt x="9768" y="419208"/>
                  </a:cubicBezTo>
                  <a:cubicBezTo>
                    <a:pt x="3514" y="412954"/>
                    <a:pt x="0" y="404471"/>
                    <a:pt x="0" y="395626"/>
                  </a:cubicBezTo>
                  <a:lnTo>
                    <a:pt x="0" y="33349"/>
                  </a:lnTo>
                  <a:cubicBezTo>
                    <a:pt x="0" y="24504"/>
                    <a:pt x="3514" y="16022"/>
                    <a:pt x="9768" y="9768"/>
                  </a:cubicBezTo>
                  <a:cubicBezTo>
                    <a:pt x="16022" y="3514"/>
                    <a:pt x="24504" y="0"/>
                    <a:pt x="33349" y="0"/>
                  </a:cubicBezTo>
                  <a:close/>
                </a:path>
              </a:pathLst>
            </a:custGeom>
            <a:solidFill>
              <a:srgbClr val="BD4291"/>
            </a:solidFill>
          </p:spPr>
          <p:txBody>
            <a:bodyPr/>
            <a:lstStyle/>
            <a:p/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0494487" y="5626266"/>
            <a:ext cx="6565160" cy="2037320"/>
          </a:xfrm>
          <a:custGeom>
            <a:rect l="l" t="t" r="r" b="b"/>
            <a:pathLst>
              <a:path w="6565160" h="2037320">
                <a:moveTo>
                  <a:pt x="0" y="0"/>
                </a:moveTo>
                <a:lnTo>
                  <a:pt x="6565160" y="0"/>
                </a:lnTo>
                <a:lnTo>
                  <a:pt x="6565160" y="2037320"/>
                </a:lnTo>
                <a:lnTo>
                  <a:pt x="0" y="20373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54842"/>
            </a:stretch>
          </a:blipFill>
        </p:spPr>
        <p:txBody>
          <a:bodyPr/>
          <a:lstStyle/>
          <a:p/>
        </p:txBody>
      </p:sp>
      <p:grpSp>
        <p:nvGrpSpPr>
          <p:cNvPr id="13" name="Group 13"/>
          <p:cNvGrpSpPr/>
          <p:nvPr/>
        </p:nvGrpSpPr>
        <p:grpSpPr>
          <a:xfrm>
            <a:off x="10294834" y="5416424"/>
            <a:ext cx="6964466" cy="1385588"/>
            <a:chExt cx="2156186" cy="42897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56186" cy="428975"/>
            </a:xfrm>
            <a:custGeom>
              <a:rect l="l" t="t" r="r" b="b"/>
              <a:pathLst>
                <a:path w="2156186" h="428975">
                  <a:moveTo>
                    <a:pt x="33349" y="0"/>
                  </a:moveTo>
                  <a:lnTo>
                    <a:pt x="2122837" y="0"/>
                  </a:lnTo>
                  <a:cubicBezTo>
                    <a:pt x="2141255" y="0"/>
                    <a:pt x="2156186" y="14931"/>
                    <a:pt x="2156186" y="33349"/>
                  </a:cubicBezTo>
                  <a:lnTo>
                    <a:pt x="2156186" y="395626"/>
                  </a:lnTo>
                  <a:cubicBezTo>
                    <a:pt x="2156186" y="404471"/>
                    <a:pt x="2152672" y="412954"/>
                    <a:pt x="2146418" y="419208"/>
                  </a:cubicBezTo>
                  <a:cubicBezTo>
                    <a:pt x="2140164" y="425462"/>
                    <a:pt x="2131682" y="428975"/>
                    <a:pt x="2122837" y="428975"/>
                  </a:cubicBezTo>
                  <a:lnTo>
                    <a:pt x="33349" y="428975"/>
                  </a:lnTo>
                  <a:cubicBezTo>
                    <a:pt x="24504" y="428975"/>
                    <a:pt x="16022" y="425462"/>
                    <a:pt x="9768" y="419208"/>
                  </a:cubicBezTo>
                  <a:cubicBezTo>
                    <a:pt x="3514" y="412954"/>
                    <a:pt x="0" y="404471"/>
                    <a:pt x="0" y="395626"/>
                  </a:cubicBezTo>
                  <a:lnTo>
                    <a:pt x="0" y="33349"/>
                  </a:lnTo>
                  <a:cubicBezTo>
                    <a:pt x="0" y="24504"/>
                    <a:pt x="3514" y="16022"/>
                    <a:pt x="9768" y="9768"/>
                  </a:cubicBezTo>
                  <a:cubicBezTo>
                    <a:pt x="16022" y="3514"/>
                    <a:pt x="24504" y="0"/>
                    <a:pt x="33349" y="0"/>
                  </a:cubicBezTo>
                  <a:close/>
                </a:path>
              </a:pathLst>
            </a:custGeom>
            <a:solidFill>
              <a:srgbClr val="53BF9D"/>
            </a:solidFill>
          </p:spPr>
          <p:txBody>
            <a:bodyPr/>
            <a:lstStyle/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0494487" y="3863204"/>
            <a:ext cx="6565160" cy="2037320"/>
          </a:xfrm>
          <a:custGeom>
            <a:rect l="l" t="t" r="r" b="b"/>
            <a:pathLst>
              <a:path w="6565160" h="2037320">
                <a:moveTo>
                  <a:pt x="0" y="0"/>
                </a:moveTo>
                <a:lnTo>
                  <a:pt x="6565160" y="0"/>
                </a:lnTo>
                <a:lnTo>
                  <a:pt x="6565160" y="2037320"/>
                </a:lnTo>
                <a:lnTo>
                  <a:pt x="0" y="20373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54842"/>
            </a:stretch>
          </a:blipFill>
        </p:spPr>
        <p:txBody>
          <a:bodyPr/>
          <a:lstStyle/>
          <a:p/>
        </p:txBody>
      </p:sp>
      <p:grpSp>
        <p:nvGrpSpPr>
          <p:cNvPr id="17" name="Group 17"/>
          <p:cNvGrpSpPr/>
          <p:nvPr/>
        </p:nvGrpSpPr>
        <p:grpSpPr>
          <a:xfrm>
            <a:off x="10294834" y="3652695"/>
            <a:ext cx="6964466" cy="1385588"/>
            <a:chExt cx="2156186" cy="42897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156186" cy="428975"/>
            </a:xfrm>
            <a:custGeom>
              <a:rect l="l" t="t" r="r" b="b"/>
              <a:pathLst>
                <a:path w="2156186" h="428975">
                  <a:moveTo>
                    <a:pt x="33349" y="0"/>
                  </a:moveTo>
                  <a:lnTo>
                    <a:pt x="2122837" y="0"/>
                  </a:lnTo>
                  <a:cubicBezTo>
                    <a:pt x="2141255" y="0"/>
                    <a:pt x="2156186" y="14931"/>
                    <a:pt x="2156186" y="33349"/>
                  </a:cubicBezTo>
                  <a:lnTo>
                    <a:pt x="2156186" y="395626"/>
                  </a:lnTo>
                  <a:cubicBezTo>
                    <a:pt x="2156186" y="404471"/>
                    <a:pt x="2152672" y="412954"/>
                    <a:pt x="2146418" y="419208"/>
                  </a:cubicBezTo>
                  <a:cubicBezTo>
                    <a:pt x="2140164" y="425462"/>
                    <a:pt x="2131682" y="428975"/>
                    <a:pt x="2122837" y="428975"/>
                  </a:cubicBezTo>
                  <a:lnTo>
                    <a:pt x="33349" y="428975"/>
                  </a:lnTo>
                  <a:cubicBezTo>
                    <a:pt x="24504" y="428975"/>
                    <a:pt x="16022" y="425462"/>
                    <a:pt x="9768" y="419208"/>
                  </a:cubicBezTo>
                  <a:cubicBezTo>
                    <a:pt x="3514" y="412954"/>
                    <a:pt x="0" y="404471"/>
                    <a:pt x="0" y="395626"/>
                  </a:cubicBezTo>
                  <a:lnTo>
                    <a:pt x="0" y="33349"/>
                  </a:lnTo>
                  <a:cubicBezTo>
                    <a:pt x="0" y="24504"/>
                    <a:pt x="3514" y="16022"/>
                    <a:pt x="9768" y="9768"/>
                  </a:cubicBezTo>
                  <a:cubicBezTo>
                    <a:pt x="16022" y="3514"/>
                    <a:pt x="24504" y="0"/>
                    <a:pt x="33349" y="0"/>
                  </a:cubicBezTo>
                  <a:close/>
                </a:path>
              </a:pathLst>
            </a:custGeom>
            <a:solidFill>
              <a:srgbClr val="F94C66"/>
            </a:solidFill>
          </p:spPr>
          <p:txBody>
            <a:bodyPr/>
            <a:lstStyle/>
            <a:p/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20" name="AutoShape 20"/>
          <p:cNvSpPr/>
          <p:nvPr/>
        </p:nvSpPr>
        <p:spPr>
          <a:xfrm flipH="1" flipV="1">
            <a:off x="11739223" y="3981367"/>
            <a:ext cx="0" cy="728244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21" name="AutoShape 21"/>
          <p:cNvSpPr/>
          <p:nvPr/>
        </p:nvSpPr>
        <p:spPr>
          <a:xfrm flipH="1" flipV="1">
            <a:off x="11739223" y="5745096"/>
            <a:ext cx="0" cy="728244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22" name="AutoShape 22"/>
          <p:cNvSpPr/>
          <p:nvPr/>
        </p:nvSpPr>
        <p:spPr>
          <a:xfrm flipH="1" flipV="1">
            <a:off x="11739223" y="7508826"/>
            <a:ext cx="0" cy="728244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23" name="TextBox 23"/>
          <p:cNvSpPr txBox="1"/>
          <p:nvPr/>
        </p:nvSpPr>
        <p:spPr>
          <a:xfrm>
            <a:off x="11880797" y="3815064"/>
            <a:ext cx="5068236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96">
                <a:solidFill>
                  <a:srgbClr val="FFFFFF"/>
                </a:solidFill>
                <a:latin typeface="Barlow Semi-Bold"/>
              </a:rPr>
              <a:t>MARKET SIZE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96">
                <a:solidFill>
                  <a:srgbClr val="FFFFFF"/>
                </a:solidFill>
                <a:latin typeface="Barlow Semi-Bold"/>
              </a:rPr>
              <a:t>$3.02 Bn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880797" y="5537718"/>
            <a:ext cx="5068236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96">
                <a:solidFill>
                  <a:srgbClr val="FFFFFF"/>
                </a:solidFill>
                <a:latin typeface="Barlow Semi-Bold"/>
              </a:rPr>
              <a:t>FORECAST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96">
                <a:solidFill>
                  <a:srgbClr val="FFFFFF"/>
                </a:solidFill>
                <a:latin typeface="Barlow Semi-Bold"/>
              </a:rPr>
              <a:t>$24.58 Bn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880797" y="7315994"/>
            <a:ext cx="5068236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96">
                <a:solidFill>
                  <a:srgbClr val="FFFFFF"/>
                </a:solidFill>
                <a:latin typeface="Barlow Semi-Bold"/>
              </a:rPr>
              <a:t>CAGR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96">
                <a:solidFill>
                  <a:srgbClr val="FFFFFF"/>
                </a:solidFill>
                <a:latin typeface="Barlow Semi-Bold"/>
              </a:rPr>
              <a:t>21.5%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406430" y="4081764"/>
            <a:ext cx="1259975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96">
                <a:solidFill>
                  <a:srgbClr val="FFFFFF"/>
                </a:solidFill>
                <a:latin typeface="Barlow Semi-Bold"/>
              </a:rPr>
              <a:t>2022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464961" y="5824324"/>
            <a:ext cx="1259975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96">
                <a:solidFill>
                  <a:srgbClr val="FFFFFF"/>
                </a:solidFill>
                <a:latin typeface="Barlow Semi-Bold"/>
              </a:rPr>
              <a:t>2030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464961" y="7344054"/>
            <a:ext cx="1259975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96">
                <a:solidFill>
                  <a:srgbClr val="FFFFFF"/>
                </a:solidFill>
                <a:latin typeface="Barlow Semi-Bold"/>
              </a:rPr>
              <a:t>2023-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96">
                <a:solidFill>
                  <a:srgbClr val="FFFFFF"/>
                </a:solidFill>
                <a:latin typeface="Barlow Semi-Bold"/>
              </a:rPr>
              <a:t>2030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sp>
        <p:nvSpPr>
          <p:cNvPr id="3" name="AutoShape 3"/>
          <p:cNvSpPr/>
          <p:nvPr/>
        </p:nvSpPr>
        <p:spPr>
          <a:xfrm flipV="1">
            <a:off x="3829350" y="2807165"/>
            <a:ext cx="8844767" cy="23812"/>
          </a:xfrm>
          <a:prstGeom prst="line">
            <a:avLst/>
          </a:prstGeom>
          <a:ln w="28575" cap="flat">
            <a:solidFill>
              <a:srgbClr val="2B2A2A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/>
        </p:txBody>
      </p:sp>
      <p:grpSp>
        <p:nvGrpSpPr>
          <p:cNvPr id="4" name="Group 4"/>
          <p:cNvGrpSpPr/>
          <p:nvPr/>
        </p:nvGrpSpPr>
        <p:grpSpPr>
          <a:xfrm>
            <a:off x="1182368" y="2400348"/>
            <a:ext cx="2646982" cy="813635"/>
            <a:chExt cx="2148466" cy="660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48466" cy="660400"/>
            </a:xfrm>
            <a:custGeom>
              <a:rect l="l" t="t" r="r" b="b"/>
              <a:pathLst>
                <a:path w="2148466" h="660400">
                  <a:moveTo>
                    <a:pt x="2024006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24006" y="0"/>
                  </a:lnTo>
                  <a:cubicBezTo>
                    <a:pt x="2092586" y="0"/>
                    <a:pt x="2148466" y="55880"/>
                    <a:pt x="2148466" y="124460"/>
                  </a:cubicBezTo>
                  <a:lnTo>
                    <a:pt x="2148466" y="535940"/>
                  </a:lnTo>
                  <a:cubicBezTo>
                    <a:pt x="2148466" y="604520"/>
                    <a:pt x="2092586" y="660400"/>
                    <a:pt x="2024006" y="6604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399514" y="3490208"/>
            <a:ext cx="3771630" cy="1977166"/>
            <a:chExt cx="1686329" cy="88400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86329" cy="884009"/>
            </a:xfrm>
            <a:custGeom>
              <a:rect l="l" t="t" r="r" b="b"/>
              <a:pathLst>
                <a:path w="1686329" h="884009">
                  <a:moveTo>
                    <a:pt x="1561869" y="884008"/>
                  </a:moveTo>
                  <a:lnTo>
                    <a:pt x="124460" y="884008"/>
                  </a:lnTo>
                  <a:cubicBezTo>
                    <a:pt x="55880" y="884008"/>
                    <a:pt x="0" y="828129"/>
                    <a:pt x="0" y="75954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1869" y="0"/>
                  </a:lnTo>
                  <a:cubicBezTo>
                    <a:pt x="1630449" y="0"/>
                    <a:pt x="1686329" y="55880"/>
                    <a:pt x="1686329" y="124460"/>
                  </a:cubicBezTo>
                  <a:lnTo>
                    <a:pt x="1686329" y="759549"/>
                  </a:lnTo>
                  <a:cubicBezTo>
                    <a:pt x="1686329" y="828129"/>
                    <a:pt x="1630449" y="884009"/>
                    <a:pt x="1561869" y="88400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</p:grpSp>
      <p:sp>
        <p:nvSpPr>
          <p:cNvPr id="8" name="AutoShape 8"/>
          <p:cNvSpPr/>
          <p:nvPr/>
        </p:nvSpPr>
        <p:spPr>
          <a:xfrm>
            <a:off x="1577435" y="6598091"/>
            <a:ext cx="1338929" cy="0"/>
          </a:xfrm>
          <a:prstGeom prst="line">
            <a:avLst/>
          </a:prstGeom>
          <a:ln w="28575" cap="flat">
            <a:solidFill>
              <a:srgbClr val="2B2A2A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9" name="AutoShape 9"/>
          <p:cNvSpPr/>
          <p:nvPr/>
        </p:nvSpPr>
        <p:spPr>
          <a:xfrm flipH="1" flipV="1">
            <a:off x="1601248" y="3984499"/>
            <a:ext cx="0" cy="2613592"/>
          </a:xfrm>
          <a:prstGeom prst="line">
            <a:avLst/>
          </a:prstGeom>
          <a:ln w="28575" cap="flat">
            <a:solidFill>
              <a:srgbClr val="2B2A2A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/>
        </p:txBody>
      </p:sp>
      <p:grpSp>
        <p:nvGrpSpPr>
          <p:cNvPr id="10" name="Group 10"/>
          <p:cNvGrpSpPr/>
          <p:nvPr/>
        </p:nvGrpSpPr>
        <p:grpSpPr>
          <a:xfrm>
            <a:off x="6928242" y="2400348"/>
            <a:ext cx="2646982" cy="813635"/>
            <a:chExt cx="2148466" cy="660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48466" cy="660400"/>
            </a:xfrm>
            <a:custGeom>
              <a:rect l="l" t="t" r="r" b="b"/>
              <a:pathLst>
                <a:path w="2148466" h="660400">
                  <a:moveTo>
                    <a:pt x="2024006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24006" y="0"/>
                  </a:lnTo>
                  <a:cubicBezTo>
                    <a:pt x="2092586" y="0"/>
                    <a:pt x="2148466" y="55880"/>
                    <a:pt x="2148466" y="124460"/>
                  </a:cubicBezTo>
                  <a:lnTo>
                    <a:pt x="2148466" y="535940"/>
                  </a:lnTo>
                  <a:cubicBezTo>
                    <a:pt x="2148466" y="604520"/>
                    <a:pt x="2092586" y="660400"/>
                    <a:pt x="2024006" y="660400"/>
                  </a:cubicBezTo>
                  <a:close/>
                </a:path>
              </a:pathLst>
            </a:custGeom>
            <a:solidFill>
              <a:srgbClr val="2B2A2A"/>
            </a:solidFill>
          </p:spPr>
          <p:txBody>
            <a:bodyPr/>
            <a:lstStyle/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8145388" y="3490208"/>
            <a:ext cx="3771630" cy="1977166"/>
            <a:chExt cx="1686329" cy="88400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86329" cy="884009"/>
            </a:xfrm>
            <a:custGeom>
              <a:rect l="l" t="t" r="r" b="b"/>
              <a:pathLst>
                <a:path w="1686329" h="884009">
                  <a:moveTo>
                    <a:pt x="1561869" y="884008"/>
                  </a:moveTo>
                  <a:lnTo>
                    <a:pt x="124460" y="884008"/>
                  </a:lnTo>
                  <a:cubicBezTo>
                    <a:pt x="55880" y="884008"/>
                    <a:pt x="0" y="828129"/>
                    <a:pt x="0" y="75954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1869" y="0"/>
                  </a:lnTo>
                  <a:cubicBezTo>
                    <a:pt x="1630449" y="0"/>
                    <a:pt x="1686329" y="55880"/>
                    <a:pt x="1686329" y="124460"/>
                  </a:cubicBezTo>
                  <a:lnTo>
                    <a:pt x="1686329" y="759549"/>
                  </a:lnTo>
                  <a:cubicBezTo>
                    <a:pt x="1686329" y="828129"/>
                    <a:pt x="1630449" y="884009"/>
                    <a:pt x="1561869" y="884009"/>
                  </a:cubicBezTo>
                  <a:close/>
                </a:path>
              </a:pathLst>
            </a:custGeom>
            <a:solidFill>
              <a:srgbClr val="2B2A2A"/>
            </a:solidFill>
          </p:spPr>
          <p:txBody>
            <a:bodyPr/>
            <a:lstStyle/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12674116" y="2400348"/>
            <a:ext cx="2646982" cy="813635"/>
            <a:chExt cx="2148466" cy="660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48466" cy="660400"/>
            </a:xfrm>
            <a:custGeom>
              <a:rect l="l" t="t" r="r" b="b"/>
              <a:pathLst>
                <a:path w="2148466" h="660400">
                  <a:moveTo>
                    <a:pt x="2024006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24006" y="0"/>
                  </a:lnTo>
                  <a:cubicBezTo>
                    <a:pt x="2092586" y="0"/>
                    <a:pt x="2148466" y="55880"/>
                    <a:pt x="2148466" y="124460"/>
                  </a:cubicBezTo>
                  <a:lnTo>
                    <a:pt x="2148466" y="535940"/>
                  </a:lnTo>
                  <a:cubicBezTo>
                    <a:pt x="2148466" y="604520"/>
                    <a:pt x="2092586" y="660400"/>
                    <a:pt x="2024006" y="6604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13891264" y="3490208"/>
            <a:ext cx="3771630" cy="1977166"/>
            <a:chExt cx="1686329" cy="88400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686329" cy="884009"/>
            </a:xfrm>
            <a:custGeom>
              <a:rect l="l" t="t" r="r" b="b"/>
              <a:pathLst>
                <a:path w="1686329" h="884009">
                  <a:moveTo>
                    <a:pt x="1561869" y="884008"/>
                  </a:moveTo>
                  <a:lnTo>
                    <a:pt x="124460" y="884008"/>
                  </a:lnTo>
                  <a:cubicBezTo>
                    <a:pt x="55880" y="884008"/>
                    <a:pt x="0" y="828129"/>
                    <a:pt x="0" y="75954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1869" y="0"/>
                  </a:lnTo>
                  <a:cubicBezTo>
                    <a:pt x="1630449" y="0"/>
                    <a:pt x="1686329" y="55880"/>
                    <a:pt x="1686329" y="124460"/>
                  </a:cubicBezTo>
                  <a:lnTo>
                    <a:pt x="1686329" y="759549"/>
                  </a:lnTo>
                  <a:cubicBezTo>
                    <a:pt x="1686329" y="828129"/>
                    <a:pt x="1630449" y="884009"/>
                    <a:pt x="1561869" y="88400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</p:grpSp>
      <p:sp>
        <p:nvSpPr>
          <p:cNvPr id="18" name="AutoShape 18"/>
          <p:cNvSpPr/>
          <p:nvPr/>
        </p:nvSpPr>
        <p:spPr>
          <a:xfrm>
            <a:off x="5046496" y="6598091"/>
            <a:ext cx="4745814" cy="0"/>
          </a:xfrm>
          <a:prstGeom prst="line">
            <a:avLst/>
          </a:prstGeom>
          <a:ln w="28575" cap="flat">
            <a:solidFill>
              <a:srgbClr val="2B2A2A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/>
        </p:txBody>
      </p:sp>
      <p:grpSp>
        <p:nvGrpSpPr>
          <p:cNvPr id="19" name="Group 19"/>
          <p:cNvGrpSpPr/>
          <p:nvPr/>
        </p:nvGrpSpPr>
        <p:grpSpPr>
          <a:xfrm>
            <a:off x="2451113" y="6191274"/>
            <a:ext cx="2646982" cy="813635"/>
            <a:chExt cx="2148466" cy="6604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148466" cy="660400"/>
            </a:xfrm>
            <a:custGeom>
              <a:rect l="l" t="t" r="r" b="b"/>
              <a:pathLst>
                <a:path w="2148466" h="660400">
                  <a:moveTo>
                    <a:pt x="2024006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24006" y="0"/>
                  </a:lnTo>
                  <a:cubicBezTo>
                    <a:pt x="2092586" y="0"/>
                    <a:pt x="2148466" y="55880"/>
                    <a:pt x="2148466" y="124460"/>
                  </a:cubicBezTo>
                  <a:lnTo>
                    <a:pt x="2148466" y="535940"/>
                  </a:lnTo>
                  <a:cubicBezTo>
                    <a:pt x="2148466" y="604520"/>
                    <a:pt x="2092586" y="660400"/>
                    <a:pt x="2024006" y="660400"/>
                  </a:cubicBezTo>
                  <a:close/>
                </a:path>
              </a:pathLst>
            </a:custGeom>
            <a:solidFill>
              <a:srgbClr val="2B2A2A"/>
            </a:solidFill>
          </p:spPr>
          <p:txBody>
            <a:bodyPr/>
            <a:lstStyle/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3668259" y="7281134"/>
            <a:ext cx="3771630" cy="1977166"/>
            <a:chExt cx="1686329" cy="88400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686329" cy="884009"/>
            </a:xfrm>
            <a:custGeom>
              <a:rect l="l" t="t" r="r" b="b"/>
              <a:pathLst>
                <a:path w="1686329" h="884009">
                  <a:moveTo>
                    <a:pt x="1561869" y="884008"/>
                  </a:moveTo>
                  <a:lnTo>
                    <a:pt x="124460" y="884008"/>
                  </a:lnTo>
                  <a:cubicBezTo>
                    <a:pt x="55880" y="884008"/>
                    <a:pt x="0" y="828129"/>
                    <a:pt x="0" y="75954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1869" y="0"/>
                  </a:lnTo>
                  <a:cubicBezTo>
                    <a:pt x="1630449" y="0"/>
                    <a:pt x="1686329" y="55880"/>
                    <a:pt x="1686329" y="124460"/>
                  </a:cubicBezTo>
                  <a:lnTo>
                    <a:pt x="1686329" y="759549"/>
                  </a:lnTo>
                  <a:cubicBezTo>
                    <a:pt x="1686329" y="828129"/>
                    <a:pt x="1630449" y="884009"/>
                    <a:pt x="1561869" y="884009"/>
                  </a:cubicBezTo>
                  <a:close/>
                </a:path>
              </a:pathLst>
            </a:custGeom>
            <a:solidFill>
              <a:srgbClr val="2B2A2A"/>
            </a:solidFill>
          </p:spPr>
          <p:txBody>
            <a:bodyPr/>
            <a:lstStyle/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9626823" y="6191274"/>
            <a:ext cx="2646982" cy="813635"/>
            <a:chExt cx="2148466" cy="6604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148466" cy="660400"/>
            </a:xfrm>
            <a:custGeom>
              <a:rect l="l" t="t" r="r" b="b"/>
              <a:pathLst>
                <a:path w="2148466" h="660400">
                  <a:moveTo>
                    <a:pt x="2024006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24006" y="0"/>
                  </a:lnTo>
                  <a:cubicBezTo>
                    <a:pt x="2092586" y="0"/>
                    <a:pt x="2148466" y="55880"/>
                    <a:pt x="2148466" y="124460"/>
                  </a:cubicBezTo>
                  <a:lnTo>
                    <a:pt x="2148466" y="535940"/>
                  </a:lnTo>
                  <a:cubicBezTo>
                    <a:pt x="2148466" y="604520"/>
                    <a:pt x="2092586" y="660400"/>
                    <a:pt x="2024006" y="6604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</p:grpSp>
      <p:grpSp>
        <p:nvGrpSpPr>
          <p:cNvPr id="25" name="Group 25"/>
          <p:cNvGrpSpPr/>
          <p:nvPr/>
        </p:nvGrpSpPr>
        <p:grpSpPr>
          <a:xfrm>
            <a:off x="10843969" y="7281134"/>
            <a:ext cx="3771630" cy="1977166"/>
            <a:chExt cx="1686329" cy="88400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686329" cy="884009"/>
            </a:xfrm>
            <a:custGeom>
              <a:rect l="l" t="t" r="r" b="b"/>
              <a:pathLst>
                <a:path w="1686329" h="884009">
                  <a:moveTo>
                    <a:pt x="1561869" y="884008"/>
                  </a:moveTo>
                  <a:lnTo>
                    <a:pt x="124460" y="884008"/>
                  </a:lnTo>
                  <a:cubicBezTo>
                    <a:pt x="55880" y="884008"/>
                    <a:pt x="0" y="828129"/>
                    <a:pt x="0" y="75954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1869" y="0"/>
                  </a:lnTo>
                  <a:cubicBezTo>
                    <a:pt x="1630449" y="0"/>
                    <a:pt x="1686329" y="55880"/>
                    <a:pt x="1686329" y="124460"/>
                  </a:cubicBezTo>
                  <a:lnTo>
                    <a:pt x="1686329" y="759549"/>
                  </a:lnTo>
                  <a:cubicBezTo>
                    <a:pt x="1686329" y="828129"/>
                    <a:pt x="1630449" y="884009"/>
                    <a:pt x="1561869" y="88400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1620790" y="555466"/>
            <a:ext cx="16012066" cy="946468"/>
            <a:chExt cx="4217170" cy="24927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217170" cy="249276"/>
            </a:xfrm>
            <a:custGeom>
              <a:rect l="l" t="t" r="r" b="b"/>
              <a:pathLst>
                <a:path w="4217170" h="249276">
                  <a:moveTo>
                    <a:pt x="0" y="0"/>
                  </a:moveTo>
                  <a:lnTo>
                    <a:pt x="4217170" y="0"/>
                  </a:lnTo>
                  <a:lnTo>
                    <a:pt x="4217170" y="249276"/>
                  </a:lnTo>
                  <a:lnTo>
                    <a:pt x="0" y="249276"/>
                  </a:ln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</p:spPr>
          <p:txBody>
            <a:bodyPr/>
            <a:lstStyle/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0" y="-57150"/>
              <a:ext cx="4217170" cy="3064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377915" y="2509668"/>
            <a:ext cx="225588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102">
                <a:solidFill>
                  <a:srgbClr val="2B2A2A"/>
                </a:solidFill>
                <a:latin typeface="Barlow Semi-Bold"/>
              </a:rPr>
              <a:t>Component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000216" y="2495380"/>
            <a:ext cx="2503034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102">
                <a:solidFill>
                  <a:srgbClr val="FFFFFF"/>
                </a:solidFill>
                <a:latin typeface="Barlow Semi-Bold"/>
              </a:rPr>
              <a:t>Deployment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771890" y="2509668"/>
            <a:ext cx="2451435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102">
                <a:solidFill>
                  <a:srgbClr val="2B2A2A"/>
                </a:solidFill>
                <a:latin typeface="Barlow Semi-Bold"/>
              </a:rPr>
              <a:t>Connectivity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566486" y="6300594"/>
            <a:ext cx="2451435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102">
                <a:solidFill>
                  <a:srgbClr val="F4F4F3"/>
                </a:solidFill>
                <a:latin typeface="Barlow Semi-Bold"/>
              </a:rPr>
              <a:t>Organization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724596" y="6344091"/>
            <a:ext cx="2451435" cy="682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2"/>
              </a:lnSpc>
            </a:pPr>
            <a:r>
              <a:rPr lang="en-US" sz="3200" spc="102">
                <a:solidFill>
                  <a:srgbClr val="2B2A2A"/>
                </a:solidFill>
                <a:latin typeface="Barlow Semi-Bold"/>
              </a:rPr>
              <a:t>Industrial Verticals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747993" y="554038"/>
            <a:ext cx="15778907" cy="854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spc="160">
                <a:solidFill>
                  <a:srgbClr val="365886"/>
                </a:solidFill>
                <a:latin typeface="Montserrat"/>
              </a:rPr>
              <a:t>REVENUE MARKET SHARE BY SEGMENTS 2022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399514" y="3990999"/>
            <a:ext cx="3771630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96">
                <a:solidFill>
                  <a:srgbClr val="000000"/>
                </a:solidFill>
                <a:latin typeface="Barlow Bold"/>
              </a:rPr>
              <a:t>Software : 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96">
                <a:solidFill>
                  <a:srgbClr val="000000"/>
                </a:solidFill>
                <a:latin typeface="Barlow Bold"/>
              </a:rPr>
              <a:t>71.3%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145388" y="3990999"/>
            <a:ext cx="3771630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96">
                <a:solidFill>
                  <a:srgbClr val="FFFFFF"/>
                </a:solidFill>
                <a:latin typeface="Barlow Bold"/>
              </a:rPr>
              <a:t>Cloud :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96">
                <a:solidFill>
                  <a:srgbClr val="FFFFFF"/>
                </a:solidFill>
                <a:latin typeface="Barlow Bold"/>
              </a:rPr>
              <a:t>63.1%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3891264" y="3908299"/>
            <a:ext cx="3771630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96">
                <a:solidFill>
                  <a:srgbClr val="000000"/>
                </a:solidFill>
                <a:latin typeface="Barlow Bold"/>
              </a:rPr>
              <a:t>Mobile Application : 43.1%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668259" y="7698217"/>
            <a:ext cx="3771630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96">
                <a:solidFill>
                  <a:srgbClr val="FFFFFF"/>
                </a:solidFill>
                <a:latin typeface="Barlow Semi-Bold"/>
              </a:rPr>
              <a:t>Large Enterprises :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96">
                <a:solidFill>
                  <a:srgbClr val="FFFFFF"/>
                </a:solidFill>
                <a:latin typeface="Barlow Semi-Bold"/>
              </a:rPr>
              <a:t>67.4%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0950314" y="7890734"/>
            <a:ext cx="3665285" cy="892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1"/>
              </a:lnSpc>
              <a:spcBef>
                <a:spcPct val="0"/>
              </a:spcBef>
            </a:pPr>
            <a:r>
              <a:rPr lang="en-US" sz="2558" spc="81">
                <a:solidFill>
                  <a:srgbClr val="000000"/>
                </a:solidFill>
                <a:latin typeface="Barlow Semi-Bold"/>
              </a:rPr>
              <a:t>Retail and E-Commerce </a:t>
            </a:r>
          </a:p>
          <a:p>
            <a:pPr algn="ctr">
              <a:lnSpc>
                <a:spcPts val="3581"/>
              </a:lnSpc>
              <a:spcBef>
                <a:spcPct val="0"/>
              </a:spcBef>
            </a:pPr>
            <a:r>
              <a:rPr lang="en-US" sz="2558" spc="81">
                <a:solidFill>
                  <a:srgbClr val="000000"/>
                </a:solidFill>
                <a:latin typeface="Barlow Semi-Bold"/>
              </a:rPr>
              <a:t>31.2%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333" b="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6810854" y="4208824"/>
            <a:ext cx="4666291" cy="1869353"/>
            <a:chExt cx="1228982" cy="4923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8982" cy="492340"/>
            </a:xfrm>
            <a:custGeom>
              <a:rect l="l" t="t" r="r" b="b"/>
              <a:pathLst>
                <a:path w="1228982" h="492340">
                  <a:moveTo>
                    <a:pt x="614491" y="0"/>
                  </a:moveTo>
                  <a:lnTo>
                    <a:pt x="817431" y="49897"/>
                  </a:lnTo>
                  <a:lnTo>
                    <a:pt x="1049001" y="72101"/>
                  </a:lnTo>
                  <a:lnTo>
                    <a:pt x="1104431" y="164871"/>
                  </a:lnTo>
                  <a:lnTo>
                    <a:pt x="1228982" y="246170"/>
                  </a:lnTo>
                  <a:lnTo>
                    <a:pt x="1104431" y="327469"/>
                  </a:lnTo>
                  <a:lnTo>
                    <a:pt x="1049001" y="420238"/>
                  </a:lnTo>
                  <a:lnTo>
                    <a:pt x="817431" y="442443"/>
                  </a:lnTo>
                  <a:lnTo>
                    <a:pt x="614491" y="492340"/>
                  </a:lnTo>
                  <a:lnTo>
                    <a:pt x="411552" y="442443"/>
                  </a:lnTo>
                  <a:lnTo>
                    <a:pt x="179980" y="420238"/>
                  </a:lnTo>
                  <a:lnTo>
                    <a:pt x="124552" y="327469"/>
                  </a:lnTo>
                  <a:lnTo>
                    <a:pt x="0" y="246170"/>
                  </a:lnTo>
                  <a:lnTo>
                    <a:pt x="124552" y="164871"/>
                  </a:lnTo>
                  <a:lnTo>
                    <a:pt x="179980" y="72101"/>
                  </a:lnTo>
                  <a:lnTo>
                    <a:pt x="411552" y="49897"/>
                  </a:lnTo>
                  <a:lnTo>
                    <a:pt x="614491" y="0"/>
                  </a:lnTo>
                  <a:close/>
                </a:path>
              </a:pathLst>
            </a:custGeom>
            <a:solidFill>
              <a:srgbClr val="365886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1231" y="46521"/>
              <a:ext cx="806520" cy="3611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21358" y="1142123"/>
            <a:ext cx="15845284" cy="712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US" sz="4199" spc="134">
                <a:solidFill>
                  <a:srgbClr val="FFFFFF"/>
                </a:solidFill>
                <a:latin typeface="Montserrat"/>
              </a:rPr>
              <a:t>GLOBAL CHATBOT MARKET REVENUE SHARE FOR 2022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582331" y="4514536"/>
            <a:ext cx="3123337" cy="119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8"/>
              </a:lnSpc>
              <a:spcBef>
                <a:spcPct val="0"/>
              </a:spcBef>
            </a:pPr>
            <a:r>
              <a:rPr lang="en-US" sz="3405" spc="108">
                <a:solidFill>
                  <a:srgbClr val="FFFFFF"/>
                </a:solidFill>
                <a:latin typeface="Barlow Semi-Bold"/>
              </a:rPr>
              <a:t>North America:</a:t>
            </a:r>
          </a:p>
          <a:p>
            <a:pPr algn="ctr">
              <a:lnSpc>
                <a:spcPts val="4768"/>
              </a:lnSpc>
              <a:spcBef>
                <a:spcPct val="0"/>
              </a:spcBef>
            </a:pPr>
            <a:r>
              <a:rPr lang="en-US" sz="3405" spc="108">
                <a:solidFill>
                  <a:srgbClr val="FFFFFF"/>
                </a:solidFill>
                <a:latin typeface="Barlow Semi-Bold"/>
              </a:rPr>
              <a:t>34.1%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8342769" y="1163808"/>
            <a:ext cx="8662743" cy="3979692"/>
            <a:chExt cx="2281546" cy="104814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81546" cy="1048149"/>
            </a:xfrm>
            <a:custGeom>
              <a:rect l="l" t="t" r="r" b="b"/>
              <a:pathLst>
                <a:path w="2281546" h="1048149">
                  <a:moveTo>
                    <a:pt x="0" y="0"/>
                  </a:moveTo>
                  <a:lnTo>
                    <a:pt x="2281546" y="0"/>
                  </a:lnTo>
                  <a:lnTo>
                    <a:pt x="2281546" y="1048149"/>
                  </a:lnTo>
                  <a:lnTo>
                    <a:pt x="0" y="10481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81546" cy="10862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8402416" y="4772362"/>
            <a:ext cx="1483168" cy="244723"/>
          </a:xfrm>
          <a:custGeom>
            <a:rect l="l" t="t" r="r" b="b"/>
            <a:pathLst>
              <a:path w="1483168" h="244722">
                <a:moveTo>
                  <a:pt x="0" y="0"/>
                </a:moveTo>
                <a:lnTo>
                  <a:pt x="1483168" y="0"/>
                </a:lnTo>
                <a:lnTo>
                  <a:pt x="1483168" y="244723"/>
                </a:lnTo>
                <a:lnTo>
                  <a:pt x="0" y="2447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7" name="TextBox 7"/>
          <p:cNvSpPr txBox="1"/>
          <p:nvPr/>
        </p:nvSpPr>
        <p:spPr>
          <a:xfrm>
            <a:off x="9398792" y="1450343"/>
            <a:ext cx="6361076" cy="798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41"/>
              </a:lnSpc>
            </a:pPr>
            <a:r>
              <a:rPr lang="en-US" sz="6879" spc="-495">
                <a:solidFill>
                  <a:srgbClr val="365886"/>
                </a:solidFill>
                <a:latin typeface="Montserrat"/>
              </a:rPr>
              <a:t>DRIVERS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762150" y="2426722"/>
            <a:ext cx="7823982" cy="1967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  <a:spcBef>
                <a:spcPct val="0"/>
              </a:spcBef>
            </a:pPr>
            <a:r>
              <a:rPr lang="en-US" sz="2800" spc="89">
                <a:solidFill>
                  <a:srgbClr val="000000"/>
                </a:solidFill>
                <a:latin typeface="Barlow"/>
              </a:rPr>
              <a:t>High integration of chatbot in various industrial verticals, such as BFSI, telecommunication, e-commerce, and others accrediting the growth market across the world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342769" y="5643721"/>
            <a:ext cx="8662743" cy="3979692"/>
            <a:chExt cx="2281546" cy="104814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81546" cy="1048149"/>
            </a:xfrm>
            <a:custGeom>
              <a:rect l="l" t="t" r="r" b="b"/>
              <a:pathLst>
                <a:path w="2281546" h="1048149">
                  <a:moveTo>
                    <a:pt x="0" y="0"/>
                  </a:moveTo>
                  <a:lnTo>
                    <a:pt x="2281546" y="0"/>
                  </a:lnTo>
                  <a:lnTo>
                    <a:pt x="2281546" y="1048149"/>
                  </a:lnTo>
                  <a:lnTo>
                    <a:pt x="0" y="10481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281546" cy="10862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620019" y="6058883"/>
            <a:ext cx="6361076" cy="798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41"/>
              </a:lnSpc>
            </a:pPr>
            <a:r>
              <a:rPr lang="en-US" sz="6879" spc="-495">
                <a:solidFill>
                  <a:srgbClr val="365886"/>
                </a:solidFill>
                <a:latin typeface="Montserrat"/>
              </a:rPr>
              <a:t>RESTRAINTS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762150" y="7171962"/>
            <a:ext cx="7823982" cy="1481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  <a:spcBef>
                <a:spcPct val="0"/>
              </a:spcBef>
            </a:pPr>
            <a:r>
              <a:rPr lang="en-US" sz="2799" spc="89">
                <a:solidFill>
                  <a:srgbClr val="000000"/>
                </a:solidFill>
                <a:latin typeface="Barlow"/>
              </a:rPr>
              <a:t>Drawbacks regarding the full understanding of natural language by chatbot may hinder the growth of market</a:t>
            </a:r>
          </a:p>
        </p:txBody>
      </p:sp>
      <p:sp>
        <p:nvSpPr>
          <p:cNvPr id="14" name="Freeform 14"/>
          <p:cNvSpPr/>
          <p:nvPr/>
        </p:nvSpPr>
        <p:spPr>
          <a:xfrm>
            <a:off x="8507410" y="9258300"/>
            <a:ext cx="1483168" cy="244723"/>
          </a:xfrm>
          <a:custGeom>
            <a:rect l="l" t="t" r="r" b="b"/>
            <a:pathLst>
              <a:path w="1483168" h="244722">
                <a:moveTo>
                  <a:pt x="0" y="0"/>
                </a:moveTo>
                <a:lnTo>
                  <a:pt x="1483168" y="0"/>
                </a:lnTo>
                <a:lnTo>
                  <a:pt x="1483168" y="244723"/>
                </a:lnTo>
                <a:lnTo>
                  <a:pt x="0" y="2447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3836781" y="1028700"/>
            <a:ext cx="13241662" cy="8229600"/>
            <a:chExt cx="3487516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87516" cy="2167467"/>
            </a:xfrm>
            <a:custGeom>
              <a:rect l="l" t="t" r="r" b="b"/>
              <a:pathLst>
                <a:path w="3487515" h="2167467">
                  <a:moveTo>
                    <a:pt x="0" y="0"/>
                  </a:moveTo>
                  <a:lnTo>
                    <a:pt x="3487516" y="0"/>
                  </a:lnTo>
                  <a:lnTo>
                    <a:pt x="348751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48751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AutoShape 6"/>
          <p:cNvSpPr/>
          <p:nvPr/>
        </p:nvSpPr>
        <p:spPr>
          <a:xfrm>
            <a:off x="4579585" y="1816716"/>
            <a:ext cx="1483168" cy="0"/>
          </a:xfrm>
          <a:prstGeom prst="line">
            <a:avLst/>
          </a:prstGeom>
          <a:ln w="47625" cap="flat">
            <a:solidFill>
              <a:srgbClr val="36588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4137132" y="8729559"/>
            <a:ext cx="1483168" cy="244723"/>
          </a:xfrm>
          <a:custGeom>
            <a:rect l="l" t="t" r="r" b="b"/>
            <a:pathLst>
              <a:path w="1483168" h="244722">
                <a:moveTo>
                  <a:pt x="0" y="0"/>
                </a:moveTo>
                <a:lnTo>
                  <a:pt x="1483167" y="0"/>
                </a:lnTo>
                <a:lnTo>
                  <a:pt x="1483167" y="244723"/>
                </a:lnTo>
                <a:lnTo>
                  <a:pt x="0" y="2447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8" name="Group 8"/>
          <p:cNvGrpSpPr/>
          <p:nvPr/>
        </p:nvGrpSpPr>
        <p:grpSpPr>
          <a:xfrm>
            <a:off x="11907204" y="2436410"/>
            <a:ext cx="5171240" cy="6754605"/>
            <a:chExt cx="6894986" cy="9006140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/>
            <a:srcRect l="28009" r="20951"/>
            <a:stretch>
              <a:fillRect/>
            </a:stretch>
          </p:blipFill>
          <p:spPr>
            <a:xfrm>
              <a:off x="0" y="0"/>
              <a:ext cx="6894986" cy="9006140"/>
            </a:xfrm>
            <a:prstGeom prst="rect">
              <a:avLst/>
            </a:prstGeom>
          </p:spPr>
        </p:pic>
      </p:grpSp>
      <p:sp>
        <p:nvSpPr>
          <p:cNvPr id="10" name="TextBox 10"/>
          <p:cNvSpPr txBox="1"/>
          <p:nvPr/>
        </p:nvSpPr>
        <p:spPr>
          <a:xfrm>
            <a:off x="5321169" y="1909595"/>
            <a:ext cx="10580187" cy="822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4"/>
              </a:lnSpc>
            </a:pPr>
            <a:r>
              <a:rPr lang="en-US" sz="7176" spc="-516">
                <a:solidFill>
                  <a:srgbClr val="365886"/>
                </a:solidFill>
                <a:latin typeface="Montserrat"/>
              </a:rPr>
              <a:t>Author's Perspective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836781" y="3500323"/>
            <a:ext cx="8070423" cy="1071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4050" lvl="1" indent="-222025">
              <a:lnSpc>
                <a:spcPts val="2879"/>
              </a:lnSpc>
              <a:buFont typeface="Arial"/>
              <a:buChar char="•"/>
            </a:pPr>
            <a:r>
              <a:rPr lang="en-US" sz="2056" spc="65">
                <a:solidFill>
                  <a:srgbClr val="000000"/>
                </a:solidFill>
                <a:latin typeface="Barlow Semi-Bold"/>
              </a:rPr>
              <a:t>Global Chatbot Market Report 2023 talks about crucial market insights with the help of segments and sub-segments analysis.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836781" y="4813893"/>
            <a:ext cx="8070423" cy="1071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4755" lvl="1" indent="-222377">
              <a:lnSpc>
                <a:spcPts val="2884"/>
              </a:lnSpc>
              <a:buFont typeface="Arial"/>
              <a:buChar char="•"/>
            </a:pPr>
            <a:r>
              <a:rPr lang="en-US" sz="2060" spc="65">
                <a:solidFill>
                  <a:srgbClr val="000000"/>
                </a:solidFill>
                <a:latin typeface="Barlow Semi-Bold"/>
              </a:rPr>
              <a:t>Software component dominates the market of a chatbot as the software allows the incorporation of a natural language processor along with cloud-based deployment and AI facility.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36781" y="6127380"/>
            <a:ext cx="7974785" cy="143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4755" lvl="1" indent="-222377" algn="just">
              <a:lnSpc>
                <a:spcPts val="2884"/>
              </a:lnSpc>
              <a:buFont typeface="Arial"/>
              <a:buChar char="•"/>
            </a:pPr>
            <a:r>
              <a:rPr lang="en-US" sz="2060" spc="65">
                <a:solidFill>
                  <a:srgbClr val="000000"/>
                </a:solidFill>
                <a:latin typeface="Barlow Semi-Bold"/>
              </a:rPr>
              <a:t>Distributors are using chatbot that allows to provide customers with 24/7 support and the ability to report queries from an interface on a company website, mobile app, or from any social media accounts like Facebook or WhatsApp.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555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8508898" y="6747431"/>
            <a:ext cx="3994026" cy="1199484"/>
          </a:xfrm>
          <a:custGeom>
            <a:rect l="l" t="t" r="r" b="b"/>
            <a:pathLst>
              <a:path w="3994026" h="1199484">
                <a:moveTo>
                  <a:pt x="0" y="0"/>
                </a:moveTo>
                <a:lnTo>
                  <a:pt x="3994026" y="0"/>
                </a:lnTo>
                <a:lnTo>
                  <a:pt x="3994026" y="1199484"/>
                </a:lnTo>
                <a:lnTo>
                  <a:pt x="0" y="11994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9424090" y="4536777"/>
            <a:ext cx="1942415" cy="1985062"/>
          </a:xfrm>
          <a:custGeom>
            <a:rect l="l" t="t" r="r" b="b"/>
            <a:pathLst>
              <a:path w="1942414" h="1985062">
                <a:moveTo>
                  <a:pt x="0" y="0"/>
                </a:moveTo>
                <a:lnTo>
                  <a:pt x="1942415" y="0"/>
                </a:lnTo>
                <a:lnTo>
                  <a:pt x="1942415" y="1985063"/>
                </a:lnTo>
                <a:lnTo>
                  <a:pt x="0" y="19850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12573322" y="4785198"/>
            <a:ext cx="4685978" cy="1489686"/>
          </a:xfrm>
          <a:custGeom>
            <a:rect l="l" t="t" r="r" b="b"/>
            <a:pathLst>
              <a:path w="4685978" h="1489686">
                <a:moveTo>
                  <a:pt x="0" y="0"/>
                </a:moveTo>
                <a:lnTo>
                  <a:pt x="4685978" y="0"/>
                </a:lnTo>
                <a:lnTo>
                  <a:pt x="4685978" y="1489686"/>
                </a:lnTo>
                <a:lnTo>
                  <a:pt x="0" y="14896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4397" b="-32883"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13295412" y="6521840"/>
            <a:ext cx="3963888" cy="1650666"/>
          </a:xfrm>
          <a:custGeom>
            <a:rect l="l" t="t" r="r" b="b"/>
            <a:pathLst>
              <a:path w="3963888" h="1650666">
                <a:moveTo>
                  <a:pt x="0" y="0"/>
                </a:moveTo>
                <a:lnTo>
                  <a:pt x="3963888" y="0"/>
                </a:lnTo>
                <a:lnTo>
                  <a:pt x="3963888" y="1650666"/>
                </a:lnTo>
                <a:lnTo>
                  <a:pt x="0" y="165066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2461" b="-2461"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13138858" y="8555686"/>
            <a:ext cx="4639936" cy="1110898"/>
          </a:xfrm>
          <a:custGeom>
            <a:rect l="l" t="t" r="r" b="b"/>
            <a:pathLst>
              <a:path w="4639936" h="1110898">
                <a:moveTo>
                  <a:pt x="0" y="0"/>
                </a:moveTo>
                <a:lnTo>
                  <a:pt x="4639936" y="0"/>
                </a:lnTo>
                <a:lnTo>
                  <a:pt x="4639936" y="1110898"/>
                </a:lnTo>
                <a:lnTo>
                  <a:pt x="0" y="11108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b="-6855"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8555187" y="8555686"/>
            <a:ext cx="4018134" cy="1199659"/>
          </a:xfrm>
          <a:custGeom>
            <a:rect l="l" t="t" r="r" b="b"/>
            <a:pathLst>
              <a:path w="4018134" h="1199659">
                <a:moveTo>
                  <a:pt x="0" y="0"/>
                </a:moveTo>
                <a:lnTo>
                  <a:pt x="4018135" y="0"/>
                </a:lnTo>
                <a:lnTo>
                  <a:pt x="4018135" y="1199659"/>
                </a:lnTo>
                <a:lnTo>
                  <a:pt x="0" y="11996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TextBox 9"/>
          <p:cNvSpPr txBox="1"/>
          <p:nvPr/>
        </p:nvSpPr>
        <p:spPr>
          <a:xfrm>
            <a:off x="4350041" y="764673"/>
            <a:ext cx="9587918" cy="1127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18"/>
              </a:lnSpc>
              <a:spcBef>
                <a:spcPct val="0"/>
              </a:spcBef>
            </a:pPr>
            <a:r>
              <a:rPr lang="en-US" sz="8518" spc="204">
                <a:solidFill>
                  <a:srgbClr val="000000"/>
                </a:solidFill>
                <a:latin typeface="Montserrat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54140" y="892796"/>
            <a:ext cx="7283506" cy="41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2"/>
              </a:lnSpc>
            </a:pPr>
            <a:r>
              <a:rPr lang="en-US" sz="3213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189604" y="898395"/>
            <a:ext cx="9875866" cy="1443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29"/>
              </a:lnSpc>
            </a:pPr>
            <a:r>
              <a:rPr lang="en-US" sz="8449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4" name="Freeform 4"/>
          <p:cNvSpPr/>
          <p:nvPr/>
        </p:nvSpPr>
        <p:spPr>
          <a:xfrm>
            <a:off x="7527877" y="2342041"/>
            <a:ext cx="2936033" cy="1866889"/>
          </a:xfrm>
          <a:custGeom>
            <a:rect l="l" t="t" r="r" b="b"/>
            <a:pathLst>
              <a:path w="2936033" h="1866889">
                <a:moveTo>
                  <a:pt x="0" y="0"/>
                </a:moveTo>
                <a:lnTo>
                  <a:pt x="2936032" y="0"/>
                </a:lnTo>
                <a:lnTo>
                  <a:pt x="2936032" y="1866889"/>
                </a:lnTo>
                <a:lnTo>
                  <a:pt x="0" y="18668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5" name="TextBox 5"/>
          <p:cNvSpPr txBox="1"/>
          <p:nvPr/>
        </p:nvSpPr>
        <p:spPr>
          <a:xfrm>
            <a:off x="629117" y="4075580"/>
            <a:ext cx="17448191" cy="1152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18"/>
              </a:lnSpc>
              <a:spcBef>
                <a:spcPct val="0"/>
              </a:spcBef>
            </a:pPr>
            <a:r>
              <a:rPr lang="en-US" sz="6727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66589" y="5320381"/>
            <a:ext cx="9072550" cy="1024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70"/>
              </a:lnSpc>
              <a:spcBef>
                <a:spcPct val="0"/>
              </a:spcBef>
            </a:pPr>
            <a:r>
              <a:rPr lang="en-US" sz="2979" spc="297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170"/>
              </a:lnSpc>
              <a:spcBef>
                <a:spcPct val="0"/>
              </a:spcBef>
            </a:pPr>
            <a:r>
              <a:rPr lang="en-US" sz="2979" spc="297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718930" y="6464868"/>
            <a:ext cx="12553926" cy="503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5"/>
              </a:lnSpc>
            </a:pPr>
            <a:r>
              <a:rPr lang="en-US" sz="2975" spc="303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90573" y="7068380"/>
            <a:ext cx="14961501" cy="663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15"/>
              </a:lnSpc>
              <a:spcBef>
                <a:spcPct val="0"/>
              </a:spcBef>
            </a:pPr>
            <a:r>
              <a:rPr lang="en-US" sz="3868" spc="386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3868" u="sng" spc="386">
                <a:solidFill>
                  <a:srgbClr val="000000"/>
                </a:solidFill>
                <a:latin typeface="Lato"/>
                <a:hlinkClick r:id="rId3" tooltip="https://www.cognitivemarketresearch.com/chatbot-market-report"/>
              </a:rPr>
              <a:t>https://shorturl.at/clELR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917486" y="9286875"/>
            <a:ext cx="9700761" cy="627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9"/>
              </a:lnSpc>
            </a:pPr>
            <a:r>
              <a:rPr lang="en-US" sz="2333" spc="23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2449"/>
              </a:lnSpc>
            </a:pPr>
            <a:r>
              <a:rPr lang="en-US" sz="2333" u="sng" spc="233">
                <a:solidFill>
                  <a:srgbClr val="000000"/>
                </a:solidFill>
                <a:latin typeface="Lato"/>
                <a:hlinkClick r:id="rId4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52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Chatbot Market Report</dc:title>
  <cp:lastModifiedBy>decipher market</cp:lastModifiedBy>
  <cp:revision>2</cp:revision>
  <dcterms:created xsi:type="dcterms:W3CDTF">2006-08-16T00:00:00Z</dcterms:created>
  <dcterms:modified xsi:type="dcterms:W3CDTF">2024-02-26T11:11:03Z</dcterms:modified>
</cp:coreProperties>
</file>