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mrxtn7jn"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l="-19981" r="-5483"/>
            </a:stretch>
          </a:blipFill>
        </p:spPr>
        <p:txBody>
          <a:bodyPr/>
          <a:lstStyle/>
          <a:p/>
        </p:txBody>
      </p:sp>
      <p:sp>
        <p:nvSpPr>
          <p:cNvPr id="3" name="TextBox 3"/>
          <p:cNvSpPr txBox="1"/>
          <p:nvPr/>
        </p:nvSpPr>
        <p:spPr>
          <a:xfrm>
            <a:off x="0" y="9411192"/>
            <a:ext cx="8155837"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4" name="TextBox 4"/>
          <p:cNvSpPr txBox="1"/>
          <p:nvPr/>
        </p:nvSpPr>
        <p:spPr>
          <a:xfrm>
            <a:off x="262924" y="3166110"/>
            <a:ext cx="11624275" cy="4103688"/>
          </a:xfrm>
          <a:prstGeom prst="rect">
            <a:avLst/>
          </a:prstGeom>
        </p:spPr>
        <p:txBody>
          <a:bodyPr wrap="square" lIns="0" tIns="0" rIns="0" bIns="0" rtlCol="0" anchor="t">
            <a:spAutoFit/>
          </a:bodyPr>
          <a:lstStyle/>
          <a:p>
            <a:pPr>
              <a:lnSpc>
                <a:spcPts val="7979"/>
              </a:lnSpc>
            </a:pPr>
            <a:r>
              <a:rPr lang="en-US" sz="7599">
                <a:solidFill>
                  <a:srgbClr val="000000"/>
                </a:solidFill>
                <a:latin typeface="Canva Sans"/>
              </a:rPr>
              <a:t>GLOBAL </a:t>
            </a:r>
          </a:p>
          <a:p>
            <a:pPr>
              <a:lnSpc>
                <a:spcPts val="7979"/>
              </a:lnSpc>
            </a:pPr>
            <a:r>
              <a:rPr lang="en-US" sz="7599">
                <a:solidFill>
                  <a:srgbClr val="000000"/>
                </a:solidFill>
                <a:latin typeface="Canva Sans"/>
              </a:rPr>
              <a:t>CAT LITTER</a:t>
            </a:r>
          </a:p>
          <a:p>
            <a:pPr>
              <a:lnSpc>
                <a:spcPts val="7979"/>
              </a:lnSpc>
            </a:pPr>
            <a:r>
              <a:rPr lang="en-US" sz="7599">
                <a:solidFill>
                  <a:srgbClr val="000000"/>
                </a:solidFill>
                <a:latin typeface="Canva Sans"/>
              </a:rPr>
              <a:t>MARKET REPORT </a:t>
            </a:r>
          </a:p>
          <a:p>
            <a:pPr>
              <a:lnSpc>
                <a:spcPts val="7979"/>
              </a:lnSpc>
            </a:pPr>
            <a:r>
              <a:rPr lang="en-US" sz="7599">
                <a:solidFill>
                  <a:srgbClr val="000000"/>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022756" y="1932384"/>
            <a:ext cx="16236544" cy="6422233"/>
            <a:chExt cx="4276291" cy="1691452"/>
          </a:xfrm>
        </p:grpSpPr>
        <p:sp>
          <p:nvSpPr>
            <p:cNvPr id="4" name="Freeform 4"/>
            <p:cNvSpPr/>
            <p:nvPr/>
          </p:nvSpPr>
          <p:spPr>
            <a:xfrm>
              <a:off x="0" y="0"/>
              <a:ext cx="4276291" cy="1691452"/>
            </a:xfrm>
            <a:custGeom>
              <a:rect l="l" t="t" r="r" b="b"/>
              <a:pathLst>
                <a:path w="4276291" h="1691452">
                  <a:moveTo>
                    <a:pt x="0" y="0"/>
                  </a:moveTo>
                  <a:lnTo>
                    <a:pt x="4276291" y="0"/>
                  </a:lnTo>
                  <a:lnTo>
                    <a:pt x="4276291" y="1691452"/>
                  </a:lnTo>
                  <a:lnTo>
                    <a:pt x="0" y="1691452"/>
                  </a:lnTo>
                  <a:close/>
                </a:path>
              </a:pathLst>
            </a:custGeom>
            <a:solidFill>
              <a:srgbClr val="000000">
                <a:alpha val="60000"/>
              </a:srgbClr>
            </a:solidFill>
          </p:spPr>
          <p:txBody>
            <a:bodyPr/>
            <a:lstStyle/>
            <a:p/>
          </p:txBody>
        </p:sp>
        <p:sp>
          <p:nvSpPr>
            <p:cNvPr id="5" name="TextBox 5"/>
            <p:cNvSpPr txBox="1"/>
            <p:nvPr/>
          </p:nvSpPr>
          <p:spPr>
            <a:xfrm>
              <a:off x="0" y="-47625"/>
              <a:ext cx="4276291" cy="1739077"/>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0051" y="3301042"/>
            <a:ext cx="15421953" cy="4311650"/>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Montserrat"/>
              </a:rPr>
              <a:t>The Cat Litter market encompasses products designed to provide a sanitary and convenient solution for managing feline waste. Primarily made from materials like clay, silica gel, plant-based substances, or recycled materials, cat litter absorbs moisture and traps odors to maintain cleanliness in homes with cats. With the steady growth in pet ownership globally, particularly in urban areas, the demand for cat litter has surged.</a:t>
            </a:r>
          </a:p>
        </p:txBody>
      </p:sp>
      <p:sp>
        <p:nvSpPr>
          <p:cNvPr id="7" name="TextBox 7"/>
          <p:cNvSpPr txBox="1"/>
          <p:nvPr/>
        </p:nvSpPr>
        <p:spPr>
          <a:xfrm>
            <a:off x="4862048" y="2190563"/>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75898" y="6351094"/>
            <a:ext cx="8868102" cy="2684810"/>
            <a:chExt cx="860407" cy="260488"/>
          </a:xfrm>
        </p:grpSpPr>
        <p:sp>
          <p:nvSpPr>
            <p:cNvPr id="7" name="Freeform 7"/>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854C43"/>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640958" y="6680969"/>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0" name="Group 10"/>
          <p:cNvGrpSpPr/>
          <p:nvPr/>
        </p:nvGrpSpPr>
        <p:grpSpPr>
          <a:xfrm>
            <a:off x="590457" y="6594397"/>
            <a:ext cx="2134153" cy="2134153"/>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275898" y="3319197"/>
            <a:ext cx="8868102" cy="2684810"/>
            <a:chExt cx="860407" cy="260488"/>
          </a:xfrm>
        </p:grpSpPr>
        <p:sp>
          <p:nvSpPr>
            <p:cNvPr id="14" name="Freeform 14"/>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854C43"/>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640958" y="3649072"/>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7" name="Group 17"/>
          <p:cNvGrpSpPr/>
          <p:nvPr/>
        </p:nvGrpSpPr>
        <p:grpSpPr>
          <a:xfrm>
            <a:off x="590457" y="3562499"/>
            <a:ext cx="2134153" cy="213415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875853" y="7150712"/>
            <a:ext cx="1563360" cy="1303268"/>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2024- 2031</a:t>
            </a:r>
          </a:p>
        </p:txBody>
      </p:sp>
      <p:sp>
        <p:nvSpPr>
          <p:cNvPr id="22" name="TextBox 22"/>
          <p:cNvSpPr txBox="1"/>
          <p:nvPr/>
        </p:nvSpPr>
        <p:spPr>
          <a:xfrm>
            <a:off x="2724610" y="6752613"/>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CAGR</a:t>
            </a:r>
          </a:p>
          <a:p>
            <a:pPr algn="ctr">
              <a:lnSpc>
                <a:spcPts val="6908"/>
              </a:lnSpc>
              <a:spcBef>
                <a:spcPct val="0"/>
              </a:spcBef>
            </a:pPr>
            <a:r>
              <a:rPr lang="en-US" sz="4934">
                <a:solidFill>
                  <a:srgbClr val="FFFFFF"/>
                </a:solidFill>
                <a:latin typeface="Poppins"/>
              </a:rPr>
              <a:t>5.50%</a:t>
            </a:r>
          </a:p>
        </p:txBody>
      </p:sp>
      <p:sp>
        <p:nvSpPr>
          <p:cNvPr id="23" name="TextBox 23"/>
          <p:cNvSpPr txBox="1"/>
          <p:nvPr/>
        </p:nvSpPr>
        <p:spPr>
          <a:xfrm>
            <a:off x="875853" y="4501798"/>
            <a:ext cx="1563360" cy="510110"/>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2024</a:t>
            </a:r>
          </a:p>
        </p:txBody>
      </p:sp>
      <p:sp>
        <p:nvSpPr>
          <p:cNvPr id="24" name="TextBox 24"/>
          <p:cNvSpPr txBox="1"/>
          <p:nvPr/>
        </p:nvSpPr>
        <p:spPr>
          <a:xfrm>
            <a:off x="2807011" y="3707119"/>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MARKET SIZE</a:t>
            </a:r>
          </a:p>
          <a:p>
            <a:pPr algn="ctr">
              <a:lnSpc>
                <a:spcPts val="6908"/>
              </a:lnSpc>
              <a:spcBef>
                <a:spcPct val="0"/>
              </a:spcBef>
            </a:pPr>
            <a:r>
              <a:rPr lang="en-US" sz="4934">
                <a:solidFill>
                  <a:srgbClr val="FFFFFF"/>
                </a:solidFill>
                <a:latin typeface="Poppins"/>
              </a:rPr>
              <a:t>USD 15514.2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993125" y="1330884"/>
            <a:ext cx="6453725" cy="2770915"/>
            <a:chExt cx="8564178" cy="3677041"/>
          </a:xfrm>
        </p:grpSpPr>
        <p:sp>
          <p:nvSpPr>
            <p:cNvPr id="7" name="Freeform 7"/>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000000"/>
            </a:solidFill>
          </p:spPr>
          <p:txBody>
            <a:bodyPr/>
            <a:lstStyle/>
            <a:p/>
          </p:txBody>
        </p:sp>
      </p:grpSp>
      <p:grpSp>
        <p:nvGrpSpPr>
          <p:cNvPr id="8" name="Group 8"/>
          <p:cNvGrpSpPr/>
          <p:nvPr/>
        </p:nvGrpSpPr>
        <p:grpSpPr>
          <a:xfrm rot="5400000">
            <a:off x="1156159" y="1004031"/>
            <a:ext cx="775124" cy="330577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1956561" y="4262900"/>
            <a:ext cx="6490289" cy="2770915"/>
            <a:chExt cx="8612700" cy="3677041"/>
          </a:xfrm>
        </p:grpSpPr>
        <p:sp>
          <p:nvSpPr>
            <p:cNvPr id="11" name="Freeform 11"/>
            <p:cNvSpPr/>
            <p:nvPr/>
          </p:nvSpPr>
          <p:spPr>
            <a:xfrm>
              <a:off x="0" y="0"/>
              <a:ext cx="8612700" cy="3677041"/>
            </a:xfrm>
            <a:custGeom>
              <a:rect l="l" t="t" r="r" b="b"/>
              <a:pathLst>
                <a:path w="8612700" h="3677041">
                  <a:moveTo>
                    <a:pt x="8488240" y="3677041"/>
                  </a:moveTo>
                  <a:lnTo>
                    <a:pt x="124460" y="3677041"/>
                  </a:lnTo>
                  <a:cubicBezTo>
                    <a:pt x="55880" y="3677041"/>
                    <a:pt x="0" y="3621161"/>
                    <a:pt x="0" y="3552581"/>
                  </a:cubicBezTo>
                  <a:lnTo>
                    <a:pt x="0" y="124460"/>
                  </a:lnTo>
                  <a:cubicBezTo>
                    <a:pt x="0" y="55880"/>
                    <a:pt x="55880" y="0"/>
                    <a:pt x="124460" y="0"/>
                  </a:cubicBezTo>
                  <a:lnTo>
                    <a:pt x="8488240" y="0"/>
                  </a:lnTo>
                  <a:cubicBezTo>
                    <a:pt x="8556820" y="0"/>
                    <a:pt x="8612700" y="55880"/>
                    <a:pt x="8612700" y="124460"/>
                  </a:cubicBezTo>
                  <a:lnTo>
                    <a:pt x="8612700" y="3552581"/>
                  </a:lnTo>
                  <a:cubicBezTo>
                    <a:pt x="8612700" y="3621161"/>
                    <a:pt x="8556820" y="3677041"/>
                    <a:pt x="8488240" y="3677041"/>
                  </a:cubicBezTo>
                  <a:close/>
                </a:path>
              </a:pathLst>
            </a:custGeom>
            <a:solidFill>
              <a:srgbClr val="69562C"/>
            </a:solidFill>
          </p:spPr>
          <p:txBody>
            <a:bodyPr/>
            <a:lstStyle/>
            <a:p/>
          </p:txBody>
        </p:sp>
      </p:grpSp>
      <p:grpSp>
        <p:nvGrpSpPr>
          <p:cNvPr id="12" name="Group 12"/>
          <p:cNvGrpSpPr/>
          <p:nvPr/>
        </p:nvGrpSpPr>
        <p:grpSpPr>
          <a:xfrm rot="5400000">
            <a:off x="1182478" y="3834643"/>
            <a:ext cx="813646" cy="3470062"/>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307837" y="2065466"/>
            <a:ext cx="4912790" cy="1225550"/>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Clumping </a:t>
            </a:r>
          </a:p>
          <a:p>
            <a:pPr marL="755651" lvl="1" indent="-377825">
              <a:lnSpc>
                <a:spcPts val="4900"/>
              </a:lnSpc>
              <a:buFont typeface="Arial"/>
              <a:buChar char="•"/>
            </a:pPr>
            <a:r>
              <a:rPr lang="en-US" sz="3500">
                <a:solidFill>
                  <a:srgbClr val="FFFFFF"/>
                </a:solidFill>
                <a:latin typeface="Montserrat"/>
              </a:rPr>
              <a:t>Non-Clumping</a:t>
            </a:r>
          </a:p>
        </p:txBody>
      </p:sp>
      <p:sp>
        <p:nvSpPr>
          <p:cNvPr id="16" name="TextBox 16"/>
          <p:cNvSpPr txBox="1"/>
          <p:nvPr/>
        </p:nvSpPr>
        <p:spPr>
          <a:xfrm>
            <a:off x="171164" y="2342068"/>
            <a:ext cx="2836273" cy="677327"/>
          </a:xfrm>
          <a:prstGeom prst="rect">
            <a:avLst/>
          </a:prstGeom>
        </p:spPr>
        <p:txBody>
          <a:bodyPr lIns="0" tIns="0" rIns="0" bIns="0" rtlCol="0" anchor="t">
            <a:spAutoFit/>
          </a:bodyPr>
          <a:lstStyle/>
          <a:p>
            <a:pPr algn="ctr">
              <a:lnSpc>
                <a:spcPts val="2656"/>
              </a:lnSpc>
            </a:pPr>
            <a:r>
              <a:rPr lang="en-US" sz="2630">
                <a:solidFill>
                  <a:srgbClr val="43B4BE"/>
                </a:solidFill>
                <a:latin typeface="Montserrat Classic"/>
              </a:rPr>
              <a:t>Product Type Segment</a:t>
            </a:r>
          </a:p>
        </p:txBody>
      </p:sp>
      <p:sp>
        <p:nvSpPr>
          <p:cNvPr id="17" name="TextBox 17"/>
          <p:cNvSpPr txBox="1"/>
          <p:nvPr/>
        </p:nvSpPr>
        <p:spPr>
          <a:xfrm>
            <a:off x="171164" y="5274084"/>
            <a:ext cx="2836273" cy="677327"/>
          </a:xfrm>
          <a:prstGeom prst="rect">
            <a:avLst/>
          </a:prstGeom>
        </p:spPr>
        <p:txBody>
          <a:bodyPr lIns="0" tIns="0" rIns="0" bIns="0" rtlCol="0" anchor="t">
            <a:spAutoFit/>
          </a:bodyPr>
          <a:lstStyle/>
          <a:p>
            <a:pPr algn="ctr">
              <a:lnSpc>
                <a:spcPts val="2656"/>
              </a:lnSpc>
            </a:pPr>
            <a:r>
              <a:rPr lang="en-US" sz="2630">
                <a:solidFill>
                  <a:srgbClr val="43B4BE"/>
                </a:solidFill>
                <a:latin typeface="Montserrat Classic"/>
              </a:rPr>
              <a:t>Material Type Segment </a:t>
            </a:r>
          </a:p>
        </p:txBody>
      </p:sp>
      <p:sp>
        <p:nvSpPr>
          <p:cNvPr id="18" name="TextBox 18"/>
          <p:cNvSpPr txBox="1"/>
          <p:nvPr/>
        </p:nvSpPr>
        <p:spPr>
          <a:xfrm>
            <a:off x="3534060" y="4793787"/>
            <a:ext cx="4912790" cy="1844675"/>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Clay</a:t>
            </a:r>
          </a:p>
          <a:p>
            <a:pPr marL="755651" lvl="1" indent="-377825">
              <a:lnSpc>
                <a:spcPts val="4900"/>
              </a:lnSpc>
              <a:buFont typeface="Arial"/>
              <a:buChar char="•"/>
            </a:pPr>
            <a:r>
              <a:rPr lang="en-US" sz="3500">
                <a:solidFill>
                  <a:srgbClr val="FFFFFF"/>
                </a:solidFill>
                <a:latin typeface="Montserrat"/>
              </a:rPr>
              <a:t>Silica</a:t>
            </a:r>
          </a:p>
          <a:p>
            <a:pPr marL="755651" lvl="1" indent="-377825">
              <a:lnSpc>
                <a:spcPts val="4900"/>
              </a:lnSpc>
              <a:buFont typeface="Arial"/>
              <a:buChar char="•"/>
            </a:pPr>
            <a:r>
              <a:rPr lang="en-US" sz="3500">
                <a:solidFill>
                  <a:srgbClr val="FFFFFF"/>
                </a:solidFill>
                <a:latin typeface="Montserrat"/>
              </a:rPr>
              <a:t>Plant Fibers</a:t>
            </a:r>
          </a:p>
        </p:txBody>
      </p:sp>
      <p:grpSp>
        <p:nvGrpSpPr>
          <p:cNvPr id="19" name="Group 19"/>
          <p:cNvGrpSpPr/>
          <p:nvPr/>
        </p:nvGrpSpPr>
        <p:grpSpPr>
          <a:xfrm>
            <a:off x="11834275" y="2737469"/>
            <a:ext cx="6453725" cy="2770915"/>
            <a:chExt cx="8564178" cy="3677041"/>
          </a:xfrm>
        </p:grpSpPr>
        <p:sp>
          <p:nvSpPr>
            <p:cNvPr id="20" name="Freeform 20"/>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5D2408"/>
            </a:solidFill>
          </p:spPr>
          <p:txBody>
            <a:bodyPr/>
            <a:lstStyle/>
            <a:p/>
          </p:txBody>
        </p:sp>
      </p:grpSp>
      <p:grpSp>
        <p:nvGrpSpPr>
          <p:cNvPr id="21" name="Group 21"/>
          <p:cNvGrpSpPr/>
          <p:nvPr/>
        </p:nvGrpSpPr>
        <p:grpSpPr>
          <a:xfrm rot="5400000">
            <a:off x="10997310" y="2410616"/>
            <a:ext cx="775124" cy="3305776"/>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3" name="Group 23"/>
          <p:cNvGrpSpPr/>
          <p:nvPr/>
        </p:nvGrpSpPr>
        <p:grpSpPr>
          <a:xfrm>
            <a:off x="11797711" y="5669486"/>
            <a:ext cx="6490289" cy="2770915"/>
            <a:chExt cx="8612700" cy="3677041"/>
          </a:xfrm>
        </p:grpSpPr>
        <p:sp>
          <p:nvSpPr>
            <p:cNvPr id="24" name="Freeform 24"/>
            <p:cNvSpPr/>
            <p:nvPr/>
          </p:nvSpPr>
          <p:spPr>
            <a:xfrm>
              <a:off x="0" y="0"/>
              <a:ext cx="8612700" cy="3677041"/>
            </a:xfrm>
            <a:custGeom>
              <a:rect l="l" t="t" r="r" b="b"/>
              <a:pathLst>
                <a:path w="8612700" h="3677041">
                  <a:moveTo>
                    <a:pt x="8488240" y="3677041"/>
                  </a:moveTo>
                  <a:lnTo>
                    <a:pt x="124460" y="3677041"/>
                  </a:lnTo>
                  <a:cubicBezTo>
                    <a:pt x="55880" y="3677041"/>
                    <a:pt x="0" y="3621161"/>
                    <a:pt x="0" y="3552581"/>
                  </a:cubicBezTo>
                  <a:lnTo>
                    <a:pt x="0" y="124460"/>
                  </a:lnTo>
                  <a:cubicBezTo>
                    <a:pt x="0" y="55880"/>
                    <a:pt x="55880" y="0"/>
                    <a:pt x="124460" y="0"/>
                  </a:cubicBezTo>
                  <a:lnTo>
                    <a:pt x="8488240" y="0"/>
                  </a:lnTo>
                  <a:cubicBezTo>
                    <a:pt x="8556820" y="0"/>
                    <a:pt x="8612700" y="55880"/>
                    <a:pt x="8612700" y="124460"/>
                  </a:cubicBezTo>
                  <a:lnTo>
                    <a:pt x="8612700" y="3552581"/>
                  </a:lnTo>
                  <a:cubicBezTo>
                    <a:pt x="8612700" y="3621161"/>
                    <a:pt x="8556820" y="3677041"/>
                    <a:pt x="8488240" y="3677041"/>
                  </a:cubicBezTo>
                  <a:close/>
                </a:path>
              </a:pathLst>
            </a:custGeom>
            <a:solidFill>
              <a:srgbClr val="76716D"/>
            </a:solidFill>
          </p:spPr>
          <p:txBody>
            <a:bodyPr/>
            <a:lstStyle/>
            <a:p/>
          </p:txBody>
        </p:sp>
      </p:grpSp>
      <p:grpSp>
        <p:nvGrpSpPr>
          <p:cNvPr id="25" name="Group 25"/>
          <p:cNvGrpSpPr/>
          <p:nvPr/>
        </p:nvGrpSpPr>
        <p:grpSpPr>
          <a:xfrm rot="5400000">
            <a:off x="11023628" y="5241229"/>
            <a:ext cx="813646" cy="3470062"/>
            <a:chExt cx="3130550" cy="13351270"/>
          </a:xfrm>
        </p:grpSpPr>
        <p:sp>
          <p:nvSpPr>
            <p:cNvPr id="26" name="Freeform 2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7" name="TextBox 27"/>
          <p:cNvSpPr txBox="1"/>
          <p:nvPr/>
        </p:nvSpPr>
        <p:spPr>
          <a:xfrm>
            <a:off x="9966736" y="3914022"/>
            <a:ext cx="2836273" cy="346588"/>
          </a:xfrm>
          <a:prstGeom prst="rect">
            <a:avLst/>
          </a:prstGeom>
        </p:spPr>
        <p:txBody>
          <a:bodyPr lIns="0" tIns="0" rIns="0" bIns="0" rtlCol="0" anchor="t">
            <a:spAutoFit/>
          </a:bodyPr>
          <a:lstStyle/>
          <a:p>
            <a:pPr algn="ctr">
              <a:lnSpc>
                <a:spcPts val="2656"/>
              </a:lnSpc>
            </a:pPr>
            <a:r>
              <a:rPr lang="en-US" sz="2630">
                <a:solidFill>
                  <a:srgbClr val="43B4BE"/>
                </a:solidFill>
                <a:latin typeface="Montserrat Classic"/>
              </a:rPr>
              <a:t>Nature Segment</a:t>
            </a:r>
          </a:p>
        </p:txBody>
      </p:sp>
      <p:sp>
        <p:nvSpPr>
          <p:cNvPr id="28" name="TextBox 28"/>
          <p:cNvSpPr txBox="1"/>
          <p:nvPr/>
        </p:nvSpPr>
        <p:spPr>
          <a:xfrm>
            <a:off x="9966736" y="6826778"/>
            <a:ext cx="2836273" cy="346588"/>
          </a:xfrm>
          <a:prstGeom prst="rect">
            <a:avLst/>
          </a:prstGeom>
        </p:spPr>
        <p:txBody>
          <a:bodyPr lIns="0" tIns="0" rIns="0" bIns="0" rtlCol="0" anchor="t">
            <a:spAutoFit/>
          </a:bodyPr>
          <a:lstStyle/>
          <a:p>
            <a:pPr algn="ctr">
              <a:lnSpc>
                <a:spcPts val="2656"/>
              </a:lnSpc>
            </a:pPr>
            <a:r>
              <a:rPr lang="en-US" sz="2630">
                <a:solidFill>
                  <a:srgbClr val="43B4BE"/>
                </a:solidFill>
                <a:latin typeface="Montserrat Classic"/>
              </a:rPr>
              <a:t>Type Segment</a:t>
            </a:r>
          </a:p>
        </p:txBody>
      </p:sp>
      <p:grpSp>
        <p:nvGrpSpPr>
          <p:cNvPr id="29" name="Group 29"/>
          <p:cNvGrpSpPr/>
          <p:nvPr/>
        </p:nvGrpSpPr>
        <p:grpSpPr>
          <a:xfrm>
            <a:off x="2102291" y="7195740"/>
            <a:ext cx="6490289" cy="2770915"/>
            <a:chExt cx="8612700" cy="3677041"/>
          </a:xfrm>
        </p:grpSpPr>
        <p:sp>
          <p:nvSpPr>
            <p:cNvPr id="30" name="Freeform 30"/>
            <p:cNvSpPr/>
            <p:nvPr/>
          </p:nvSpPr>
          <p:spPr>
            <a:xfrm>
              <a:off x="0" y="0"/>
              <a:ext cx="8612700" cy="3677041"/>
            </a:xfrm>
            <a:custGeom>
              <a:rect l="l" t="t" r="r" b="b"/>
              <a:pathLst>
                <a:path w="8612700" h="3677041">
                  <a:moveTo>
                    <a:pt x="8488240" y="3677041"/>
                  </a:moveTo>
                  <a:lnTo>
                    <a:pt x="124460" y="3677041"/>
                  </a:lnTo>
                  <a:cubicBezTo>
                    <a:pt x="55880" y="3677041"/>
                    <a:pt x="0" y="3621161"/>
                    <a:pt x="0" y="3552581"/>
                  </a:cubicBezTo>
                  <a:lnTo>
                    <a:pt x="0" y="124460"/>
                  </a:lnTo>
                  <a:cubicBezTo>
                    <a:pt x="0" y="55880"/>
                    <a:pt x="55880" y="0"/>
                    <a:pt x="124460" y="0"/>
                  </a:cubicBezTo>
                  <a:lnTo>
                    <a:pt x="8488240" y="0"/>
                  </a:lnTo>
                  <a:cubicBezTo>
                    <a:pt x="8556820" y="0"/>
                    <a:pt x="8612700" y="55880"/>
                    <a:pt x="8612700" y="124460"/>
                  </a:cubicBezTo>
                  <a:lnTo>
                    <a:pt x="8612700" y="3552581"/>
                  </a:lnTo>
                  <a:cubicBezTo>
                    <a:pt x="8612700" y="3621161"/>
                    <a:pt x="8556820" y="3677041"/>
                    <a:pt x="8488240" y="3677041"/>
                  </a:cubicBezTo>
                  <a:close/>
                </a:path>
              </a:pathLst>
            </a:custGeom>
            <a:solidFill>
              <a:srgbClr val="4D423B"/>
            </a:solidFill>
          </p:spPr>
          <p:txBody>
            <a:bodyPr/>
            <a:lstStyle/>
            <a:p/>
          </p:txBody>
        </p:sp>
      </p:grpSp>
      <p:grpSp>
        <p:nvGrpSpPr>
          <p:cNvPr id="31" name="Group 31"/>
          <p:cNvGrpSpPr/>
          <p:nvPr/>
        </p:nvGrpSpPr>
        <p:grpSpPr>
          <a:xfrm rot="5400000">
            <a:off x="1328208" y="6767483"/>
            <a:ext cx="813646" cy="3470062"/>
            <a:chExt cx="3130550" cy="13351270"/>
          </a:xfrm>
        </p:grpSpPr>
        <p:sp>
          <p:nvSpPr>
            <p:cNvPr id="32" name="Freeform 3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33" name="TextBox 33"/>
          <p:cNvSpPr txBox="1"/>
          <p:nvPr/>
        </p:nvSpPr>
        <p:spPr>
          <a:xfrm>
            <a:off x="316895" y="8206924"/>
            <a:ext cx="2836273" cy="677327"/>
          </a:xfrm>
          <a:prstGeom prst="rect">
            <a:avLst/>
          </a:prstGeom>
        </p:spPr>
        <p:txBody>
          <a:bodyPr lIns="0" tIns="0" rIns="0" bIns="0" rtlCol="0" anchor="t">
            <a:spAutoFit/>
          </a:bodyPr>
          <a:lstStyle/>
          <a:p>
            <a:pPr algn="ctr">
              <a:lnSpc>
                <a:spcPts val="2656"/>
              </a:lnSpc>
            </a:pPr>
            <a:r>
              <a:rPr lang="en-US" sz="2630">
                <a:solidFill>
                  <a:srgbClr val="43B4BE"/>
                </a:solidFill>
                <a:latin typeface="Montserrat Classic"/>
              </a:rPr>
              <a:t>Life Stage Segment</a:t>
            </a:r>
          </a:p>
        </p:txBody>
      </p:sp>
      <p:sp>
        <p:nvSpPr>
          <p:cNvPr id="34" name="TextBox 34"/>
          <p:cNvSpPr txBox="1"/>
          <p:nvPr/>
        </p:nvSpPr>
        <p:spPr>
          <a:xfrm>
            <a:off x="3679790" y="7851639"/>
            <a:ext cx="4912790" cy="1225550"/>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Adult</a:t>
            </a:r>
          </a:p>
          <a:p>
            <a:pPr marL="755651" lvl="1" indent="-377825">
              <a:lnSpc>
                <a:spcPts val="4900"/>
              </a:lnSpc>
              <a:buFont typeface="Arial"/>
              <a:buChar char="•"/>
            </a:pPr>
            <a:r>
              <a:rPr lang="en-US" sz="3500">
                <a:solidFill>
                  <a:srgbClr val="FFFFFF"/>
                </a:solidFill>
                <a:latin typeface="Montserrat"/>
              </a:rPr>
              <a:t>Kitten</a:t>
            </a:r>
          </a:p>
        </p:txBody>
      </p:sp>
      <p:sp>
        <p:nvSpPr>
          <p:cNvPr id="35" name="TextBox 35"/>
          <p:cNvSpPr txBox="1"/>
          <p:nvPr/>
        </p:nvSpPr>
        <p:spPr>
          <a:xfrm>
            <a:off x="13375210" y="3225516"/>
            <a:ext cx="4912790" cy="1225550"/>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Natural</a:t>
            </a:r>
          </a:p>
          <a:p>
            <a:pPr marL="755651" lvl="1" indent="-377825">
              <a:lnSpc>
                <a:spcPts val="4900"/>
              </a:lnSpc>
              <a:buFont typeface="Arial"/>
              <a:buChar char="•"/>
            </a:pPr>
            <a:r>
              <a:rPr lang="en-US" sz="3500">
                <a:solidFill>
                  <a:srgbClr val="FFFFFF"/>
                </a:solidFill>
                <a:latin typeface="Montserrat"/>
              </a:rPr>
              <a:t>Conventional</a:t>
            </a:r>
          </a:p>
        </p:txBody>
      </p:sp>
      <p:sp>
        <p:nvSpPr>
          <p:cNvPr id="36" name="TextBox 36"/>
          <p:cNvSpPr txBox="1"/>
          <p:nvPr/>
        </p:nvSpPr>
        <p:spPr>
          <a:xfrm>
            <a:off x="13375210" y="6157532"/>
            <a:ext cx="4912790" cy="1225550"/>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Scented</a:t>
            </a:r>
          </a:p>
          <a:p>
            <a:pPr marL="755651" lvl="1" indent="-377825">
              <a:lnSpc>
                <a:spcPts val="4900"/>
              </a:lnSpc>
              <a:buFont typeface="Arial"/>
              <a:buChar char="•"/>
            </a:pPr>
            <a:r>
              <a:rPr lang="en-US" sz="3500">
                <a:solidFill>
                  <a:srgbClr val="FFFFFF"/>
                </a:solidFill>
                <a:latin typeface="Montserrat"/>
              </a:rPr>
              <a:t>Unscented</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961488" y="5363560"/>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Cat Litter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5D2408"/>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D2408"/>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D2408"/>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779412" y="2262143"/>
            <a:ext cx="7362650" cy="2124075"/>
          </a:xfrm>
          <a:prstGeom prst="rect">
            <a:avLst/>
          </a:prstGeom>
        </p:spPr>
        <p:txBody>
          <a:bodyPr lIns="0" tIns="0" rIns="0" bIns="0" rtlCol="0" anchor="t">
            <a:spAutoFit/>
          </a:bodyPr>
          <a:lstStyle/>
          <a:p>
            <a:pPr>
              <a:lnSpc>
                <a:spcPts val="4199"/>
              </a:lnSpc>
            </a:pPr>
            <a:r>
              <a:rPr lang="en-US" sz="3999" spc="127">
                <a:solidFill>
                  <a:srgbClr val="FFFFFF"/>
                </a:solidFill>
                <a:latin typeface="Barlow"/>
              </a:rPr>
              <a:t>Technological Advancements In Cat Litter Products Are Increasing Consumer Interest And Market Growth</a:t>
            </a:r>
          </a:p>
        </p:txBody>
      </p:sp>
      <p:sp>
        <p:nvSpPr>
          <p:cNvPr id="18" name="TextBox 18"/>
          <p:cNvSpPr txBox="1"/>
          <p:nvPr/>
        </p:nvSpPr>
        <p:spPr>
          <a:xfrm>
            <a:off x="6925233" y="5655350"/>
            <a:ext cx="7071007" cy="2868930"/>
          </a:xfrm>
          <a:prstGeom prst="rect">
            <a:avLst/>
          </a:prstGeom>
        </p:spPr>
        <p:txBody>
          <a:bodyPr lIns="0" tIns="0" rIns="0" bIns="0" rtlCol="0" anchor="t">
            <a:spAutoFit/>
          </a:bodyPr>
          <a:lstStyle/>
          <a:p>
            <a:pPr>
              <a:lnSpc>
                <a:spcPts val="3780"/>
              </a:lnSpc>
            </a:pPr>
            <a:r>
              <a:rPr lang="en-US" sz="3600" spc="115">
                <a:solidFill>
                  <a:srgbClr val="FFFFFF"/>
                </a:solidFill>
                <a:latin typeface="Barlow"/>
              </a:rPr>
              <a:t>Limited Consumer Awareness About Eco-Friendly Options Can Lead To Environmental Pollution And Concerns About Sustainability To Limit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028700" y="1055203"/>
            <a:ext cx="16230600" cy="8203097"/>
            <a:chExt cx="4274726" cy="2160487"/>
          </a:xfrm>
        </p:grpSpPr>
        <p:sp>
          <p:nvSpPr>
            <p:cNvPr id="4" name="Freeform 4"/>
            <p:cNvSpPr/>
            <p:nvPr/>
          </p:nvSpPr>
          <p:spPr>
            <a:xfrm>
              <a:off x="0" y="0"/>
              <a:ext cx="4274726" cy="2160487"/>
            </a:xfrm>
            <a:custGeom>
              <a:rect l="l" t="t" r="r" b="b"/>
              <a:pathLst>
                <a:path w="4274726" h="2160487">
                  <a:moveTo>
                    <a:pt x="0" y="0"/>
                  </a:moveTo>
                  <a:lnTo>
                    <a:pt x="4274726" y="0"/>
                  </a:lnTo>
                  <a:lnTo>
                    <a:pt x="4274726" y="2160487"/>
                  </a:lnTo>
                  <a:lnTo>
                    <a:pt x="0" y="2160487"/>
                  </a:lnTo>
                  <a:close/>
                </a:path>
              </a:pathLst>
            </a:custGeom>
            <a:solidFill>
              <a:srgbClr val="000000">
                <a:alpha val="74902"/>
              </a:srgbClr>
            </a:solidFill>
          </p:spPr>
          <p:txBody>
            <a:bodyPr/>
            <a:lstStyle/>
            <a:p/>
          </p:txBody>
        </p:sp>
        <p:sp>
          <p:nvSpPr>
            <p:cNvPr id="5" name="TextBox 5"/>
            <p:cNvSpPr txBox="1"/>
            <p:nvPr/>
          </p:nvSpPr>
          <p:spPr>
            <a:xfrm>
              <a:off x="0" y="-38100"/>
              <a:ext cx="4274726" cy="219858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199548" y="2514136"/>
            <a:ext cx="15888903" cy="6374130"/>
          </a:xfrm>
          <a:prstGeom prst="rect">
            <a:avLst/>
          </a:prstGeom>
        </p:spPr>
        <p:txBody>
          <a:bodyPr lIns="0" tIns="0" rIns="0" bIns="0" rtlCol="0" anchor="t">
            <a:spAutoFit/>
          </a:bodyPr>
          <a:lstStyle/>
          <a:p>
            <a:pPr marL="712468" lvl="1" indent="-356234">
              <a:lnSpc>
                <a:spcPts val="4619"/>
              </a:lnSpc>
              <a:buFont typeface="Arial"/>
              <a:buChar char="•"/>
            </a:pPr>
            <a:r>
              <a:rPr lang="en-US" sz="3299">
                <a:solidFill>
                  <a:srgbClr val="FFFFFF"/>
                </a:solidFill>
                <a:latin typeface="Montserrat"/>
              </a:rPr>
              <a:t>The global Cat Litter market will expand significantly by 5.50% CAGR between 2024 to 2031.</a:t>
            </a:r>
          </a:p>
          <a:p>
            <a:pPr marL="712468" lvl="1" indent="-356234">
              <a:lnSpc>
                <a:spcPts val="4619"/>
              </a:lnSpc>
              <a:buFont typeface="Arial"/>
              <a:buChar char="•"/>
            </a:pPr>
            <a:r>
              <a:rPr lang="en-US" sz="3299">
                <a:solidFill>
                  <a:srgbClr val="FFFFFF"/>
                </a:solidFill>
                <a:latin typeface="Montserrat"/>
              </a:rPr>
              <a:t>The clumping cat litter market segment offers convenient waste management, forming solid clumps upon contact with liquid waste for easy removal. Targeting pet owners seeking hassle-free cleaning solutions, it emphasizes odor control, moisture absorption, and ease of disposal. Brands compete by offering varying clumping strengths and natural ingredient options to meet consumer preferences.</a:t>
            </a:r>
          </a:p>
          <a:p>
            <a:pPr marL="712468" lvl="1" indent="-356234">
              <a:lnSpc>
                <a:spcPts val="4619"/>
              </a:lnSpc>
              <a:buFont typeface="Arial"/>
              <a:buChar char="•"/>
            </a:pPr>
            <a:r>
              <a:rPr lang="en-US" sz="3299">
                <a:solidFill>
                  <a:srgbClr val="FFFFFF"/>
                </a:solidFill>
                <a:latin typeface="Montserrat"/>
              </a:rPr>
              <a:t>Increasing pet ownership rates, growing awareness of hygiene among cat owners, rising demand for eco-friendly and natural products, technological advancements leading to improved litter materials </a:t>
            </a:r>
          </a:p>
        </p:txBody>
      </p:sp>
      <p:sp>
        <p:nvSpPr>
          <p:cNvPr id="7" name="TextBox 7"/>
          <p:cNvSpPr txBox="1"/>
          <p:nvPr/>
        </p:nvSpPr>
        <p:spPr>
          <a:xfrm>
            <a:off x="4522848" y="1366408"/>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24668" r="-24668"/>
            </a:stretch>
          </a:blipFill>
        </p:spPr>
        <p:txBody>
          <a:bodyPr/>
          <a:lstStyle/>
          <a:p/>
        </p:txBody>
      </p:sp>
      <p:sp>
        <p:nvSpPr>
          <p:cNvPr id="3" name="Freeform 3"/>
          <p:cNvSpPr/>
          <p:nvPr/>
        </p:nvSpPr>
        <p:spPr>
          <a:xfrm>
            <a:off x="6827398" y="1843067"/>
            <a:ext cx="2164051" cy="2239793"/>
          </a:xfrm>
          <a:custGeom>
            <a:rect l="l" t="t" r="r" b="b"/>
            <a:pathLst>
              <a:path w="2164051" h="2239793">
                <a:moveTo>
                  <a:pt x="0" y="0"/>
                </a:moveTo>
                <a:lnTo>
                  <a:pt x="2164051" y="0"/>
                </a:lnTo>
                <a:lnTo>
                  <a:pt x="2164051" y="2239793"/>
                </a:lnTo>
                <a:lnTo>
                  <a:pt x="0" y="2239793"/>
                </a:lnTo>
                <a:lnTo>
                  <a:pt x="0" y="0"/>
                </a:lnTo>
                <a:close/>
              </a:path>
            </a:pathLst>
          </a:custGeom>
          <a:blipFill>
            <a:blip r:embed="rId3"/>
            <a:stretch>
              <a:fillRect/>
            </a:stretch>
          </a:blipFill>
        </p:spPr>
        <p:txBody>
          <a:bodyPr/>
          <a:lstStyle/>
          <a:p/>
        </p:txBody>
      </p:sp>
      <p:sp>
        <p:nvSpPr>
          <p:cNvPr id="4" name="Freeform 4"/>
          <p:cNvSpPr/>
          <p:nvPr/>
        </p:nvSpPr>
        <p:spPr>
          <a:xfrm>
            <a:off x="9547970" y="2473237"/>
            <a:ext cx="4486914" cy="1301205"/>
          </a:xfrm>
          <a:custGeom>
            <a:rect l="l" t="t" r="r" b="b"/>
            <a:pathLst>
              <a:path w="4486914" h="1301205">
                <a:moveTo>
                  <a:pt x="0" y="0"/>
                </a:moveTo>
                <a:lnTo>
                  <a:pt x="4486914" y="0"/>
                </a:lnTo>
                <a:lnTo>
                  <a:pt x="4486914" y="1301205"/>
                </a:lnTo>
                <a:lnTo>
                  <a:pt x="0" y="1301205"/>
                </a:lnTo>
                <a:lnTo>
                  <a:pt x="0" y="0"/>
                </a:lnTo>
                <a:close/>
              </a:path>
            </a:pathLst>
          </a:custGeom>
          <a:blipFill>
            <a:blip r:embed="rId4"/>
            <a:stretch>
              <a:fillRect/>
            </a:stretch>
          </a:blipFill>
        </p:spPr>
        <p:txBody>
          <a:bodyPr/>
          <a:lstStyle/>
          <a:p/>
        </p:txBody>
      </p:sp>
      <p:sp>
        <p:nvSpPr>
          <p:cNvPr id="5" name="Freeform 5"/>
          <p:cNvSpPr/>
          <p:nvPr/>
        </p:nvSpPr>
        <p:spPr>
          <a:xfrm>
            <a:off x="14587334" y="2306306"/>
            <a:ext cx="3696596" cy="1313315"/>
          </a:xfrm>
          <a:custGeom>
            <a:rect l="l" t="t" r="r" b="b"/>
            <a:pathLst>
              <a:path w="3696596" h="1313315">
                <a:moveTo>
                  <a:pt x="0" y="0"/>
                </a:moveTo>
                <a:lnTo>
                  <a:pt x="3696596" y="0"/>
                </a:lnTo>
                <a:lnTo>
                  <a:pt x="3696596" y="1313315"/>
                </a:lnTo>
                <a:lnTo>
                  <a:pt x="0" y="1313315"/>
                </a:lnTo>
                <a:lnTo>
                  <a:pt x="0" y="0"/>
                </a:lnTo>
                <a:close/>
              </a:path>
            </a:pathLst>
          </a:custGeom>
          <a:blipFill>
            <a:blip r:embed="rId5"/>
            <a:stretch>
              <a:fillRect/>
            </a:stretch>
          </a:blipFill>
        </p:spPr>
        <p:txBody>
          <a:bodyPr/>
          <a:lstStyle/>
          <a:p/>
        </p:txBody>
      </p:sp>
      <p:sp>
        <p:nvSpPr>
          <p:cNvPr id="6" name="Freeform 6"/>
          <p:cNvSpPr/>
          <p:nvPr/>
        </p:nvSpPr>
        <p:spPr>
          <a:xfrm>
            <a:off x="6924783" y="4875932"/>
            <a:ext cx="4866644" cy="1650427"/>
          </a:xfrm>
          <a:custGeom>
            <a:rect l="l" t="t" r="r" b="b"/>
            <a:pathLst>
              <a:path w="4866644" h="1650427">
                <a:moveTo>
                  <a:pt x="0" y="0"/>
                </a:moveTo>
                <a:lnTo>
                  <a:pt x="4866644" y="0"/>
                </a:lnTo>
                <a:lnTo>
                  <a:pt x="4866644" y="1650427"/>
                </a:lnTo>
                <a:lnTo>
                  <a:pt x="0" y="1650427"/>
                </a:lnTo>
                <a:lnTo>
                  <a:pt x="0" y="0"/>
                </a:lnTo>
                <a:close/>
              </a:path>
            </a:pathLst>
          </a:custGeom>
          <a:blipFill>
            <a:blip r:embed="rId6"/>
            <a:stretch>
              <a:fillRect l="-3354" t="-13919" r="-3478" b="-6227"/>
            </a:stretch>
          </a:blipFill>
        </p:spPr>
        <p:txBody>
          <a:bodyPr/>
          <a:lstStyle/>
          <a:p/>
        </p:txBody>
      </p:sp>
      <p:sp>
        <p:nvSpPr>
          <p:cNvPr id="7" name="Freeform 7"/>
          <p:cNvSpPr/>
          <p:nvPr/>
        </p:nvSpPr>
        <p:spPr>
          <a:xfrm>
            <a:off x="12206832" y="4244793"/>
            <a:ext cx="2380501" cy="2380501"/>
          </a:xfrm>
          <a:custGeom>
            <a:rect l="l" t="t" r="r" b="b"/>
            <a:pathLst>
              <a:path w="2380501" h="2380501">
                <a:moveTo>
                  <a:pt x="0" y="0"/>
                </a:moveTo>
                <a:lnTo>
                  <a:pt x="2380502" y="0"/>
                </a:lnTo>
                <a:lnTo>
                  <a:pt x="2380502" y="2380502"/>
                </a:lnTo>
                <a:lnTo>
                  <a:pt x="0" y="2380502"/>
                </a:lnTo>
                <a:lnTo>
                  <a:pt x="0" y="0"/>
                </a:lnTo>
                <a:close/>
              </a:path>
            </a:pathLst>
          </a:custGeom>
          <a:blipFill>
            <a:blip r:embed="rId7"/>
            <a:stretch>
              <a:fillRect/>
            </a:stretch>
          </a:blipFill>
        </p:spPr>
        <p:txBody>
          <a:bodyPr/>
          <a:lstStyle/>
          <a:p/>
        </p:txBody>
      </p:sp>
      <p:sp>
        <p:nvSpPr>
          <p:cNvPr id="8" name="Freeform 8"/>
          <p:cNvSpPr/>
          <p:nvPr/>
        </p:nvSpPr>
        <p:spPr>
          <a:xfrm>
            <a:off x="6827398" y="7402904"/>
            <a:ext cx="5379434" cy="2341636"/>
          </a:xfrm>
          <a:custGeom>
            <a:rect l="l" t="t" r="r" b="b"/>
            <a:pathLst>
              <a:path w="5379434" h="2341636">
                <a:moveTo>
                  <a:pt x="0" y="0"/>
                </a:moveTo>
                <a:lnTo>
                  <a:pt x="5379434" y="0"/>
                </a:lnTo>
                <a:lnTo>
                  <a:pt x="5379434" y="2341636"/>
                </a:lnTo>
                <a:lnTo>
                  <a:pt x="0" y="2341636"/>
                </a:lnTo>
                <a:lnTo>
                  <a:pt x="0" y="0"/>
                </a:lnTo>
                <a:close/>
              </a:path>
            </a:pathLst>
          </a:custGeom>
          <a:blipFill>
            <a:blip r:embed="rId8"/>
            <a:stretch>
              <a:fillRect/>
            </a:stretch>
          </a:blipFill>
        </p:spPr>
        <p:txBody>
          <a:bodyPr/>
          <a:lstStyle/>
          <a:p/>
        </p:txBody>
      </p:sp>
      <p:sp>
        <p:nvSpPr>
          <p:cNvPr id="9" name="Freeform 9"/>
          <p:cNvSpPr/>
          <p:nvPr/>
        </p:nvSpPr>
        <p:spPr>
          <a:xfrm>
            <a:off x="14736890" y="4082860"/>
            <a:ext cx="3397483" cy="2605432"/>
          </a:xfrm>
          <a:custGeom>
            <a:rect l="l" t="t" r="r" b="b"/>
            <a:pathLst>
              <a:path w="3397483" h="2605432">
                <a:moveTo>
                  <a:pt x="0" y="0"/>
                </a:moveTo>
                <a:lnTo>
                  <a:pt x="3397483" y="0"/>
                </a:lnTo>
                <a:lnTo>
                  <a:pt x="3397483" y="2605432"/>
                </a:lnTo>
                <a:lnTo>
                  <a:pt x="0" y="2605432"/>
                </a:lnTo>
                <a:lnTo>
                  <a:pt x="0" y="0"/>
                </a:lnTo>
                <a:close/>
              </a:path>
            </a:pathLst>
          </a:custGeom>
          <a:blipFill>
            <a:blip r:embed="rId9"/>
            <a:stretch>
              <a:fillRect/>
            </a:stretch>
          </a:blipFill>
        </p:spPr>
        <p:txBody>
          <a:bodyPr/>
          <a:lstStyle/>
          <a:p/>
        </p:txBody>
      </p:sp>
      <p:sp>
        <p:nvSpPr>
          <p:cNvPr id="10" name="Freeform 10"/>
          <p:cNvSpPr/>
          <p:nvPr/>
        </p:nvSpPr>
        <p:spPr>
          <a:xfrm>
            <a:off x="12742518" y="7307409"/>
            <a:ext cx="4516782" cy="2701473"/>
          </a:xfrm>
          <a:custGeom>
            <a:rect l="l" t="t" r="r" b="b"/>
            <a:pathLst>
              <a:path w="4516782" h="2701473">
                <a:moveTo>
                  <a:pt x="0" y="0"/>
                </a:moveTo>
                <a:lnTo>
                  <a:pt x="4516782" y="0"/>
                </a:lnTo>
                <a:lnTo>
                  <a:pt x="4516782" y="2701473"/>
                </a:lnTo>
                <a:lnTo>
                  <a:pt x="0" y="2701473"/>
                </a:lnTo>
                <a:lnTo>
                  <a:pt x="0" y="0"/>
                </a:lnTo>
                <a:close/>
              </a:path>
            </a:pathLst>
          </a:custGeom>
          <a:blipFill>
            <a:blip r:embed="rId10"/>
            <a:stretch>
              <a:fillRect t="-28751" b="-38445"/>
            </a:stretch>
          </a:blipFill>
        </p:spPr>
        <p:txBody>
          <a:bodyPr/>
          <a:lstStyle/>
          <a:p/>
        </p:txBody>
      </p:sp>
      <p:sp>
        <p:nvSpPr>
          <p:cNvPr id="11" name="TextBox 11"/>
          <p:cNvSpPr txBox="1"/>
          <p:nvPr/>
        </p:nvSpPr>
        <p:spPr>
          <a:xfrm>
            <a:off x="8778665" y="514497"/>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a:t>
            </a:r>
            <a:r>
              <a:rPr lang="en-US" sz="4130" u="sng" spc="413">
                <a:solidFill>
                  <a:srgbClr val="000000"/>
                </a:solidFill>
                <a:latin typeface="Lato"/>
                <a:hlinkClick r:id="rId4" tooltip="https://tinyurl.com/mrxtn7jn"/>
              </a:rPr>
              <a:t> https://tinyurl.com/mrxtn7jn</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Cat Litter Market Report 2024</dc:title>
  <cp:lastModifiedBy>decipher market</cp:lastModifiedBy>
  <cp:revision>2</cp:revision>
  <dcterms:created xsi:type="dcterms:W3CDTF">2006-08-16T00:00:00Z</dcterms:created>
  <dcterms:modified xsi:type="dcterms:W3CDTF">2024-04-17T09:38:00Z</dcterms:modified>
</cp:coreProperties>
</file>