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05"/>
    <p:sldId id="257" r:id="rId106"/>
    <p:sldId id="258" r:id="rId107"/>
    <p:sldId id="259" r:id="rId108"/>
    <p:sldId id="260" r:id="rId109"/>
    <p:sldId id="261" r:id="rId110"/>
    <p:sldId id="262" r:id="rId111"/>
    <p:sldId id="263" r:id="rId112"/>
    <p:sldId id="264" r:id="rId113"/>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00" Target="fonts/font100.fntdata" Type="http://schemas.openxmlformats.org/officeDocument/2006/relationships/font"/><Relationship Id="rId101" Target="fonts/font101.fntdata" Type="http://schemas.openxmlformats.org/officeDocument/2006/relationships/font"/><Relationship Id="rId102" Target="fonts/font102.fntdata" Type="http://schemas.openxmlformats.org/officeDocument/2006/relationships/font"/><Relationship Id="rId103" Target="fonts/font103.fntdata" Type="http://schemas.openxmlformats.org/officeDocument/2006/relationships/font"/><Relationship Id="rId104" Target="fonts/font104.fntdata" Type="http://schemas.openxmlformats.org/officeDocument/2006/relationships/font"/><Relationship Id="rId105" Target="slides/slide1.xml" Type="http://schemas.openxmlformats.org/officeDocument/2006/relationships/slide"/><Relationship Id="rId106" Target="slides/slide2.xml" Type="http://schemas.openxmlformats.org/officeDocument/2006/relationships/slide"/><Relationship Id="rId107" Target="slides/slide3.xml" Type="http://schemas.openxmlformats.org/officeDocument/2006/relationships/slide"/><Relationship Id="rId108" Target="slides/slide4.xml" Type="http://schemas.openxmlformats.org/officeDocument/2006/relationships/slide"/><Relationship Id="rId109" Target="slides/slide5.xml" Type="http://schemas.openxmlformats.org/officeDocument/2006/relationships/slide"/><Relationship Id="rId11" Target="fonts/font11.fntdata" Type="http://schemas.openxmlformats.org/officeDocument/2006/relationships/font"/><Relationship Id="rId110" Target="slides/slide6.xml" Type="http://schemas.openxmlformats.org/officeDocument/2006/relationships/slide"/><Relationship Id="rId111" Target="slides/slide7.xml" Type="http://schemas.openxmlformats.org/officeDocument/2006/relationships/slide"/><Relationship Id="rId112" Target="slides/slide8.xml" Type="http://schemas.openxmlformats.org/officeDocument/2006/relationships/slide"/><Relationship Id="rId113" Target="slides/slide9.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fonts/font58.fntdata" Type="http://schemas.openxmlformats.org/officeDocument/2006/relationships/font"/><Relationship Id="rId59" Target="fonts/font59.fntdata" Type="http://schemas.openxmlformats.org/officeDocument/2006/relationships/font"/><Relationship Id="rId6" Target="fonts/font6.fntdata" Type="http://schemas.openxmlformats.org/officeDocument/2006/relationships/font"/><Relationship Id="rId60" Target="fonts/font60.fntdata" Type="http://schemas.openxmlformats.org/officeDocument/2006/relationships/font"/><Relationship Id="rId61" Target="fonts/font61.fntdata" Type="http://schemas.openxmlformats.org/officeDocument/2006/relationships/font"/><Relationship Id="rId62" Target="fonts/font62.fntdata" Type="http://schemas.openxmlformats.org/officeDocument/2006/relationships/font"/><Relationship Id="rId63" Target="fonts/font63.fntdata" Type="http://schemas.openxmlformats.org/officeDocument/2006/relationships/font"/><Relationship Id="rId64" Target="fonts/font64.fntdata" Type="http://schemas.openxmlformats.org/officeDocument/2006/relationships/font"/><Relationship Id="rId65" Target="fonts/font65.fntdata" Type="http://schemas.openxmlformats.org/officeDocument/2006/relationships/font"/><Relationship Id="rId66" Target="fonts/font66.fntdata" Type="http://schemas.openxmlformats.org/officeDocument/2006/relationships/font"/><Relationship Id="rId67" Target="fonts/font67.fntdata" Type="http://schemas.openxmlformats.org/officeDocument/2006/relationships/font"/><Relationship Id="rId68" Target="fonts/font68.fntdata" Type="http://schemas.openxmlformats.org/officeDocument/2006/relationships/font"/><Relationship Id="rId69" Target="fonts/font69.fntdata" Type="http://schemas.openxmlformats.org/officeDocument/2006/relationships/font"/><Relationship Id="rId7" Target="fonts/font7.fntdata" Type="http://schemas.openxmlformats.org/officeDocument/2006/relationships/font"/><Relationship Id="rId70" Target="fonts/font70.fntdata" Type="http://schemas.openxmlformats.org/officeDocument/2006/relationships/font"/><Relationship Id="rId71" Target="fonts/font71.fntdata" Type="http://schemas.openxmlformats.org/officeDocument/2006/relationships/font"/><Relationship Id="rId72" Target="fonts/font72.fntdata" Type="http://schemas.openxmlformats.org/officeDocument/2006/relationships/font"/><Relationship Id="rId73" Target="fonts/font73.fntdata" Type="http://schemas.openxmlformats.org/officeDocument/2006/relationships/font"/><Relationship Id="rId74" Target="fonts/font74.fntdata" Type="http://schemas.openxmlformats.org/officeDocument/2006/relationships/font"/><Relationship Id="rId75" Target="fonts/font75.fntdata" Type="http://schemas.openxmlformats.org/officeDocument/2006/relationships/font"/><Relationship Id="rId76" Target="fonts/font76.fntdata" Type="http://schemas.openxmlformats.org/officeDocument/2006/relationships/font"/><Relationship Id="rId77" Target="fonts/font77.fntdata" Type="http://schemas.openxmlformats.org/officeDocument/2006/relationships/font"/><Relationship Id="rId78" Target="fonts/font78.fntdata" Type="http://schemas.openxmlformats.org/officeDocument/2006/relationships/font"/><Relationship Id="rId79" Target="fonts/font79.fntdata" Type="http://schemas.openxmlformats.org/officeDocument/2006/relationships/font"/><Relationship Id="rId8" Target="fonts/font8.fntdata" Type="http://schemas.openxmlformats.org/officeDocument/2006/relationships/font"/><Relationship Id="rId80" Target="fonts/font80.fntdata" Type="http://schemas.openxmlformats.org/officeDocument/2006/relationships/font"/><Relationship Id="rId81" Target="fonts/font81.fntdata" Type="http://schemas.openxmlformats.org/officeDocument/2006/relationships/font"/><Relationship Id="rId82" Target="fonts/font82.fntdata" Type="http://schemas.openxmlformats.org/officeDocument/2006/relationships/font"/><Relationship Id="rId83" Target="fonts/font83.fntdata" Type="http://schemas.openxmlformats.org/officeDocument/2006/relationships/font"/><Relationship Id="rId84" Target="fonts/font84.fntdata" Type="http://schemas.openxmlformats.org/officeDocument/2006/relationships/font"/><Relationship Id="rId85" Target="fonts/font85.fntdata" Type="http://schemas.openxmlformats.org/officeDocument/2006/relationships/font"/><Relationship Id="rId86" Target="fonts/font86.fntdata" Type="http://schemas.openxmlformats.org/officeDocument/2006/relationships/font"/><Relationship Id="rId87" Target="fonts/font87.fntdata" Type="http://schemas.openxmlformats.org/officeDocument/2006/relationships/font"/><Relationship Id="rId88" Target="fonts/font88.fntdata" Type="http://schemas.openxmlformats.org/officeDocument/2006/relationships/font"/><Relationship Id="rId89" Target="fonts/font89.fntdata" Type="http://schemas.openxmlformats.org/officeDocument/2006/relationships/font"/><Relationship Id="rId9" Target="fonts/font9.fntdata" Type="http://schemas.openxmlformats.org/officeDocument/2006/relationships/font"/><Relationship Id="rId90" Target="fonts/font90.fntdata" Type="http://schemas.openxmlformats.org/officeDocument/2006/relationships/font"/><Relationship Id="rId91" Target="fonts/font91.fntdata" Type="http://schemas.openxmlformats.org/officeDocument/2006/relationships/font"/><Relationship Id="rId92" Target="fonts/font92.fntdata" Type="http://schemas.openxmlformats.org/officeDocument/2006/relationships/font"/><Relationship Id="rId93" Target="fonts/font93.fntdata" Type="http://schemas.openxmlformats.org/officeDocument/2006/relationships/font"/><Relationship Id="rId94" Target="fonts/font94.fntdata" Type="http://schemas.openxmlformats.org/officeDocument/2006/relationships/font"/><Relationship Id="rId95" Target="fonts/font95.fntdata" Type="http://schemas.openxmlformats.org/officeDocument/2006/relationships/font"/><Relationship Id="rId96" Target="fonts/font96.fntdata" Type="http://schemas.openxmlformats.org/officeDocument/2006/relationships/font"/><Relationship Id="rId97" Target="fonts/font97.fntdata" Type="http://schemas.openxmlformats.org/officeDocument/2006/relationships/font"/><Relationship Id="rId98" Target="fonts/font98.fntdata" Type="http://schemas.openxmlformats.org/officeDocument/2006/relationships/font"/><Relationship Id="rId99" Target="fonts/font9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png" Type="http://schemas.openxmlformats.org/officeDocument/2006/relationships/image"/><Relationship Id="rId12" Target="../media/image20.png" Type="http://schemas.openxmlformats.org/officeDocument/2006/relationships/image"/><Relationship Id="rId2" Target="../media/image10.jpe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17.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22.png" Type="http://schemas.openxmlformats.org/officeDocument/2006/relationships/image"/><Relationship Id="rId4" Target="http://tinyurl.com/nhb9uya8" TargetMode="External" Type="http://schemas.openxmlformats.org/officeDocument/2006/relationships/hyperlink"/><Relationship Id="rId5" Target="https://www.cognitivemarketresearch.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8666"/>
            </a:stretch>
          </a:blipFill>
        </p:spPr>
      </p:sp>
      <p:grpSp>
        <p:nvGrpSpPr>
          <p:cNvPr name="Group 3" id="3"/>
          <p:cNvGrpSpPr/>
          <p:nvPr/>
        </p:nvGrpSpPr>
        <p:grpSpPr>
          <a:xfrm rot="0">
            <a:off x="2184193" y="2231530"/>
            <a:ext cx="13919615" cy="5823940"/>
            <a:chOff x="0" y="0"/>
            <a:chExt cx="6110119" cy="2556462"/>
          </a:xfrm>
        </p:grpSpPr>
        <p:sp>
          <p:nvSpPr>
            <p:cNvPr name="Freeform 4" id="4"/>
            <p:cNvSpPr/>
            <p:nvPr/>
          </p:nvSpPr>
          <p:spPr>
            <a:xfrm flipH="false" flipV="false" rot="0">
              <a:off x="0" y="0"/>
              <a:ext cx="6110119" cy="2556462"/>
            </a:xfrm>
            <a:custGeom>
              <a:avLst/>
              <a:gdLst/>
              <a:ahLst/>
              <a:cxnLst/>
              <a:rect r="r" b="b" t="t" l="l"/>
              <a:pathLst>
                <a:path h="2556462" w="6110119">
                  <a:moveTo>
                    <a:pt x="32815" y="0"/>
                  </a:moveTo>
                  <a:lnTo>
                    <a:pt x="6077304" y="0"/>
                  </a:lnTo>
                  <a:cubicBezTo>
                    <a:pt x="6095427" y="0"/>
                    <a:pt x="6110119" y="14692"/>
                    <a:pt x="6110119" y="32815"/>
                  </a:cubicBezTo>
                  <a:lnTo>
                    <a:pt x="6110119" y="2523647"/>
                  </a:lnTo>
                  <a:cubicBezTo>
                    <a:pt x="6110119" y="2532350"/>
                    <a:pt x="6106662" y="2540697"/>
                    <a:pt x="6100507" y="2546851"/>
                  </a:cubicBezTo>
                  <a:cubicBezTo>
                    <a:pt x="6094354" y="2553005"/>
                    <a:pt x="6086007" y="2556462"/>
                    <a:pt x="6077304" y="2556462"/>
                  </a:cubicBezTo>
                  <a:lnTo>
                    <a:pt x="32815" y="2556462"/>
                  </a:lnTo>
                  <a:cubicBezTo>
                    <a:pt x="24112" y="2556462"/>
                    <a:pt x="15765" y="2553005"/>
                    <a:pt x="9611" y="2546851"/>
                  </a:cubicBezTo>
                  <a:cubicBezTo>
                    <a:pt x="3457" y="2540697"/>
                    <a:pt x="0" y="2532350"/>
                    <a:pt x="0" y="2523647"/>
                  </a:cubicBezTo>
                  <a:lnTo>
                    <a:pt x="0" y="32815"/>
                  </a:lnTo>
                  <a:cubicBezTo>
                    <a:pt x="0" y="24112"/>
                    <a:pt x="3457" y="15765"/>
                    <a:pt x="9611" y="9611"/>
                  </a:cubicBezTo>
                  <a:cubicBezTo>
                    <a:pt x="15765" y="3457"/>
                    <a:pt x="24112" y="0"/>
                    <a:pt x="32815" y="0"/>
                  </a:cubicBezTo>
                  <a:close/>
                </a:path>
              </a:pathLst>
            </a:custGeom>
            <a:solidFill>
              <a:srgbClr val="282524">
                <a:alpha val="89804"/>
              </a:srgbClr>
            </a:solidFill>
          </p:spPr>
        </p:sp>
        <p:sp>
          <p:nvSpPr>
            <p:cNvPr name="TextBox 5" id="5"/>
            <p:cNvSpPr txBox="true"/>
            <p:nvPr/>
          </p:nvSpPr>
          <p:spPr>
            <a:xfrm>
              <a:off x="0" y="-38100"/>
              <a:ext cx="6110119" cy="2594562"/>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2577992" y="3251642"/>
            <a:ext cx="13525816" cy="3512815"/>
          </a:xfrm>
          <a:prstGeom prst="rect">
            <a:avLst/>
          </a:prstGeom>
        </p:spPr>
        <p:txBody>
          <a:bodyPr anchor="t" rtlCol="false" tIns="0" lIns="0" bIns="0" rIns="0">
            <a:spAutoFit/>
          </a:bodyPr>
          <a:lstStyle/>
          <a:p>
            <a:pPr>
              <a:lnSpc>
                <a:spcPts val="9089"/>
              </a:lnSpc>
            </a:pPr>
            <a:r>
              <a:rPr lang="en-US" sz="8999">
                <a:solidFill>
                  <a:srgbClr val="FFFFFF"/>
                </a:solidFill>
                <a:latin typeface="Lato"/>
              </a:rPr>
              <a:t>GLOBAL</a:t>
            </a:r>
          </a:p>
          <a:p>
            <a:pPr>
              <a:lnSpc>
                <a:spcPts val="9089"/>
              </a:lnSpc>
            </a:pPr>
            <a:r>
              <a:rPr lang="en-US" sz="8999">
                <a:solidFill>
                  <a:srgbClr val="FFFFFF"/>
                </a:solidFill>
                <a:latin typeface="Lato"/>
              </a:rPr>
              <a:t>CAST IRON COOKWARE </a:t>
            </a:r>
          </a:p>
          <a:p>
            <a:pPr>
              <a:lnSpc>
                <a:spcPts val="9089"/>
              </a:lnSpc>
            </a:pPr>
            <a:r>
              <a:rPr lang="en-US" sz="8999">
                <a:solidFill>
                  <a:srgbClr val="FFFFFF"/>
                </a:solidFill>
                <a:latin typeface="Lato"/>
              </a:rPr>
              <a:t>MARKET REPORT 2024</a:t>
            </a:r>
          </a:p>
        </p:txBody>
      </p:sp>
      <p:sp>
        <p:nvSpPr>
          <p:cNvPr name="TextBox 7" id="7"/>
          <p:cNvSpPr txBox="true"/>
          <p:nvPr/>
        </p:nvSpPr>
        <p:spPr>
          <a:xfrm rot="0">
            <a:off x="4703722" y="7146812"/>
            <a:ext cx="8792149" cy="688974"/>
          </a:xfrm>
          <a:prstGeom prst="rect">
            <a:avLst/>
          </a:prstGeom>
        </p:spPr>
        <p:txBody>
          <a:bodyPr anchor="t" rtlCol="false" tIns="0" lIns="0" bIns="0" rIns="0">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250" t="0" r="-6250" b="0"/>
            </a:stretch>
          </a:blipFill>
        </p:spPr>
      </p:sp>
      <p:sp>
        <p:nvSpPr>
          <p:cNvPr name="TextBox 3" id="3"/>
          <p:cNvSpPr txBox="true"/>
          <p:nvPr/>
        </p:nvSpPr>
        <p:spPr>
          <a:xfrm rot="0">
            <a:off x="5179206" y="622617"/>
            <a:ext cx="7929589" cy="897890"/>
          </a:xfrm>
          <a:prstGeom prst="rect">
            <a:avLst/>
          </a:prstGeom>
        </p:spPr>
        <p:txBody>
          <a:bodyPr anchor="t" rtlCol="false" tIns="0" lIns="0" bIns="0" rIns="0">
            <a:spAutoFit/>
          </a:bodyPr>
          <a:lstStyle/>
          <a:p>
            <a:pPr algn="ctr">
              <a:lnSpc>
                <a:spcPts val="6955"/>
              </a:lnSpc>
            </a:pPr>
            <a:r>
              <a:rPr lang="en-US" sz="6500">
                <a:solidFill>
                  <a:srgbClr val="000000"/>
                </a:solidFill>
                <a:latin typeface="Canva Sans"/>
              </a:rPr>
              <a:t>INTRODUCTION</a:t>
            </a:r>
          </a:p>
        </p:txBody>
      </p:sp>
      <p:sp>
        <p:nvSpPr>
          <p:cNvPr name="TextBox 4" id="4"/>
          <p:cNvSpPr txBox="true"/>
          <p:nvPr/>
        </p:nvSpPr>
        <p:spPr>
          <a:xfrm rot="0">
            <a:off x="225023" y="2104465"/>
            <a:ext cx="9158245" cy="7608571"/>
          </a:xfrm>
          <a:prstGeom prst="rect">
            <a:avLst/>
          </a:prstGeom>
        </p:spPr>
        <p:txBody>
          <a:bodyPr anchor="t" rtlCol="false" tIns="0" lIns="0" bIns="0" rIns="0">
            <a:spAutoFit/>
          </a:bodyPr>
          <a:lstStyle/>
          <a:p>
            <a:pPr>
              <a:lnSpc>
                <a:spcPts val="3779"/>
              </a:lnSpc>
              <a:spcBef>
                <a:spcPct val="0"/>
              </a:spcBef>
            </a:pPr>
            <a:r>
              <a:rPr lang="en-US" sz="2699">
                <a:solidFill>
                  <a:srgbClr val="000000"/>
                </a:solidFill>
                <a:latin typeface="Canva Sans"/>
              </a:rPr>
              <a:t>A subset of cast-iron cookware is heavy-duty cast-iron cookware. Most cast iron cookware is produced using low-tech or traditional methods. It is recognized for its capacity to endure extremely high temperatures while cooking with little to no oil. It is ideal for slow cooking due to its ability to retain heat. One can make many foods because cast iron cookware is inexpensive and adaptable. Recent years have seen a significant shift in consumer behavior, with people now preferring to do their product research online on e-commerce websites and buy a variety of cookware, including electric, nonstick, and cast iron cookware. As a result, the market is being strengthened by rising consumer awareness of the health dangers associated with nonstick cookware and aluminum products and a burgeoning online retail industry.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8518"/>
            </a:stretch>
          </a:blipFill>
        </p:spPr>
      </p:sp>
      <p:grpSp>
        <p:nvGrpSpPr>
          <p:cNvPr name="Group 3" id="3"/>
          <p:cNvGrpSpPr/>
          <p:nvPr/>
        </p:nvGrpSpPr>
        <p:grpSpPr>
          <a:xfrm rot="0">
            <a:off x="243572" y="5923553"/>
            <a:ext cx="8288026" cy="2509193"/>
            <a:chOff x="0" y="0"/>
            <a:chExt cx="860407" cy="260488"/>
          </a:xfrm>
        </p:grpSpPr>
        <p:sp>
          <p:nvSpPr>
            <p:cNvPr name="Freeform 4" id="4"/>
            <p:cNvSpPr/>
            <p:nvPr/>
          </p:nvSpPr>
          <p:spPr>
            <a:xfrm flipH="false" flipV="false" rot="0">
              <a:off x="0" y="0"/>
              <a:ext cx="860407" cy="260488"/>
            </a:xfrm>
            <a:custGeom>
              <a:avLst/>
              <a:gdLst/>
              <a:ahLst/>
              <a:cxnLst/>
              <a:rect r="r" b="b" t="t" l="l"/>
              <a:pathLst>
                <a:path h="260488" w="860407">
                  <a:moveTo>
                    <a:pt x="93411" y="0"/>
                  </a:moveTo>
                  <a:lnTo>
                    <a:pt x="766996" y="0"/>
                  </a:lnTo>
                  <a:cubicBezTo>
                    <a:pt x="791770" y="0"/>
                    <a:pt x="815530" y="9841"/>
                    <a:pt x="833048" y="27359"/>
                  </a:cubicBezTo>
                  <a:cubicBezTo>
                    <a:pt x="850566" y="44877"/>
                    <a:pt x="860407" y="68637"/>
                    <a:pt x="860407" y="93411"/>
                  </a:cubicBezTo>
                  <a:lnTo>
                    <a:pt x="860407" y="167077"/>
                  </a:lnTo>
                  <a:cubicBezTo>
                    <a:pt x="860407" y="191851"/>
                    <a:pt x="850566" y="215610"/>
                    <a:pt x="833048" y="233128"/>
                  </a:cubicBezTo>
                  <a:cubicBezTo>
                    <a:pt x="815530" y="250646"/>
                    <a:pt x="791770" y="260488"/>
                    <a:pt x="766996" y="260488"/>
                  </a:cubicBezTo>
                  <a:lnTo>
                    <a:pt x="93411" y="260488"/>
                  </a:lnTo>
                  <a:cubicBezTo>
                    <a:pt x="68637" y="260488"/>
                    <a:pt x="44877" y="250646"/>
                    <a:pt x="27359" y="233128"/>
                  </a:cubicBezTo>
                  <a:cubicBezTo>
                    <a:pt x="9841" y="215610"/>
                    <a:pt x="0" y="191851"/>
                    <a:pt x="0" y="167077"/>
                  </a:cubicBezTo>
                  <a:lnTo>
                    <a:pt x="0" y="93411"/>
                  </a:lnTo>
                  <a:cubicBezTo>
                    <a:pt x="0" y="68637"/>
                    <a:pt x="9841" y="44877"/>
                    <a:pt x="27359" y="27359"/>
                  </a:cubicBezTo>
                  <a:cubicBezTo>
                    <a:pt x="44877" y="9841"/>
                    <a:pt x="68637" y="0"/>
                    <a:pt x="93411" y="0"/>
                  </a:cubicBezTo>
                  <a:close/>
                </a:path>
              </a:pathLst>
            </a:custGeom>
            <a:solidFill>
              <a:srgbClr val="3E1C11"/>
            </a:solidFill>
          </p:spPr>
        </p:sp>
        <p:sp>
          <p:nvSpPr>
            <p:cNvPr name="TextBox 5" id="5"/>
            <p:cNvSpPr txBox="true"/>
            <p:nvPr/>
          </p:nvSpPr>
          <p:spPr>
            <a:xfrm>
              <a:off x="0" y="-38100"/>
              <a:ext cx="860407" cy="298588"/>
            </a:xfrm>
            <a:prstGeom prst="rect">
              <a:avLst/>
            </a:prstGeom>
          </p:spPr>
          <p:txBody>
            <a:bodyPr anchor="ctr" rtlCol="false" tIns="61910" lIns="61910" bIns="61910" rIns="61910"/>
            <a:lstStyle/>
            <a:p>
              <a:pPr algn="ctr">
                <a:lnSpc>
                  <a:spcPts val="2659"/>
                </a:lnSpc>
              </a:pPr>
            </a:p>
          </p:txBody>
        </p:sp>
      </p:grpSp>
      <p:sp>
        <p:nvSpPr>
          <p:cNvPr name="Freeform 6" id="6"/>
          <p:cNvSpPr/>
          <p:nvPr/>
        </p:nvSpPr>
        <p:spPr>
          <a:xfrm flipH="false" flipV="false" rot="0">
            <a:off x="584753" y="6231851"/>
            <a:ext cx="2024368" cy="2021837"/>
          </a:xfrm>
          <a:custGeom>
            <a:avLst/>
            <a:gdLst/>
            <a:ahLst/>
            <a:cxnLst/>
            <a:rect r="r" b="b" t="t" l="l"/>
            <a:pathLst>
              <a:path h="2021837" w="2024368">
                <a:moveTo>
                  <a:pt x="0" y="0"/>
                </a:moveTo>
                <a:lnTo>
                  <a:pt x="2024368" y="0"/>
                </a:lnTo>
                <a:lnTo>
                  <a:pt x="2024368" y="2021838"/>
                </a:lnTo>
                <a:lnTo>
                  <a:pt x="0" y="2021838"/>
                </a:lnTo>
                <a:lnTo>
                  <a:pt x="0" y="0"/>
                </a:lnTo>
                <a:close/>
              </a:path>
            </a:pathLst>
          </a:custGeom>
          <a:blipFill>
            <a:blip r:embed="rId3"/>
            <a:stretch>
              <a:fillRect l="0" t="0" r="0" b="0"/>
            </a:stretch>
          </a:blipFill>
        </p:spPr>
      </p:sp>
      <p:grpSp>
        <p:nvGrpSpPr>
          <p:cNvPr name="Group 7" id="7"/>
          <p:cNvGrpSpPr/>
          <p:nvPr/>
        </p:nvGrpSpPr>
        <p:grpSpPr>
          <a:xfrm rot="0">
            <a:off x="537555" y="6150941"/>
            <a:ext cx="1994554" cy="199455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9" id="9"/>
            <p:cNvSpPr txBox="true"/>
            <p:nvPr/>
          </p:nvSpPr>
          <p:spPr>
            <a:xfrm>
              <a:off x="76200" y="38100"/>
              <a:ext cx="660400" cy="698500"/>
            </a:xfrm>
            <a:prstGeom prst="rect">
              <a:avLst/>
            </a:prstGeom>
          </p:spPr>
          <p:txBody>
            <a:bodyPr anchor="ctr" rtlCol="false" tIns="61910" lIns="61910" bIns="61910" rIns="61910"/>
            <a:lstStyle/>
            <a:p>
              <a:pPr algn="ctr">
                <a:lnSpc>
                  <a:spcPts val="2659"/>
                </a:lnSpc>
                <a:spcBef>
                  <a:spcPct val="0"/>
                </a:spcBef>
              </a:pPr>
            </a:p>
          </p:txBody>
        </p:sp>
      </p:grpSp>
      <p:grpSp>
        <p:nvGrpSpPr>
          <p:cNvPr name="Group 10" id="10"/>
          <p:cNvGrpSpPr/>
          <p:nvPr/>
        </p:nvGrpSpPr>
        <p:grpSpPr>
          <a:xfrm rot="0">
            <a:off x="243572" y="3201078"/>
            <a:ext cx="8288026" cy="2509193"/>
            <a:chOff x="0" y="0"/>
            <a:chExt cx="860407" cy="260488"/>
          </a:xfrm>
        </p:grpSpPr>
        <p:sp>
          <p:nvSpPr>
            <p:cNvPr name="Freeform 11" id="11"/>
            <p:cNvSpPr/>
            <p:nvPr/>
          </p:nvSpPr>
          <p:spPr>
            <a:xfrm flipH="false" flipV="false" rot="0">
              <a:off x="0" y="0"/>
              <a:ext cx="860407" cy="260488"/>
            </a:xfrm>
            <a:custGeom>
              <a:avLst/>
              <a:gdLst/>
              <a:ahLst/>
              <a:cxnLst/>
              <a:rect r="r" b="b" t="t" l="l"/>
              <a:pathLst>
                <a:path h="260488" w="860407">
                  <a:moveTo>
                    <a:pt x="93411" y="0"/>
                  </a:moveTo>
                  <a:lnTo>
                    <a:pt x="766996" y="0"/>
                  </a:lnTo>
                  <a:cubicBezTo>
                    <a:pt x="791770" y="0"/>
                    <a:pt x="815530" y="9841"/>
                    <a:pt x="833048" y="27359"/>
                  </a:cubicBezTo>
                  <a:cubicBezTo>
                    <a:pt x="850566" y="44877"/>
                    <a:pt x="860407" y="68637"/>
                    <a:pt x="860407" y="93411"/>
                  </a:cubicBezTo>
                  <a:lnTo>
                    <a:pt x="860407" y="167077"/>
                  </a:lnTo>
                  <a:cubicBezTo>
                    <a:pt x="860407" y="191851"/>
                    <a:pt x="850566" y="215610"/>
                    <a:pt x="833048" y="233128"/>
                  </a:cubicBezTo>
                  <a:cubicBezTo>
                    <a:pt x="815530" y="250646"/>
                    <a:pt x="791770" y="260488"/>
                    <a:pt x="766996" y="260488"/>
                  </a:cubicBezTo>
                  <a:lnTo>
                    <a:pt x="93411" y="260488"/>
                  </a:lnTo>
                  <a:cubicBezTo>
                    <a:pt x="68637" y="260488"/>
                    <a:pt x="44877" y="250646"/>
                    <a:pt x="27359" y="233128"/>
                  </a:cubicBezTo>
                  <a:cubicBezTo>
                    <a:pt x="9841" y="215610"/>
                    <a:pt x="0" y="191851"/>
                    <a:pt x="0" y="167077"/>
                  </a:cubicBezTo>
                  <a:lnTo>
                    <a:pt x="0" y="93411"/>
                  </a:lnTo>
                  <a:cubicBezTo>
                    <a:pt x="0" y="68637"/>
                    <a:pt x="9841" y="44877"/>
                    <a:pt x="27359" y="27359"/>
                  </a:cubicBezTo>
                  <a:cubicBezTo>
                    <a:pt x="44877" y="9841"/>
                    <a:pt x="68637" y="0"/>
                    <a:pt x="93411" y="0"/>
                  </a:cubicBezTo>
                  <a:close/>
                </a:path>
              </a:pathLst>
            </a:custGeom>
            <a:solidFill>
              <a:srgbClr val="3E1C11"/>
            </a:solidFill>
          </p:spPr>
        </p:sp>
        <p:sp>
          <p:nvSpPr>
            <p:cNvPr name="TextBox 12" id="12"/>
            <p:cNvSpPr txBox="true"/>
            <p:nvPr/>
          </p:nvSpPr>
          <p:spPr>
            <a:xfrm>
              <a:off x="0" y="-38100"/>
              <a:ext cx="860407" cy="298588"/>
            </a:xfrm>
            <a:prstGeom prst="rect">
              <a:avLst/>
            </a:prstGeom>
          </p:spPr>
          <p:txBody>
            <a:bodyPr anchor="ctr" rtlCol="false" tIns="61910" lIns="61910" bIns="61910" rIns="61910"/>
            <a:lstStyle/>
            <a:p>
              <a:pPr algn="ctr">
                <a:lnSpc>
                  <a:spcPts val="2659"/>
                </a:lnSpc>
              </a:pPr>
            </a:p>
          </p:txBody>
        </p:sp>
      </p:grpSp>
      <p:sp>
        <p:nvSpPr>
          <p:cNvPr name="Freeform 13" id="13"/>
          <p:cNvSpPr/>
          <p:nvPr/>
        </p:nvSpPr>
        <p:spPr>
          <a:xfrm flipH="false" flipV="false" rot="0">
            <a:off x="584753" y="3509376"/>
            <a:ext cx="2024368" cy="2021837"/>
          </a:xfrm>
          <a:custGeom>
            <a:avLst/>
            <a:gdLst/>
            <a:ahLst/>
            <a:cxnLst/>
            <a:rect r="r" b="b" t="t" l="l"/>
            <a:pathLst>
              <a:path h="2021837" w="2024368">
                <a:moveTo>
                  <a:pt x="0" y="0"/>
                </a:moveTo>
                <a:lnTo>
                  <a:pt x="2024368" y="0"/>
                </a:lnTo>
                <a:lnTo>
                  <a:pt x="2024368" y="2021837"/>
                </a:lnTo>
                <a:lnTo>
                  <a:pt x="0" y="2021837"/>
                </a:lnTo>
                <a:lnTo>
                  <a:pt x="0" y="0"/>
                </a:lnTo>
                <a:close/>
              </a:path>
            </a:pathLst>
          </a:custGeom>
          <a:blipFill>
            <a:blip r:embed="rId3"/>
            <a:stretch>
              <a:fillRect l="0" t="0" r="0" b="0"/>
            </a:stretch>
          </a:blipFill>
        </p:spPr>
      </p:sp>
      <p:grpSp>
        <p:nvGrpSpPr>
          <p:cNvPr name="Group 14" id="14"/>
          <p:cNvGrpSpPr/>
          <p:nvPr/>
        </p:nvGrpSpPr>
        <p:grpSpPr>
          <a:xfrm rot="0">
            <a:off x="537555" y="3428466"/>
            <a:ext cx="1994554" cy="1994554"/>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6" id="16"/>
            <p:cNvSpPr txBox="true"/>
            <p:nvPr/>
          </p:nvSpPr>
          <p:spPr>
            <a:xfrm>
              <a:off x="76200" y="38100"/>
              <a:ext cx="660400" cy="698500"/>
            </a:xfrm>
            <a:prstGeom prst="rect">
              <a:avLst/>
            </a:prstGeom>
          </p:spPr>
          <p:txBody>
            <a:bodyPr anchor="ctr" rtlCol="false" tIns="61910" lIns="61910" bIns="61910" rIns="61910"/>
            <a:lstStyle/>
            <a:p>
              <a:pPr algn="ctr">
                <a:lnSpc>
                  <a:spcPts val="2659"/>
                </a:lnSpc>
                <a:spcBef>
                  <a:spcPct val="0"/>
                </a:spcBef>
              </a:pPr>
            </a:p>
          </p:txBody>
        </p:sp>
      </p:grpSp>
      <p:grpSp>
        <p:nvGrpSpPr>
          <p:cNvPr name="Group 17" id="17"/>
          <p:cNvGrpSpPr/>
          <p:nvPr/>
        </p:nvGrpSpPr>
        <p:grpSpPr>
          <a:xfrm rot="0">
            <a:off x="0" y="0"/>
            <a:ext cx="18288000" cy="1299779"/>
            <a:chOff x="0" y="0"/>
            <a:chExt cx="4816593" cy="342329"/>
          </a:xfrm>
        </p:grpSpPr>
        <p:sp>
          <p:nvSpPr>
            <p:cNvPr name="Freeform 18" id="18"/>
            <p:cNvSpPr/>
            <p:nvPr/>
          </p:nvSpPr>
          <p:spPr>
            <a:xfrm flipH="false" flipV="false" rot="0">
              <a:off x="0" y="0"/>
              <a:ext cx="4816592" cy="342329"/>
            </a:xfrm>
            <a:custGeom>
              <a:avLst/>
              <a:gdLst/>
              <a:ahLst/>
              <a:cxnLst/>
              <a:rect r="r" b="b" t="t" l="l"/>
              <a:pathLst>
                <a:path h="342329" w="4816592">
                  <a:moveTo>
                    <a:pt x="0" y="0"/>
                  </a:moveTo>
                  <a:lnTo>
                    <a:pt x="4816592" y="0"/>
                  </a:lnTo>
                  <a:lnTo>
                    <a:pt x="4816592" y="342329"/>
                  </a:lnTo>
                  <a:lnTo>
                    <a:pt x="0" y="342329"/>
                  </a:lnTo>
                  <a:close/>
                </a:path>
              </a:pathLst>
            </a:custGeom>
            <a:solidFill>
              <a:srgbClr val="000000">
                <a:alpha val="60000"/>
              </a:srgbClr>
            </a:solidFill>
          </p:spPr>
        </p:sp>
        <p:sp>
          <p:nvSpPr>
            <p:cNvPr name="TextBox 19" id="19"/>
            <p:cNvSpPr txBox="true"/>
            <p:nvPr/>
          </p:nvSpPr>
          <p:spPr>
            <a:xfrm>
              <a:off x="0" y="-38100"/>
              <a:ext cx="4816593" cy="380429"/>
            </a:xfrm>
            <a:prstGeom prst="rect">
              <a:avLst/>
            </a:prstGeom>
          </p:spPr>
          <p:txBody>
            <a:bodyPr anchor="ctr" rtlCol="false" tIns="50800" lIns="50800" bIns="50800" rIns="50800"/>
            <a:lstStyle/>
            <a:p>
              <a:pPr algn="ctr">
                <a:lnSpc>
                  <a:spcPts val="2659"/>
                </a:lnSpc>
              </a:pPr>
            </a:p>
          </p:txBody>
        </p:sp>
      </p:grpSp>
      <p:sp>
        <p:nvSpPr>
          <p:cNvPr name="TextBox 20" id="20"/>
          <p:cNvSpPr txBox="true"/>
          <p:nvPr/>
        </p:nvSpPr>
        <p:spPr>
          <a:xfrm rot="0">
            <a:off x="804284" y="6647044"/>
            <a:ext cx="1461098" cy="1122876"/>
          </a:xfrm>
          <a:prstGeom prst="rect">
            <a:avLst/>
          </a:prstGeom>
        </p:spPr>
        <p:txBody>
          <a:bodyPr anchor="t" rtlCol="false" tIns="0" lIns="0" bIns="0" rIns="0">
            <a:spAutoFit/>
          </a:bodyPr>
          <a:lstStyle/>
          <a:p>
            <a:pPr algn="ctr">
              <a:lnSpc>
                <a:spcPts val="2691"/>
              </a:lnSpc>
            </a:pPr>
            <a:r>
              <a:rPr lang="en-US" sz="3958">
                <a:solidFill>
                  <a:srgbClr val="1E3048"/>
                </a:solidFill>
                <a:latin typeface="Poppins Bold"/>
              </a:rPr>
              <a:t>2023- 2030</a:t>
            </a:r>
          </a:p>
        </p:txBody>
      </p:sp>
      <p:sp>
        <p:nvSpPr>
          <p:cNvPr name="TextBox 21" id="21"/>
          <p:cNvSpPr txBox="true"/>
          <p:nvPr/>
        </p:nvSpPr>
        <p:spPr>
          <a:xfrm rot="0">
            <a:off x="2423989" y="6312325"/>
            <a:ext cx="5568668" cy="1666911"/>
          </a:xfrm>
          <a:prstGeom prst="rect">
            <a:avLst/>
          </a:prstGeom>
        </p:spPr>
        <p:txBody>
          <a:bodyPr anchor="t" rtlCol="false" tIns="0" lIns="0" bIns="0" rIns="0">
            <a:spAutoFit/>
          </a:bodyPr>
          <a:lstStyle/>
          <a:p>
            <a:pPr algn="ctr">
              <a:lnSpc>
                <a:spcPts val="6507"/>
              </a:lnSpc>
            </a:pPr>
            <a:r>
              <a:rPr lang="en-US" sz="4648">
                <a:solidFill>
                  <a:srgbClr val="FFFFFF"/>
                </a:solidFill>
                <a:latin typeface="Poppins"/>
              </a:rPr>
              <a:t>CAGR</a:t>
            </a:r>
          </a:p>
          <a:p>
            <a:pPr algn="ctr">
              <a:lnSpc>
                <a:spcPts val="6507"/>
              </a:lnSpc>
              <a:spcBef>
                <a:spcPct val="0"/>
              </a:spcBef>
            </a:pPr>
            <a:r>
              <a:rPr lang="en-US" sz="4648">
                <a:solidFill>
                  <a:srgbClr val="FFFFFF"/>
                </a:solidFill>
                <a:latin typeface="Poppins"/>
              </a:rPr>
              <a:t>4.20%.</a:t>
            </a:r>
          </a:p>
        </p:txBody>
      </p:sp>
      <p:sp>
        <p:nvSpPr>
          <p:cNvPr name="TextBox 22" id="22"/>
          <p:cNvSpPr txBox="true"/>
          <p:nvPr/>
        </p:nvSpPr>
        <p:spPr>
          <a:xfrm rot="0">
            <a:off x="804284" y="4231912"/>
            <a:ext cx="1461098" cy="514217"/>
          </a:xfrm>
          <a:prstGeom prst="rect">
            <a:avLst/>
          </a:prstGeom>
        </p:spPr>
        <p:txBody>
          <a:bodyPr anchor="t" rtlCol="false" tIns="0" lIns="0" bIns="0" rIns="0">
            <a:spAutoFit/>
          </a:bodyPr>
          <a:lstStyle/>
          <a:p>
            <a:pPr algn="ctr" marL="0" indent="0" lvl="0">
              <a:lnSpc>
                <a:spcPts val="3442"/>
              </a:lnSpc>
              <a:spcBef>
                <a:spcPct val="0"/>
              </a:spcBef>
            </a:pPr>
            <a:r>
              <a:rPr lang="en-US" sz="4302" strike="noStrike" u="none">
                <a:solidFill>
                  <a:srgbClr val="1E3048"/>
                </a:solidFill>
                <a:latin typeface="Poppins Bold"/>
              </a:rPr>
              <a:t>2022</a:t>
            </a:r>
          </a:p>
        </p:txBody>
      </p:sp>
      <p:sp>
        <p:nvSpPr>
          <p:cNvPr name="TextBox 23" id="23"/>
          <p:cNvSpPr txBox="true"/>
          <p:nvPr/>
        </p:nvSpPr>
        <p:spPr>
          <a:xfrm rot="0">
            <a:off x="2423989" y="3554702"/>
            <a:ext cx="5852378" cy="1601937"/>
          </a:xfrm>
          <a:prstGeom prst="rect">
            <a:avLst/>
          </a:prstGeom>
        </p:spPr>
        <p:txBody>
          <a:bodyPr anchor="t" rtlCol="false" tIns="0" lIns="0" bIns="0" rIns="0">
            <a:spAutoFit/>
          </a:bodyPr>
          <a:lstStyle/>
          <a:p>
            <a:pPr algn="ctr">
              <a:lnSpc>
                <a:spcPts val="6314"/>
              </a:lnSpc>
            </a:pPr>
            <a:r>
              <a:rPr lang="en-US" sz="4510">
                <a:solidFill>
                  <a:srgbClr val="FFFFFF"/>
                </a:solidFill>
                <a:latin typeface="Poppins"/>
              </a:rPr>
              <a:t>MARKET SIZE </a:t>
            </a:r>
          </a:p>
          <a:p>
            <a:pPr algn="ctr">
              <a:lnSpc>
                <a:spcPts val="6314"/>
              </a:lnSpc>
              <a:spcBef>
                <a:spcPct val="0"/>
              </a:spcBef>
            </a:pPr>
            <a:r>
              <a:rPr lang="en-US" sz="4510">
                <a:solidFill>
                  <a:srgbClr val="FFFFFF"/>
                </a:solidFill>
                <a:latin typeface="Poppins"/>
              </a:rPr>
              <a:t>USD 2.5 billion</a:t>
            </a:r>
          </a:p>
        </p:txBody>
      </p:sp>
      <p:sp>
        <p:nvSpPr>
          <p:cNvPr name="TextBox 24" id="24"/>
          <p:cNvSpPr txBox="true"/>
          <p:nvPr/>
        </p:nvSpPr>
        <p:spPr>
          <a:xfrm rot="0">
            <a:off x="5162248" y="358055"/>
            <a:ext cx="7963503" cy="857250"/>
          </a:xfrm>
          <a:prstGeom prst="rect">
            <a:avLst/>
          </a:prstGeom>
        </p:spPr>
        <p:txBody>
          <a:bodyPr anchor="t" rtlCol="false" tIns="0" lIns="0" bIns="0" rIns="0">
            <a:spAutoFit/>
          </a:bodyPr>
          <a:lstStyle/>
          <a:p>
            <a:pPr algn="ctr">
              <a:lnSpc>
                <a:spcPts val="6299"/>
              </a:lnSpc>
            </a:pPr>
            <a:r>
              <a:rPr lang="en-US" sz="6999">
                <a:solidFill>
                  <a:srgbClr val="FFFFFF"/>
                </a:solidFill>
                <a:latin typeface="Canva Sans"/>
              </a:rPr>
              <a:t>KEY INSIGHTS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423" r="0" b="0"/>
            </a:stretch>
          </a:blipFill>
        </p:spPr>
      </p:sp>
      <p:grpSp>
        <p:nvGrpSpPr>
          <p:cNvPr name="Group 3" id="3"/>
          <p:cNvGrpSpPr/>
          <p:nvPr/>
        </p:nvGrpSpPr>
        <p:grpSpPr>
          <a:xfrm rot="0">
            <a:off x="3755612" y="1915361"/>
            <a:ext cx="6535494" cy="2350524"/>
            <a:chOff x="0" y="0"/>
            <a:chExt cx="6777126" cy="2437429"/>
          </a:xfrm>
        </p:grpSpPr>
        <p:sp>
          <p:nvSpPr>
            <p:cNvPr name="Freeform 4" id="4"/>
            <p:cNvSpPr/>
            <p:nvPr/>
          </p:nvSpPr>
          <p:spPr>
            <a:xfrm flipH="false" flipV="false" rot="0">
              <a:off x="0" y="0"/>
              <a:ext cx="6777126" cy="2437429"/>
            </a:xfrm>
            <a:custGeom>
              <a:avLst/>
              <a:gdLst/>
              <a:ahLst/>
              <a:cxnLst/>
              <a:rect r="r" b="b" t="t" l="l"/>
              <a:pathLst>
                <a:path h="2437429" w="6777126">
                  <a:moveTo>
                    <a:pt x="6652666" y="2437429"/>
                  </a:moveTo>
                  <a:lnTo>
                    <a:pt x="124460" y="2437429"/>
                  </a:lnTo>
                  <a:cubicBezTo>
                    <a:pt x="55880" y="2437429"/>
                    <a:pt x="0" y="2381549"/>
                    <a:pt x="0" y="2312969"/>
                  </a:cubicBezTo>
                  <a:lnTo>
                    <a:pt x="0" y="124460"/>
                  </a:lnTo>
                  <a:cubicBezTo>
                    <a:pt x="0" y="55880"/>
                    <a:pt x="55880" y="0"/>
                    <a:pt x="124460" y="0"/>
                  </a:cubicBezTo>
                  <a:lnTo>
                    <a:pt x="6652666" y="0"/>
                  </a:lnTo>
                  <a:cubicBezTo>
                    <a:pt x="6721246" y="0"/>
                    <a:pt x="6777126" y="55880"/>
                    <a:pt x="6777126" y="124460"/>
                  </a:cubicBezTo>
                  <a:lnTo>
                    <a:pt x="6777126" y="2312969"/>
                  </a:lnTo>
                  <a:cubicBezTo>
                    <a:pt x="6777126" y="2381549"/>
                    <a:pt x="6721246" y="2437429"/>
                    <a:pt x="6652666" y="2437429"/>
                  </a:cubicBezTo>
                  <a:close/>
                </a:path>
              </a:pathLst>
            </a:custGeom>
            <a:solidFill>
              <a:srgbClr val="59392A"/>
            </a:solidFill>
          </p:spPr>
        </p:sp>
      </p:grpSp>
      <p:grpSp>
        <p:nvGrpSpPr>
          <p:cNvPr name="Group 5" id="5"/>
          <p:cNvGrpSpPr/>
          <p:nvPr/>
        </p:nvGrpSpPr>
        <p:grpSpPr>
          <a:xfrm rot="5400000">
            <a:off x="1840918" y="495502"/>
            <a:ext cx="1365682" cy="5047519"/>
            <a:chOff x="0" y="0"/>
            <a:chExt cx="3130550" cy="11570413"/>
          </a:xfrm>
        </p:grpSpPr>
        <p:sp>
          <p:nvSpPr>
            <p:cNvPr name="Freeform 6" id="6"/>
            <p:cNvSpPr/>
            <p:nvPr/>
          </p:nvSpPr>
          <p:spPr>
            <a:xfrm flipH="false" flipV="false" rot="0">
              <a:off x="0" y="0"/>
              <a:ext cx="3130550" cy="11570413"/>
            </a:xfrm>
            <a:custGeom>
              <a:avLst/>
              <a:gdLst/>
              <a:ahLst/>
              <a:cxnLst/>
              <a:rect r="r" b="b" t="t" l="l"/>
              <a:pathLst>
                <a:path h="11570413" w="3130550">
                  <a:moveTo>
                    <a:pt x="0" y="1123950"/>
                  </a:moveTo>
                  <a:lnTo>
                    <a:pt x="0" y="11570413"/>
                  </a:lnTo>
                  <a:lnTo>
                    <a:pt x="3130550" y="11570413"/>
                  </a:lnTo>
                  <a:lnTo>
                    <a:pt x="3130550" y="0"/>
                  </a:lnTo>
                  <a:close/>
                </a:path>
              </a:pathLst>
            </a:custGeom>
            <a:solidFill>
              <a:srgbClr val="F8F8F8"/>
            </a:solidFill>
          </p:spPr>
        </p:sp>
      </p:grpSp>
      <p:grpSp>
        <p:nvGrpSpPr>
          <p:cNvPr name="Group 7" id="7"/>
          <p:cNvGrpSpPr/>
          <p:nvPr/>
        </p:nvGrpSpPr>
        <p:grpSpPr>
          <a:xfrm rot="0">
            <a:off x="3755612" y="4469672"/>
            <a:ext cx="6535494" cy="2393585"/>
            <a:chOff x="0" y="0"/>
            <a:chExt cx="6777126" cy="2482082"/>
          </a:xfrm>
        </p:grpSpPr>
        <p:sp>
          <p:nvSpPr>
            <p:cNvPr name="Freeform 8" id="8"/>
            <p:cNvSpPr/>
            <p:nvPr/>
          </p:nvSpPr>
          <p:spPr>
            <a:xfrm flipH="false" flipV="false" rot="0">
              <a:off x="0" y="0"/>
              <a:ext cx="6777126" cy="2482082"/>
            </a:xfrm>
            <a:custGeom>
              <a:avLst/>
              <a:gdLst/>
              <a:ahLst/>
              <a:cxnLst/>
              <a:rect r="r" b="b" t="t" l="l"/>
              <a:pathLst>
                <a:path h="2482082" w="6777126">
                  <a:moveTo>
                    <a:pt x="6652666" y="2482082"/>
                  </a:moveTo>
                  <a:lnTo>
                    <a:pt x="124460" y="2482082"/>
                  </a:lnTo>
                  <a:cubicBezTo>
                    <a:pt x="55880" y="2482082"/>
                    <a:pt x="0" y="2426202"/>
                    <a:pt x="0" y="2357622"/>
                  </a:cubicBezTo>
                  <a:lnTo>
                    <a:pt x="0" y="124460"/>
                  </a:lnTo>
                  <a:cubicBezTo>
                    <a:pt x="0" y="55880"/>
                    <a:pt x="55880" y="0"/>
                    <a:pt x="124460" y="0"/>
                  </a:cubicBezTo>
                  <a:lnTo>
                    <a:pt x="6652666" y="0"/>
                  </a:lnTo>
                  <a:cubicBezTo>
                    <a:pt x="6721246" y="0"/>
                    <a:pt x="6777126" y="55880"/>
                    <a:pt x="6777126" y="124460"/>
                  </a:cubicBezTo>
                  <a:lnTo>
                    <a:pt x="6777126" y="2357622"/>
                  </a:lnTo>
                  <a:cubicBezTo>
                    <a:pt x="6777126" y="2426202"/>
                    <a:pt x="6721246" y="2482082"/>
                    <a:pt x="6652666" y="2482082"/>
                  </a:cubicBezTo>
                  <a:close/>
                </a:path>
              </a:pathLst>
            </a:custGeom>
            <a:solidFill>
              <a:srgbClr val="633826">
                <a:alpha val="89804"/>
              </a:srgbClr>
            </a:solidFill>
          </p:spPr>
        </p:sp>
      </p:grpSp>
      <p:grpSp>
        <p:nvGrpSpPr>
          <p:cNvPr name="Group 9" id="9"/>
          <p:cNvGrpSpPr/>
          <p:nvPr/>
        </p:nvGrpSpPr>
        <p:grpSpPr>
          <a:xfrm rot="5400000">
            <a:off x="1945857" y="3098640"/>
            <a:ext cx="1365682" cy="5257396"/>
            <a:chOff x="0" y="0"/>
            <a:chExt cx="3130550" cy="12051515"/>
          </a:xfrm>
        </p:grpSpPr>
        <p:sp>
          <p:nvSpPr>
            <p:cNvPr name="Freeform 10" id="10"/>
            <p:cNvSpPr/>
            <p:nvPr/>
          </p:nvSpPr>
          <p:spPr>
            <a:xfrm flipH="false" flipV="false" rot="0">
              <a:off x="0" y="0"/>
              <a:ext cx="3130550" cy="12051515"/>
            </a:xfrm>
            <a:custGeom>
              <a:avLst/>
              <a:gdLst/>
              <a:ahLst/>
              <a:cxnLst/>
              <a:rect r="r" b="b" t="t" l="l"/>
              <a:pathLst>
                <a:path h="12051515" w="3130550">
                  <a:moveTo>
                    <a:pt x="0" y="1123950"/>
                  </a:moveTo>
                  <a:lnTo>
                    <a:pt x="0" y="12051515"/>
                  </a:lnTo>
                  <a:lnTo>
                    <a:pt x="3130550" y="12051515"/>
                  </a:lnTo>
                  <a:lnTo>
                    <a:pt x="3130550" y="0"/>
                  </a:lnTo>
                  <a:close/>
                </a:path>
              </a:pathLst>
            </a:custGeom>
            <a:solidFill>
              <a:srgbClr val="F8F8F8"/>
            </a:solidFill>
          </p:spPr>
        </p:sp>
      </p:grpSp>
      <p:grpSp>
        <p:nvGrpSpPr>
          <p:cNvPr name="Group 11" id="11"/>
          <p:cNvGrpSpPr/>
          <p:nvPr/>
        </p:nvGrpSpPr>
        <p:grpSpPr>
          <a:xfrm rot="0">
            <a:off x="3755612" y="7063282"/>
            <a:ext cx="6535494" cy="2393585"/>
            <a:chOff x="0" y="0"/>
            <a:chExt cx="6777126" cy="2482082"/>
          </a:xfrm>
        </p:grpSpPr>
        <p:sp>
          <p:nvSpPr>
            <p:cNvPr name="Freeform 12" id="12"/>
            <p:cNvSpPr/>
            <p:nvPr/>
          </p:nvSpPr>
          <p:spPr>
            <a:xfrm flipH="false" flipV="false" rot="0">
              <a:off x="0" y="0"/>
              <a:ext cx="6777126" cy="2482082"/>
            </a:xfrm>
            <a:custGeom>
              <a:avLst/>
              <a:gdLst/>
              <a:ahLst/>
              <a:cxnLst/>
              <a:rect r="r" b="b" t="t" l="l"/>
              <a:pathLst>
                <a:path h="2482082" w="6777126">
                  <a:moveTo>
                    <a:pt x="6652666" y="2482082"/>
                  </a:moveTo>
                  <a:lnTo>
                    <a:pt x="124460" y="2482082"/>
                  </a:lnTo>
                  <a:cubicBezTo>
                    <a:pt x="55880" y="2482082"/>
                    <a:pt x="0" y="2426202"/>
                    <a:pt x="0" y="2357622"/>
                  </a:cubicBezTo>
                  <a:lnTo>
                    <a:pt x="0" y="124460"/>
                  </a:lnTo>
                  <a:cubicBezTo>
                    <a:pt x="0" y="55880"/>
                    <a:pt x="55880" y="0"/>
                    <a:pt x="124460" y="0"/>
                  </a:cubicBezTo>
                  <a:lnTo>
                    <a:pt x="6652666" y="0"/>
                  </a:lnTo>
                  <a:cubicBezTo>
                    <a:pt x="6721246" y="0"/>
                    <a:pt x="6777126" y="55880"/>
                    <a:pt x="6777126" y="124460"/>
                  </a:cubicBezTo>
                  <a:lnTo>
                    <a:pt x="6777126" y="2357622"/>
                  </a:lnTo>
                  <a:cubicBezTo>
                    <a:pt x="6777126" y="2426202"/>
                    <a:pt x="6721246" y="2482082"/>
                    <a:pt x="6652666" y="2482082"/>
                  </a:cubicBezTo>
                  <a:close/>
                </a:path>
              </a:pathLst>
            </a:custGeom>
            <a:solidFill>
              <a:srgbClr val="1B0905">
                <a:alpha val="89804"/>
              </a:srgbClr>
            </a:solidFill>
          </p:spPr>
        </p:sp>
      </p:grpSp>
      <p:grpSp>
        <p:nvGrpSpPr>
          <p:cNvPr name="Group 13" id="13"/>
          <p:cNvGrpSpPr/>
          <p:nvPr/>
        </p:nvGrpSpPr>
        <p:grpSpPr>
          <a:xfrm rot="5400000">
            <a:off x="1945857" y="5692250"/>
            <a:ext cx="1365682" cy="5257396"/>
            <a:chOff x="0" y="0"/>
            <a:chExt cx="3130550" cy="12051515"/>
          </a:xfrm>
        </p:grpSpPr>
        <p:sp>
          <p:nvSpPr>
            <p:cNvPr name="Freeform 14" id="14"/>
            <p:cNvSpPr/>
            <p:nvPr/>
          </p:nvSpPr>
          <p:spPr>
            <a:xfrm flipH="false" flipV="false" rot="0">
              <a:off x="0" y="0"/>
              <a:ext cx="3130550" cy="12051515"/>
            </a:xfrm>
            <a:custGeom>
              <a:avLst/>
              <a:gdLst/>
              <a:ahLst/>
              <a:cxnLst/>
              <a:rect r="r" b="b" t="t" l="l"/>
              <a:pathLst>
                <a:path h="12051515" w="3130550">
                  <a:moveTo>
                    <a:pt x="0" y="1123950"/>
                  </a:moveTo>
                  <a:lnTo>
                    <a:pt x="0" y="12051515"/>
                  </a:lnTo>
                  <a:lnTo>
                    <a:pt x="3130550" y="12051515"/>
                  </a:lnTo>
                  <a:lnTo>
                    <a:pt x="3130550" y="0"/>
                  </a:lnTo>
                  <a:close/>
                </a:path>
              </a:pathLst>
            </a:custGeom>
            <a:solidFill>
              <a:srgbClr val="F8F8F8"/>
            </a:solidFill>
          </p:spPr>
        </p:sp>
      </p:grpSp>
      <p:grpSp>
        <p:nvGrpSpPr>
          <p:cNvPr name="Group 15" id="15"/>
          <p:cNvGrpSpPr/>
          <p:nvPr/>
        </p:nvGrpSpPr>
        <p:grpSpPr>
          <a:xfrm rot="0">
            <a:off x="0" y="0"/>
            <a:ext cx="18288000" cy="1299779"/>
            <a:chOff x="0" y="0"/>
            <a:chExt cx="4816593" cy="342329"/>
          </a:xfrm>
        </p:grpSpPr>
        <p:sp>
          <p:nvSpPr>
            <p:cNvPr name="Freeform 16" id="16"/>
            <p:cNvSpPr/>
            <p:nvPr/>
          </p:nvSpPr>
          <p:spPr>
            <a:xfrm flipH="false" flipV="false" rot="0">
              <a:off x="0" y="0"/>
              <a:ext cx="4816592" cy="342329"/>
            </a:xfrm>
            <a:custGeom>
              <a:avLst/>
              <a:gdLst/>
              <a:ahLst/>
              <a:cxnLst/>
              <a:rect r="r" b="b" t="t" l="l"/>
              <a:pathLst>
                <a:path h="342329" w="4816592">
                  <a:moveTo>
                    <a:pt x="0" y="0"/>
                  </a:moveTo>
                  <a:lnTo>
                    <a:pt x="4816592" y="0"/>
                  </a:lnTo>
                  <a:lnTo>
                    <a:pt x="4816592" y="342329"/>
                  </a:lnTo>
                  <a:lnTo>
                    <a:pt x="0" y="342329"/>
                  </a:lnTo>
                  <a:close/>
                </a:path>
              </a:pathLst>
            </a:custGeom>
            <a:solidFill>
              <a:srgbClr val="000000">
                <a:alpha val="60000"/>
              </a:srgbClr>
            </a:solidFill>
          </p:spPr>
        </p:sp>
        <p:sp>
          <p:nvSpPr>
            <p:cNvPr name="TextBox 17" id="17"/>
            <p:cNvSpPr txBox="true"/>
            <p:nvPr/>
          </p:nvSpPr>
          <p:spPr>
            <a:xfrm>
              <a:off x="0" y="-38100"/>
              <a:ext cx="4816593" cy="380429"/>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0" y="2778332"/>
            <a:ext cx="4997194" cy="558058"/>
          </a:xfrm>
          <a:prstGeom prst="rect">
            <a:avLst/>
          </a:prstGeom>
        </p:spPr>
        <p:txBody>
          <a:bodyPr anchor="t" rtlCol="false" tIns="0" lIns="0" bIns="0" rIns="0">
            <a:spAutoFit/>
          </a:bodyPr>
          <a:lstStyle/>
          <a:p>
            <a:pPr algn="ctr">
              <a:lnSpc>
                <a:spcPts val="4261"/>
              </a:lnSpc>
            </a:pPr>
            <a:r>
              <a:rPr lang="en-US" sz="4218">
                <a:solidFill>
                  <a:srgbClr val="43B4BE"/>
                </a:solidFill>
                <a:latin typeface="Montserrat Classic"/>
              </a:rPr>
              <a:t>Type Segment </a:t>
            </a:r>
          </a:p>
        </p:txBody>
      </p:sp>
      <p:sp>
        <p:nvSpPr>
          <p:cNvPr name="TextBox 19" id="19"/>
          <p:cNvSpPr txBox="true"/>
          <p:nvPr/>
        </p:nvSpPr>
        <p:spPr>
          <a:xfrm rot="0">
            <a:off x="5257396" y="2279270"/>
            <a:ext cx="4770144" cy="1581150"/>
          </a:xfrm>
          <a:prstGeom prst="rect">
            <a:avLst/>
          </a:prstGeom>
        </p:spPr>
        <p:txBody>
          <a:bodyPr anchor="t" rtlCol="false" tIns="0" lIns="0" bIns="0" rIns="0">
            <a:spAutoFit/>
          </a:bodyPr>
          <a:lstStyle/>
          <a:p>
            <a:pPr marL="647703" indent="-323852" lvl="1">
              <a:lnSpc>
                <a:spcPts val="4200"/>
              </a:lnSpc>
              <a:buFont typeface="Arial"/>
              <a:buChar char="•"/>
            </a:pPr>
            <a:r>
              <a:rPr lang="en-US" sz="3000">
                <a:solidFill>
                  <a:srgbClr val="FFFFFF"/>
                </a:solidFill>
                <a:latin typeface="Montserrat"/>
              </a:rPr>
              <a:t>Enamel Coated</a:t>
            </a:r>
          </a:p>
          <a:p>
            <a:pPr marL="647703" indent="-323852" lvl="1">
              <a:lnSpc>
                <a:spcPts val="4200"/>
              </a:lnSpc>
              <a:buFont typeface="Arial"/>
              <a:buChar char="•"/>
            </a:pPr>
            <a:r>
              <a:rPr lang="en-US" sz="3000">
                <a:solidFill>
                  <a:srgbClr val="FFFFFF"/>
                </a:solidFill>
                <a:latin typeface="Montserrat"/>
              </a:rPr>
              <a:t>Unseasoned</a:t>
            </a:r>
          </a:p>
          <a:p>
            <a:pPr marL="647703" indent="-323852" lvl="1">
              <a:lnSpc>
                <a:spcPts val="4200"/>
              </a:lnSpc>
              <a:buFont typeface="Arial"/>
              <a:buChar char="•"/>
            </a:pPr>
            <a:r>
              <a:rPr lang="en-US" sz="3000">
                <a:solidFill>
                  <a:srgbClr val="FFFFFF"/>
                </a:solidFill>
                <a:latin typeface="Montserrat"/>
              </a:rPr>
              <a:t>Seasoned</a:t>
            </a:r>
          </a:p>
        </p:txBody>
      </p:sp>
      <p:sp>
        <p:nvSpPr>
          <p:cNvPr name="TextBox 20" id="20"/>
          <p:cNvSpPr txBox="true"/>
          <p:nvPr/>
        </p:nvSpPr>
        <p:spPr>
          <a:xfrm rot="0">
            <a:off x="260202" y="5159307"/>
            <a:ext cx="4997194" cy="1090514"/>
          </a:xfrm>
          <a:prstGeom prst="rect">
            <a:avLst/>
          </a:prstGeom>
        </p:spPr>
        <p:txBody>
          <a:bodyPr anchor="t" rtlCol="false" tIns="0" lIns="0" bIns="0" rIns="0">
            <a:spAutoFit/>
          </a:bodyPr>
          <a:lstStyle/>
          <a:p>
            <a:pPr algn="ctr">
              <a:lnSpc>
                <a:spcPts val="4261"/>
              </a:lnSpc>
            </a:pPr>
            <a:r>
              <a:rPr lang="en-US" sz="4218">
                <a:solidFill>
                  <a:srgbClr val="43B4BE"/>
                </a:solidFill>
                <a:latin typeface="Montserrat Classic"/>
              </a:rPr>
              <a:t>Application Segment </a:t>
            </a:r>
          </a:p>
        </p:txBody>
      </p:sp>
      <p:sp>
        <p:nvSpPr>
          <p:cNvPr name="TextBox 21" id="21"/>
          <p:cNvSpPr txBox="true"/>
          <p:nvPr/>
        </p:nvSpPr>
        <p:spPr>
          <a:xfrm rot="0">
            <a:off x="5257396" y="5025957"/>
            <a:ext cx="4770144" cy="1047750"/>
          </a:xfrm>
          <a:prstGeom prst="rect">
            <a:avLst/>
          </a:prstGeom>
        </p:spPr>
        <p:txBody>
          <a:bodyPr anchor="t" rtlCol="false" tIns="0" lIns="0" bIns="0" rIns="0">
            <a:spAutoFit/>
          </a:bodyPr>
          <a:lstStyle/>
          <a:p>
            <a:pPr marL="647703" indent="-323852" lvl="1">
              <a:lnSpc>
                <a:spcPts val="4200"/>
              </a:lnSpc>
              <a:buFont typeface="Arial"/>
              <a:buChar char="•"/>
            </a:pPr>
            <a:r>
              <a:rPr lang="en-US" sz="3000">
                <a:solidFill>
                  <a:srgbClr val="FFFFFF"/>
                </a:solidFill>
                <a:latin typeface="Montserrat"/>
              </a:rPr>
              <a:t>Residential</a:t>
            </a:r>
          </a:p>
          <a:p>
            <a:pPr marL="647703" indent="-323852" lvl="1">
              <a:lnSpc>
                <a:spcPts val="4200"/>
              </a:lnSpc>
              <a:buFont typeface="Arial"/>
              <a:buChar char="•"/>
            </a:pPr>
            <a:r>
              <a:rPr lang="en-US" sz="3000">
                <a:solidFill>
                  <a:srgbClr val="FFFFFF"/>
                </a:solidFill>
                <a:latin typeface="Montserrat"/>
              </a:rPr>
              <a:t>Commercial</a:t>
            </a:r>
          </a:p>
        </p:txBody>
      </p:sp>
      <p:sp>
        <p:nvSpPr>
          <p:cNvPr name="TextBox 22" id="22"/>
          <p:cNvSpPr txBox="true"/>
          <p:nvPr/>
        </p:nvSpPr>
        <p:spPr>
          <a:xfrm rot="0">
            <a:off x="50325" y="8019145"/>
            <a:ext cx="4997194" cy="558058"/>
          </a:xfrm>
          <a:prstGeom prst="rect">
            <a:avLst/>
          </a:prstGeom>
        </p:spPr>
        <p:txBody>
          <a:bodyPr anchor="t" rtlCol="false" tIns="0" lIns="0" bIns="0" rIns="0">
            <a:spAutoFit/>
          </a:bodyPr>
          <a:lstStyle/>
          <a:p>
            <a:pPr algn="ctr">
              <a:lnSpc>
                <a:spcPts val="4261"/>
              </a:lnSpc>
            </a:pPr>
            <a:r>
              <a:rPr lang="en-US" sz="4218">
                <a:solidFill>
                  <a:srgbClr val="43B4BE"/>
                </a:solidFill>
                <a:latin typeface="Montserrat Classic"/>
              </a:rPr>
              <a:t>Style Segment </a:t>
            </a:r>
          </a:p>
        </p:txBody>
      </p:sp>
      <p:sp>
        <p:nvSpPr>
          <p:cNvPr name="TextBox 23" id="23"/>
          <p:cNvSpPr txBox="true"/>
          <p:nvPr/>
        </p:nvSpPr>
        <p:spPr>
          <a:xfrm rot="0">
            <a:off x="5520962" y="7174225"/>
            <a:ext cx="4770144" cy="2114550"/>
          </a:xfrm>
          <a:prstGeom prst="rect">
            <a:avLst/>
          </a:prstGeom>
        </p:spPr>
        <p:txBody>
          <a:bodyPr anchor="t" rtlCol="false" tIns="0" lIns="0" bIns="0" rIns="0">
            <a:spAutoFit/>
          </a:bodyPr>
          <a:lstStyle/>
          <a:p>
            <a:pPr marL="647703" indent="-323852" lvl="1">
              <a:lnSpc>
                <a:spcPts val="4200"/>
              </a:lnSpc>
              <a:buFont typeface="Arial"/>
              <a:buChar char="•"/>
            </a:pPr>
            <a:r>
              <a:rPr lang="en-US" sz="3000">
                <a:solidFill>
                  <a:srgbClr val="FFFFFF"/>
                </a:solidFill>
                <a:latin typeface="Montserrat"/>
              </a:rPr>
              <a:t>Pots</a:t>
            </a:r>
          </a:p>
          <a:p>
            <a:pPr marL="647703" indent="-323852" lvl="1">
              <a:lnSpc>
                <a:spcPts val="4200"/>
              </a:lnSpc>
              <a:buFont typeface="Arial"/>
              <a:buChar char="•"/>
            </a:pPr>
            <a:r>
              <a:rPr lang="en-US" sz="3000">
                <a:solidFill>
                  <a:srgbClr val="FFFFFF"/>
                </a:solidFill>
                <a:latin typeface="Montserrat"/>
              </a:rPr>
              <a:t>Dutch Ovens</a:t>
            </a:r>
          </a:p>
          <a:p>
            <a:pPr marL="647703" indent="-323852" lvl="1">
              <a:lnSpc>
                <a:spcPts val="4200"/>
              </a:lnSpc>
              <a:buFont typeface="Arial"/>
              <a:buChar char="•"/>
            </a:pPr>
            <a:r>
              <a:rPr lang="en-US" sz="3000">
                <a:solidFill>
                  <a:srgbClr val="FFFFFF"/>
                </a:solidFill>
                <a:latin typeface="Montserrat"/>
              </a:rPr>
              <a:t>Woks</a:t>
            </a:r>
          </a:p>
          <a:p>
            <a:pPr marL="647703" indent="-323852" lvl="1">
              <a:lnSpc>
                <a:spcPts val="4200"/>
              </a:lnSpc>
              <a:buFont typeface="Arial"/>
              <a:buChar char="•"/>
            </a:pPr>
            <a:r>
              <a:rPr lang="en-US" sz="3000">
                <a:solidFill>
                  <a:srgbClr val="FFFFFF"/>
                </a:solidFill>
                <a:latin typeface="Montserrat"/>
              </a:rPr>
              <a:t>Skillets</a:t>
            </a:r>
          </a:p>
        </p:txBody>
      </p:sp>
      <p:sp>
        <p:nvSpPr>
          <p:cNvPr name="TextBox 24" id="24"/>
          <p:cNvSpPr txBox="true"/>
          <p:nvPr/>
        </p:nvSpPr>
        <p:spPr>
          <a:xfrm rot="0">
            <a:off x="493200" y="134183"/>
            <a:ext cx="17301599" cy="1009653"/>
          </a:xfrm>
          <a:prstGeom prst="rect">
            <a:avLst/>
          </a:prstGeom>
        </p:spPr>
        <p:txBody>
          <a:bodyPr anchor="t" rtlCol="false" tIns="0" lIns="0" bIns="0" rIns="0">
            <a:spAutoFit/>
          </a:bodyPr>
          <a:lstStyle/>
          <a:p>
            <a:pPr algn="ctr">
              <a:lnSpc>
                <a:spcPts val="8399"/>
              </a:lnSpc>
            </a:pPr>
            <a:r>
              <a:rPr lang="en-US" sz="5999">
                <a:solidFill>
                  <a:srgbClr val="FFFFFF"/>
                </a:solidFill>
                <a:latin typeface="Canva Sans"/>
              </a:rPr>
              <a:t>REVENUE MARKET SHARE BY SEGMENTS 2022</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257300"/>
            <a:chOff x="0" y="0"/>
            <a:chExt cx="4816593" cy="331141"/>
          </a:xfrm>
        </p:grpSpPr>
        <p:sp>
          <p:nvSpPr>
            <p:cNvPr name="Freeform 3" id="3"/>
            <p:cNvSpPr/>
            <p:nvPr/>
          </p:nvSpPr>
          <p:spPr>
            <a:xfrm flipH="false" flipV="false" rot="0">
              <a:off x="0" y="0"/>
              <a:ext cx="4816592" cy="331141"/>
            </a:xfrm>
            <a:custGeom>
              <a:avLst/>
              <a:gdLst/>
              <a:ahLst/>
              <a:cxnLst/>
              <a:rect r="r" b="b" t="t" l="l"/>
              <a:pathLst>
                <a:path h="331141" w="4816592">
                  <a:moveTo>
                    <a:pt x="0" y="0"/>
                  </a:moveTo>
                  <a:lnTo>
                    <a:pt x="4816592" y="0"/>
                  </a:lnTo>
                  <a:lnTo>
                    <a:pt x="4816592" y="331141"/>
                  </a:lnTo>
                  <a:lnTo>
                    <a:pt x="0" y="331141"/>
                  </a:lnTo>
                  <a:close/>
                </a:path>
              </a:pathLst>
            </a:custGeom>
            <a:solidFill>
              <a:srgbClr val="000000">
                <a:alpha val="60000"/>
              </a:srgbClr>
            </a:solidFill>
          </p:spPr>
        </p:sp>
        <p:sp>
          <p:nvSpPr>
            <p:cNvPr name="TextBox 4" id="4"/>
            <p:cNvSpPr txBox="true"/>
            <p:nvPr/>
          </p:nvSpPr>
          <p:spPr>
            <a:xfrm>
              <a:off x="0" y="-38100"/>
              <a:ext cx="4816593" cy="369241"/>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0" y="1390953"/>
            <a:ext cx="12708639" cy="8896047"/>
          </a:xfrm>
          <a:custGeom>
            <a:avLst/>
            <a:gdLst/>
            <a:ahLst/>
            <a:cxnLst/>
            <a:rect r="r" b="b" t="t" l="l"/>
            <a:pathLst>
              <a:path h="8896047" w="12708639">
                <a:moveTo>
                  <a:pt x="0" y="0"/>
                </a:moveTo>
                <a:lnTo>
                  <a:pt x="12708639" y="0"/>
                </a:lnTo>
                <a:lnTo>
                  <a:pt x="12708639" y="8896047"/>
                </a:lnTo>
                <a:lnTo>
                  <a:pt x="0" y="889604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35983" y="226694"/>
            <a:ext cx="18016033" cy="752476"/>
          </a:xfrm>
          <a:prstGeom prst="rect">
            <a:avLst/>
          </a:prstGeom>
        </p:spPr>
        <p:txBody>
          <a:bodyPr anchor="t" rtlCol="false" tIns="0" lIns="0" bIns="0" rIns="0">
            <a:spAutoFit/>
          </a:bodyPr>
          <a:lstStyle/>
          <a:p>
            <a:pPr algn="ctr">
              <a:lnSpc>
                <a:spcPts val="6299"/>
              </a:lnSpc>
              <a:spcBef>
                <a:spcPct val="0"/>
              </a:spcBef>
            </a:pPr>
            <a:r>
              <a:rPr lang="en-US" sz="4499" spc="143">
                <a:solidFill>
                  <a:srgbClr val="FFFFFF"/>
                </a:solidFill>
                <a:latin typeface="Canva Sans"/>
              </a:rPr>
              <a:t>Global Cast Iron Cookware Market Revenue share for 2022</a:t>
            </a:r>
          </a:p>
        </p:txBody>
      </p:sp>
      <p:sp>
        <p:nvSpPr>
          <p:cNvPr name="TextBox 7" id="7"/>
          <p:cNvSpPr txBox="true"/>
          <p:nvPr/>
        </p:nvSpPr>
        <p:spPr>
          <a:xfrm rot="0">
            <a:off x="11567249" y="5010150"/>
            <a:ext cx="5011936" cy="1193802"/>
          </a:xfrm>
          <a:prstGeom prst="rect">
            <a:avLst/>
          </a:prstGeom>
        </p:spPr>
        <p:txBody>
          <a:bodyPr anchor="t" rtlCol="false" tIns="0" lIns="0" bIns="0" rIns="0">
            <a:spAutoFit/>
          </a:bodyPr>
          <a:lstStyle/>
          <a:p>
            <a:pPr algn="ctr">
              <a:lnSpc>
                <a:spcPts val="9799"/>
              </a:lnSpc>
              <a:spcBef>
                <a:spcPct val="0"/>
              </a:spcBef>
            </a:pPr>
            <a:r>
              <a:rPr lang="en-US" sz="6999">
                <a:solidFill>
                  <a:srgbClr val="000000"/>
                </a:solidFill>
                <a:latin typeface="Montserrat"/>
              </a:rPr>
              <a:t>Asia Pacific</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60" r="0" b="-18406"/>
            </a:stretch>
          </a:blipFill>
        </p:spPr>
      </p:sp>
      <p:grpSp>
        <p:nvGrpSpPr>
          <p:cNvPr name="Group 3" id="3"/>
          <p:cNvGrpSpPr/>
          <p:nvPr/>
        </p:nvGrpSpPr>
        <p:grpSpPr>
          <a:xfrm rot="0">
            <a:off x="5643818" y="1627563"/>
            <a:ext cx="8023683" cy="2957316"/>
            <a:chOff x="0" y="0"/>
            <a:chExt cx="6848186" cy="2524059"/>
          </a:xfrm>
        </p:grpSpPr>
        <p:sp>
          <p:nvSpPr>
            <p:cNvPr name="Freeform 4" id="4"/>
            <p:cNvSpPr/>
            <p:nvPr/>
          </p:nvSpPr>
          <p:spPr>
            <a:xfrm flipH="false" flipV="false" rot="0">
              <a:off x="0" y="0"/>
              <a:ext cx="6848187" cy="2524060"/>
            </a:xfrm>
            <a:custGeom>
              <a:avLst/>
              <a:gdLst/>
              <a:ahLst/>
              <a:cxnLst/>
              <a:rect r="r" b="b" t="t" l="l"/>
              <a:pathLst>
                <a:path h="2524060" w="6848187">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sp>
      </p:grpSp>
      <p:grpSp>
        <p:nvGrpSpPr>
          <p:cNvPr name="Group 5" id="5"/>
          <p:cNvGrpSpPr/>
          <p:nvPr/>
        </p:nvGrpSpPr>
        <p:grpSpPr>
          <a:xfrm rot="0">
            <a:off x="4895121" y="1457328"/>
            <a:ext cx="10218998" cy="3232664"/>
            <a:chOff x="0" y="0"/>
            <a:chExt cx="8721881" cy="2759068"/>
          </a:xfrm>
        </p:grpSpPr>
        <p:sp>
          <p:nvSpPr>
            <p:cNvPr name="Freeform 6" id="6"/>
            <p:cNvSpPr/>
            <p:nvPr/>
          </p:nvSpPr>
          <p:spPr>
            <a:xfrm flipH="false" flipV="false" rot="0">
              <a:off x="0" y="0"/>
              <a:ext cx="8721881" cy="2759068"/>
            </a:xfrm>
            <a:custGeom>
              <a:avLst/>
              <a:gdLst/>
              <a:ahLst/>
              <a:cxnLst/>
              <a:rect r="r" b="b" t="t" l="l"/>
              <a:pathLst>
                <a:path h="2759068" w="8721881">
                  <a:moveTo>
                    <a:pt x="8597421" y="2759068"/>
                  </a:moveTo>
                  <a:lnTo>
                    <a:pt x="124460" y="2759068"/>
                  </a:lnTo>
                  <a:cubicBezTo>
                    <a:pt x="55880" y="2759068"/>
                    <a:pt x="0" y="2703188"/>
                    <a:pt x="0" y="2634608"/>
                  </a:cubicBezTo>
                  <a:lnTo>
                    <a:pt x="0" y="124460"/>
                  </a:lnTo>
                  <a:cubicBezTo>
                    <a:pt x="0" y="55880"/>
                    <a:pt x="55880" y="0"/>
                    <a:pt x="124460" y="0"/>
                  </a:cubicBezTo>
                  <a:lnTo>
                    <a:pt x="8597421" y="0"/>
                  </a:lnTo>
                  <a:cubicBezTo>
                    <a:pt x="8666000" y="0"/>
                    <a:pt x="8721881" y="55880"/>
                    <a:pt x="8721881" y="124460"/>
                  </a:cubicBezTo>
                  <a:lnTo>
                    <a:pt x="8721881" y="2634608"/>
                  </a:lnTo>
                  <a:cubicBezTo>
                    <a:pt x="8721881" y="2703188"/>
                    <a:pt x="8666000" y="2759068"/>
                    <a:pt x="8597421" y="2759068"/>
                  </a:cubicBezTo>
                  <a:close/>
                </a:path>
              </a:pathLst>
            </a:custGeom>
            <a:solidFill>
              <a:srgbClr val="4B3025"/>
            </a:solidFill>
          </p:spPr>
        </p:sp>
      </p:grpSp>
      <p:grpSp>
        <p:nvGrpSpPr>
          <p:cNvPr name="Group 7" id="7"/>
          <p:cNvGrpSpPr/>
          <p:nvPr/>
        </p:nvGrpSpPr>
        <p:grpSpPr>
          <a:xfrm rot="0">
            <a:off x="3509388" y="2085103"/>
            <a:ext cx="2512531" cy="2042237"/>
            <a:chOff x="0" y="0"/>
            <a:chExt cx="2144437" cy="1743043"/>
          </a:xfrm>
        </p:grpSpPr>
        <p:sp>
          <p:nvSpPr>
            <p:cNvPr name="Freeform 8" id="8"/>
            <p:cNvSpPr/>
            <p:nvPr/>
          </p:nvSpPr>
          <p:spPr>
            <a:xfrm flipH="false" flipV="false" rot="0">
              <a:off x="0" y="0"/>
              <a:ext cx="2144437" cy="1743043"/>
            </a:xfrm>
            <a:custGeom>
              <a:avLst/>
              <a:gdLst/>
              <a:ahLst/>
              <a:cxnLst/>
              <a:rect r="r" b="b" t="t" l="l"/>
              <a:pathLst>
                <a:path h="1743043" w="2144437">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1614">
                <a:alpha val="89804"/>
              </a:srgbClr>
            </a:solidFill>
          </p:spPr>
        </p:sp>
      </p:grpSp>
      <p:grpSp>
        <p:nvGrpSpPr>
          <p:cNvPr name="Group 9" id="9"/>
          <p:cNvGrpSpPr>
            <a:grpSpLocks noChangeAspect="true"/>
          </p:cNvGrpSpPr>
          <p:nvPr/>
        </p:nvGrpSpPr>
        <p:grpSpPr>
          <a:xfrm rot="5400000">
            <a:off x="5902952" y="2810669"/>
            <a:ext cx="682569" cy="591105"/>
            <a:chOff x="0" y="0"/>
            <a:chExt cx="6350000" cy="5499100"/>
          </a:xfrm>
        </p:grpSpPr>
        <p:sp>
          <p:nvSpPr>
            <p:cNvPr name="Freeform 10" id="10"/>
            <p:cNvSpPr/>
            <p:nvPr/>
          </p:nvSpPr>
          <p:spPr>
            <a:xfrm flipH="false" flipV="false" rot="0">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2A1614">
                <a:alpha val="89804"/>
              </a:srgbClr>
            </a:solidFill>
          </p:spPr>
        </p:sp>
      </p:grpSp>
      <p:grpSp>
        <p:nvGrpSpPr>
          <p:cNvPr name="Group 11" id="11"/>
          <p:cNvGrpSpPr/>
          <p:nvPr/>
        </p:nvGrpSpPr>
        <p:grpSpPr>
          <a:xfrm rot="0">
            <a:off x="5643818" y="5182195"/>
            <a:ext cx="8023683" cy="2957316"/>
            <a:chOff x="0" y="0"/>
            <a:chExt cx="6848186" cy="2524059"/>
          </a:xfrm>
        </p:grpSpPr>
        <p:sp>
          <p:nvSpPr>
            <p:cNvPr name="Freeform 12" id="12"/>
            <p:cNvSpPr/>
            <p:nvPr/>
          </p:nvSpPr>
          <p:spPr>
            <a:xfrm flipH="false" flipV="false" rot="0">
              <a:off x="0" y="0"/>
              <a:ext cx="6848187" cy="2524060"/>
            </a:xfrm>
            <a:custGeom>
              <a:avLst/>
              <a:gdLst/>
              <a:ahLst/>
              <a:cxnLst/>
              <a:rect r="r" b="b" t="t" l="l"/>
              <a:pathLst>
                <a:path h="2524060" w="6848187">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sp>
      </p:grpSp>
      <p:grpSp>
        <p:nvGrpSpPr>
          <p:cNvPr name="Group 13" id="13"/>
          <p:cNvGrpSpPr/>
          <p:nvPr/>
        </p:nvGrpSpPr>
        <p:grpSpPr>
          <a:xfrm rot="0">
            <a:off x="4895121" y="5011959"/>
            <a:ext cx="10218998" cy="3232664"/>
            <a:chOff x="0" y="0"/>
            <a:chExt cx="8721881" cy="2759068"/>
          </a:xfrm>
        </p:grpSpPr>
        <p:sp>
          <p:nvSpPr>
            <p:cNvPr name="Freeform 14" id="14"/>
            <p:cNvSpPr/>
            <p:nvPr/>
          </p:nvSpPr>
          <p:spPr>
            <a:xfrm flipH="false" flipV="false" rot="0">
              <a:off x="0" y="0"/>
              <a:ext cx="8721881" cy="2759068"/>
            </a:xfrm>
            <a:custGeom>
              <a:avLst/>
              <a:gdLst/>
              <a:ahLst/>
              <a:cxnLst/>
              <a:rect r="r" b="b" t="t" l="l"/>
              <a:pathLst>
                <a:path h="2759068" w="8721881">
                  <a:moveTo>
                    <a:pt x="8597421" y="2759068"/>
                  </a:moveTo>
                  <a:lnTo>
                    <a:pt x="124460" y="2759068"/>
                  </a:lnTo>
                  <a:cubicBezTo>
                    <a:pt x="55880" y="2759068"/>
                    <a:pt x="0" y="2703188"/>
                    <a:pt x="0" y="2634608"/>
                  </a:cubicBezTo>
                  <a:lnTo>
                    <a:pt x="0" y="124460"/>
                  </a:lnTo>
                  <a:cubicBezTo>
                    <a:pt x="0" y="55880"/>
                    <a:pt x="55880" y="0"/>
                    <a:pt x="124460" y="0"/>
                  </a:cubicBezTo>
                  <a:lnTo>
                    <a:pt x="8597421" y="0"/>
                  </a:lnTo>
                  <a:cubicBezTo>
                    <a:pt x="8666000" y="0"/>
                    <a:pt x="8721881" y="55880"/>
                    <a:pt x="8721881" y="124460"/>
                  </a:cubicBezTo>
                  <a:lnTo>
                    <a:pt x="8721881" y="2634608"/>
                  </a:lnTo>
                  <a:cubicBezTo>
                    <a:pt x="8721881" y="2703188"/>
                    <a:pt x="8666000" y="2759068"/>
                    <a:pt x="8597421" y="2759068"/>
                  </a:cubicBezTo>
                  <a:close/>
                </a:path>
              </a:pathLst>
            </a:custGeom>
            <a:solidFill>
              <a:srgbClr val="2A1614">
                <a:alpha val="89804"/>
              </a:srgbClr>
            </a:solidFill>
          </p:spPr>
        </p:sp>
      </p:grpSp>
      <p:grpSp>
        <p:nvGrpSpPr>
          <p:cNvPr name="Group 15" id="15"/>
          <p:cNvGrpSpPr/>
          <p:nvPr/>
        </p:nvGrpSpPr>
        <p:grpSpPr>
          <a:xfrm rot="0">
            <a:off x="3509388" y="5639734"/>
            <a:ext cx="2512531" cy="2042237"/>
            <a:chOff x="0" y="0"/>
            <a:chExt cx="2144437" cy="1743043"/>
          </a:xfrm>
        </p:grpSpPr>
        <p:sp>
          <p:nvSpPr>
            <p:cNvPr name="Freeform 16" id="16"/>
            <p:cNvSpPr/>
            <p:nvPr/>
          </p:nvSpPr>
          <p:spPr>
            <a:xfrm flipH="false" flipV="false" rot="0">
              <a:off x="0" y="0"/>
              <a:ext cx="2144437" cy="1743043"/>
            </a:xfrm>
            <a:custGeom>
              <a:avLst/>
              <a:gdLst/>
              <a:ahLst/>
              <a:cxnLst/>
              <a:rect r="r" b="b" t="t" l="l"/>
              <a:pathLst>
                <a:path h="1743043" w="2144437">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B3025">
                <a:alpha val="89804"/>
              </a:srgbClr>
            </a:solidFill>
          </p:spPr>
        </p:sp>
      </p:grpSp>
      <p:grpSp>
        <p:nvGrpSpPr>
          <p:cNvPr name="Group 17" id="17"/>
          <p:cNvGrpSpPr>
            <a:grpSpLocks noChangeAspect="true"/>
          </p:cNvGrpSpPr>
          <p:nvPr/>
        </p:nvGrpSpPr>
        <p:grpSpPr>
          <a:xfrm rot="5400000">
            <a:off x="5902952" y="6365300"/>
            <a:ext cx="682569" cy="591105"/>
            <a:chOff x="0" y="0"/>
            <a:chExt cx="6350000" cy="5499100"/>
          </a:xfrm>
        </p:grpSpPr>
        <p:sp>
          <p:nvSpPr>
            <p:cNvPr name="Freeform 18" id="18"/>
            <p:cNvSpPr/>
            <p:nvPr/>
          </p:nvSpPr>
          <p:spPr>
            <a:xfrm flipH="false" flipV="false" rot="0">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4B3025">
                <a:alpha val="89804"/>
              </a:srgbClr>
            </a:solidFill>
          </p:spPr>
        </p:sp>
      </p:grpSp>
      <p:sp>
        <p:nvSpPr>
          <p:cNvPr name="TextBox 19" id="19"/>
          <p:cNvSpPr txBox="true"/>
          <p:nvPr/>
        </p:nvSpPr>
        <p:spPr>
          <a:xfrm rot="0">
            <a:off x="3695087" y="2722744"/>
            <a:ext cx="2253597" cy="525851"/>
          </a:xfrm>
          <a:prstGeom prst="rect">
            <a:avLst/>
          </a:prstGeom>
        </p:spPr>
        <p:txBody>
          <a:bodyPr anchor="t" rtlCol="false" tIns="0" lIns="0" bIns="0" rIns="0">
            <a:spAutoFit/>
          </a:bodyPr>
          <a:lstStyle/>
          <a:p>
            <a:pPr algn="ctr">
              <a:lnSpc>
                <a:spcPts val="4377"/>
              </a:lnSpc>
              <a:spcBef>
                <a:spcPct val="0"/>
              </a:spcBef>
            </a:pPr>
            <a:r>
              <a:rPr lang="en-US" sz="3126" spc="100">
                <a:solidFill>
                  <a:srgbClr val="FFFFFF"/>
                </a:solidFill>
                <a:latin typeface="Garet Bold"/>
              </a:rPr>
              <a:t>Drivers</a:t>
            </a:r>
          </a:p>
        </p:txBody>
      </p:sp>
      <p:sp>
        <p:nvSpPr>
          <p:cNvPr name="TextBox 20" id="20"/>
          <p:cNvSpPr txBox="true"/>
          <p:nvPr/>
        </p:nvSpPr>
        <p:spPr>
          <a:xfrm rot="0">
            <a:off x="6710024" y="2132728"/>
            <a:ext cx="7862812" cy="1809750"/>
          </a:xfrm>
          <a:prstGeom prst="rect">
            <a:avLst/>
          </a:prstGeom>
        </p:spPr>
        <p:txBody>
          <a:bodyPr anchor="t" rtlCol="false" tIns="0" lIns="0" bIns="0" rIns="0">
            <a:spAutoFit/>
          </a:bodyPr>
          <a:lstStyle/>
          <a:p>
            <a:pPr>
              <a:lnSpc>
                <a:spcPts val="4724"/>
              </a:lnSpc>
            </a:pPr>
            <a:r>
              <a:rPr lang="en-US" sz="4499" spc="143">
                <a:solidFill>
                  <a:srgbClr val="FFFFFF">
                    <a:alpha val="89804"/>
                  </a:srgbClr>
                </a:solidFill>
                <a:latin typeface="Barlow"/>
              </a:rPr>
              <a:t>Expansion of Food Service Industry to Provide Viable Market Output</a:t>
            </a:r>
          </a:p>
        </p:txBody>
      </p:sp>
      <p:sp>
        <p:nvSpPr>
          <p:cNvPr name="TextBox 21" id="21"/>
          <p:cNvSpPr txBox="true"/>
          <p:nvPr/>
        </p:nvSpPr>
        <p:spPr>
          <a:xfrm rot="0">
            <a:off x="3620547" y="6336791"/>
            <a:ext cx="2549149" cy="525851"/>
          </a:xfrm>
          <a:prstGeom prst="rect">
            <a:avLst/>
          </a:prstGeom>
        </p:spPr>
        <p:txBody>
          <a:bodyPr anchor="t" rtlCol="false" tIns="0" lIns="0" bIns="0" rIns="0">
            <a:spAutoFit/>
          </a:bodyPr>
          <a:lstStyle/>
          <a:p>
            <a:pPr algn="ctr">
              <a:lnSpc>
                <a:spcPts val="4377"/>
              </a:lnSpc>
              <a:spcBef>
                <a:spcPct val="0"/>
              </a:spcBef>
            </a:pPr>
            <a:r>
              <a:rPr lang="en-US" sz="3126" spc="100">
                <a:solidFill>
                  <a:srgbClr val="FFFFFF"/>
                </a:solidFill>
                <a:latin typeface="Garet Bold"/>
              </a:rPr>
              <a:t>Restraints</a:t>
            </a:r>
          </a:p>
        </p:txBody>
      </p:sp>
      <p:sp>
        <p:nvSpPr>
          <p:cNvPr name="TextBox 22" id="22"/>
          <p:cNvSpPr txBox="true"/>
          <p:nvPr/>
        </p:nvSpPr>
        <p:spPr>
          <a:xfrm rot="0">
            <a:off x="6710024" y="5872221"/>
            <a:ext cx="8237861" cy="1809750"/>
          </a:xfrm>
          <a:prstGeom prst="rect">
            <a:avLst/>
          </a:prstGeom>
        </p:spPr>
        <p:txBody>
          <a:bodyPr anchor="t" rtlCol="false" tIns="0" lIns="0" bIns="0" rIns="0">
            <a:spAutoFit/>
          </a:bodyPr>
          <a:lstStyle/>
          <a:p>
            <a:pPr>
              <a:lnSpc>
                <a:spcPts val="4724"/>
              </a:lnSpc>
            </a:pPr>
            <a:r>
              <a:rPr lang="en-US" sz="4499" spc="143">
                <a:solidFill>
                  <a:srgbClr val="FFFFFF">
                    <a:alpha val="89804"/>
                  </a:srgbClr>
                </a:solidFill>
                <a:latin typeface="Barlow"/>
              </a:rPr>
              <a:t>Price Volatility for Raw Materials to Restrict Market Growth</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4074"/>
            </a:stretch>
          </a:blipFill>
        </p:spPr>
      </p:sp>
      <p:sp>
        <p:nvSpPr>
          <p:cNvPr name="TextBox 3" id="3"/>
          <p:cNvSpPr txBox="true"/>
          <p:nvPr/>
        </p:nvSpPr>
        <p:spPr>
          <a:xfrm rot="0">
            <a:off x="4083301" y="397671"/>
            <a:ext cx="10121399" cy="832485"/>
          </a:xfrm>
          <a:prstGeom prst="rect">
            <a:avLst/>
          </a:prstGeom>
        </p:spPr>
        <p:txBody>
          <a:bodyPr anchor="t" rtlCol="false" tIns="0" lIns="0" bIns="0" rIns="0">
            <a:spAutoFit/>
          </a:bodyPr>
          <a:lstStyle/>
          <a:p>
            <a:pPr algn="ctr">
              <a:lnSpc>
                <a:spcPts val="6420"/>
              </a:lnSpc>
            </a:pPr>
            <a:r>
              <a:rPr lang="en-US" sz="6000">
                <a:solidFill>
                  <a:srgbClr val="000000"/>
                </a:solidFill>
                <a:latin typeface="Canva Sans"/>
              </a:rPr>
              <a:t>AUTHOR'S PERSPECTIVE</a:t>
            </a:r>
          </a:p>
        </p:txBody>
      </p:sp>
      <p:sp>
        <p:nvSpPr>
          <p:cNvPr name="TextBox 4" id="4"/>
          <p:cNvSpPr txBox="true"/>
          <p:nvPr/>
        </p:nvSpPr>
        <p:spPr>
          <a:xfrm rot="0">
            <a:off x="182154" y="1906786"/>
            <a:ext cx="18105846" cy="4096384"/>
          </a:xfrm>
          <a:prstGeom prst="rect">
            <a:avLst/>
          </a:prstGeom>
        </p:spPr>
        <p:txBody>
          <a:bodyPr anchor="t" rtlCol="false" tIns="0" lIns="0" bIns="0" rIns="0">
            <a:spAutoFit/>
          </a:bodyPr>
          <a:lstStyle/>
          <a:p>
            <a:pPr marL="561345" indent="-280673" lvl="1">
              <a:lnSpc>
                <a:spcPts val="3640"/>
              </a:lnSpc>
              <a:buFont typeface="Arial"/>
              <a:buChar char="•"/>
            </a:pPr>
            <a:r>
              <a:rPr lang="en-US" sz="2600">
                <a:solidFill>
                  <a:srgbClr val="000000"/>
                </a:solidFill>
                <a:latin typeface="Montserrat"/>
              </a:rPr>
              <a:t>The Global Cast Iron Cookware Market is witnessing significant growth in the near future.</a:t>
            </a:r>
          </a:p>
          <a:p>
            <a:pPr marL="561345" indent="-280673" lvl="1">
              <a:lnSpc>
                <a:spcPts val="3640"/>
              </a:lnSpc>
              <a:buFont typeface="Arial"/>
              <a:buChar char="•"/>
            </a:pPr>
            <a:r>
              <a:rPr lang="en-US" sz="2600">
                <a:solidFill>
                  <a:srgbClr val="000000"/>
                </a:solidFill>
                <a:latin typeface="Montserrat"/>
              </a:rPr>
              <a:t>Seasoned cast iron cookware was the second most popular type. Cast iron is shielded from rust and given a naturally non-stick surface by "seasoning."</a:t>
            </a:r>
          </a:p>
          <a:p>
            <a:pPr marL="561345" indent="-280673" lvl="1">
              <a:lnSpc>
                <a:spcPts val="3640"/>
              </a:lnSpc>
              <a:buFont typeface="Arial"/>
              <a:buChar char="•"/>
            </a:pPr>
            <a:r>
              <a:rPr lang="en-US" sz="2600">
                <a:solidFill>
                  <a:srgbClr val="000000"/>
                </a:solidFill>
                <a:latin typeface="Montserrat"/>
              </a:rPr>
              <a:t>Cast iron cookware is becoming more popular among consumers due to growing fitness consciousness and concerns over nutrient-dense meals, accelerating this industry's expansion.</a:t>
            </a:r>
          </a:p>
          <a:p>
            <a:pPr marL="561345" indent="-280673" lvl="1">
              <a:lnSpc>
                <a:spcPts val="3640"/>
              </a:lnSpc>
              <a:buFont typeface="Arial"/>
              <a:buChar char="•"/>
            </a:pPr>
            <a:r>
              <a:rPr lang="en-US" sz="2600">
                <a:solidFill>
                  <a:srgbClr val="000000"/>
                </a:solidFill>
                <a:latin typeface="Montserrat"/>
              </a:rPr>
              <a:t>In 2023, the Enamel Coated segment accounted for noticeable share of global Cast Iron Cookware Market and is projected to experience significant growth in the near future.</a:t>
            </a:r>
          </a:p>
          <a:p>
            <a:pPr marL="561345" indent="-280673" lvl="1">
              <a:lnSpc>
                <a:spcPts val="3640"/>
              </a:lnSpc>
              <a:buFont typeface="Arial"/>
              <a:buChar char="•"/>
            </a:pPr>
            <a:r>
              <a:rPr lang="en-US" sz="2600">
                <a:solidFill>
                  <a:srgbClr val="000000"/>
                </a:solidFill>
                <a:latin typeface="Montserrat"/>
              </a:rPr>
              <a:t>The Residential segment is expected to expand at the significant CAGR retaining position throughout the forecast period.</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250" t="0" r="-6250" b="0"/>
            </a:stretch>
          </a:blipFill>
        </p:spPr>
      </p:sp>
      <p:sp>
        <p:nvSpPr>
          <p:cNvPr name="Freeform 3" id="3"/>
          <p:cNvSpPr/>
          <p:nvPr/>
        </p:nvSpPr>
        <p:spPr>
          <a:xfrm flipH="false" flipV="false" rot="0">
            <a:off x="9415745" y="2209934"/>
            <a:ext cx="4965569" cy="707594"/>
          </a:xfrm>
          <a:custGeom>
            <a:avLst/>
            <a:gdLst/>
            <a:ahLst/>
            <a:cxnLst/>
            <a:rect r="r" b="b" t="t" l="l"/>
            <a:pathLst>
              <a:path h="707594" w="4965569">
                <a:moveTo>
                  <a:pt x="0" y="0"/>
                </a:moveTo>
                <a:lnTo>
                  <a:pt x="4965568" y="0"/>
                </a:lnTo>
                <a:lnTo>
                  <a:pt x="4965568" y="707593"/>
                </a:lnTo>
                <a:lnTo>
                  <a:pt x="0" y="707593"/>
                </a:lnTo>
                <a:lnTo>
                  <a:pt x="0" y="0"/>
                </a:lnTo>
                <a:close/>
              </a:path>
            </a:pathLst>
          </a:custGeom>
          <a:blipFill>
            <a:blip r:embed="rId3"/>
            <a:stretch>
              <a:fillRect l="0" t="0" r="0" b="0"/>
            </a:stretch>
          </a:blipFill>
        </p:spPr>
      </p:sp>
      <p:sp>
        <p:nvSpPr>
          <p:cNvPr name="Freeform 4" id="4"/>
          <p:cNvSpPr/>
          <p:nvPr/>
        </p:nvSpPr>
        <p:spPr>
          <a:xfrm flipH="false" flipV="false" rot="0">
            <a:off x="14670071" y="2119351"/>
            <a:ext cx="3617929" cy="961833"/>
          </a:xfrm>
          <a:custGeom>
            <a:avLst/>
            <a:gdLst/>
            <a:ahLst/>
            <a:cxnLst/>
            <a:rect r="r" b="b" t="t" l="l"/>
            <a:pathLst>
              <a:path h="961833" w="3617929">
                <a:moveTo>
                  <a:pt x="0" y="0"/>
                </a:moveTo>
                <a:lnTo>
                  <a:pt x="3617929" y="0"/>
                </a:lnTo>
                <a:lnTo>
                  <a:pt x="3617929" y="961833"/>
                </a:lnTo>
                <a:lnTo>
                  <a:pt x="0" y="961833"/>
                </a:lnTo>
                <a:lnTo>
                  <a:pt x="0" y="0"/>
                </a:lnTo>
                <a:close/>
              </a:path>
            </a:pathLst>
          </a:custGeom>
          <a:blipFill>
            <a:blip r:embed="rId4"/>
            <a:stretch>
              <a:fillRect l="0" t="0" r="0" b="0"/>
            </a:stretch>
          </a:blipFill>
        </p:spPr>
      </p:sp>
      <p:sp>
        <p:nvSpPr>
          <p:cNvPr name="Freeform 5" id="5"/>
          <p:cNvSpPr/>
          <p:nvPr/>
        </p:nvSpPr>
        <p:spPr>
          <a:xfrm flipH="false" flipV="false" rot="0">
            <a:off x="9982112" y="3253460"/>
            <a:ext cx="3040499" cy="1890040"/>
          </a:xfrm>
          <a:custGeom>
            <a:avLst/>
            <a:gdLst/>
            <a:ahLst/>
            <a:cxnLst/>
            <a:rect r="r" b="b" t="t" l="l"/>
            <a:pathLst>
              <a:path h="1890040" w="3040499">
                <a:moveTo>
                  <a:pt x="0" y="0"/>
                </a:moveTo>
                <a:lnTo>
                  <a:pt x="3040500" y="0"/>
                </a:lnTo>
                <a:lnTo>
                  <a:pt x="3040500" y="1890040"/>
                </a:lnTo>
                <a:lnTo>
                  <a:pt x="0" y="1890040"/>
                </a:lnTo>
                <a:lnTo>
                  <a:pt x="0" y="0"/>
                </a:lnTo>
                <a:close/>
              </a:path>
            </a:pathLst>
          </a:custGeom>
          <a:blipFill>
            <a:blip r:embed="rId5"/>
            <a:stretch>
              <a:fillRect l="-7979" t="-1863" r="-7850" b="-1656"/>
            </a:stretch>
          </a:blipFill>
        </p:spPr>
      </p:sp>
      <p:sp>
        <p:nvSpPr>
          <p:cNvPr name="Freeform 6" id="6"/>
          <p:cNvSpPr/>
          <p:nvPr/>
        </p:nvSpPr>
        <p:spPr>
          <a:xfrm flipH="false" flipV="false" rot="0">
            <a:off x="13239808" y="3675659"/>
            <a:ext cx="4748953" cy="522821"/>
          </a:xfrm>
          <a:custGeom>
            <a:avLst/>
            <a:gdLst/>
            <a:ahLst/>
            <a:cxnLst/>
            <a:rect r="r" b="b" t="t" l="l"/>
            <a:pathLst>
              <a:path h="522821" w="4748953">
                <a:moveTo>
                  <a:pt x="0" y="0"/>
                </a:moveTo>
                <a:lnTo>
                  <a:pt x="4748953" y="0"/>
                </a:lnTo>
                <a:lnTo>
                  <a:pt x="4748953" y="522821"/>
                </a:lnTo>
                <a:lnTo>
                  <a:pt x="0" y="522821"/>
                </a:lnTo>
                <a:lnTo>
                  <a:pt x="0" y="0"/>
                </a:lnTo>
                <a:close/>
              </a:path>
            </a:pathLst>
          </a:custGeom>
          <a:blipFill>
            <a:blip r:embed="rId6"/>
            <a:stretch>
              <a:fillRect l="0" t="0" r="0" b="0"/>
            </a:stretch>
          </a:blipFill>
        </p:spPr>
      </p:sp>
      <p:sp>
        <p:nvSpPr>
          <p:cNvPr name="Freeform 7" id="7"/>
          <p:cNvSpPr/>
          <p:nvPr/>
        </p:nvSpPr>
        <p:spPr>
          <a:xfrm flipH="false" flipV="false" rot="0">
            <a:off x="14232082" y="7772225"/>
            <a:ext cx="2246954" cy="2223908"/>
          </a:xfrm>
          <a:custGeom>
            <a:avLst/>
            <a:gdLst/>
            <a:ahLst/>
            <a:cxnLst/>
            <a:rect r="r" b="b" t="t" l="l"/>
            <a:pathLst>
              <a:path h="2223908" w="2246954">
                <a:moveTo>
                  <a:pt x="0" y="0"/>
                </a:moveTo>
                <a:lnTo>
                  <a:pt x="2246954" y="0"/>
                </a:lnTo>
                <a:lnTo>
                  <a:pt x="2246954" y="2223908"/>
                </a:lnTo>
                <a:lnTo>
                  <a:pt x="0" y="2223908"/>
                </a:lnTo>
                <a:lnTo>
                  <a:pt x="0" y="0"/>
                </a:lnTo>
                <a:close/>
              </a:path>
            </a:pathLst>
          </a:custGeom>
          <a:blipFill>
            <a:blip r:embed="rId7"/>
            <a:stretch>
              <a:fillRect l="-8205" t="-8808" r="-7179" b="-7772"/>
            </a:stretch>
          </a:blipFill>
        </p:spPr>
      </p:sp>
      <p:sp>
        <p:nvSpPr>
          <p:cNvPr name="Freeform 8" id="8"/>
          <p:cNvSpPr/>
          <p:nvPr/>
        </p:nvSpPr>
        <p:spPr>
          <a:xfrm flipH="false" flipV="false" rot="0">
            <a:off x="13889269" y="4641753"/>
            <a:ext cx="4079660" cy="1860744"/>
          </a:xfrm>
          <a:custGeom>
            <a:avLst/>
            <a:gdLst/>
            <a:ahLst/>
            <a:cxnLst/>
            <a:rect r="r" b="b" t="t" l="l"/>
            <a:pathLst>
              <a:path h="1860744" w="4079660">
                <a:moveTo>
                  <a:pt x="0" y="0"/>
                </a:moveTo>
                <a:lnTo>
                  <a:pt x="4079660" y="0"/>
                </a:lnTo>
                <a:lnTo>
                  <a:pt x="4079660" y="1860744"/>
                </a:lnTo>
                <a:lnTo>
                  <a:pt x="0" y="1860744"/>
                </a:lnTo>
                <a:lnTo>
                  <a:pt x="0" y="0"/>
                </a:lnTo>
                <a:close/>
              </a:path>
            </a:pathLst>
          </a:custGeom>
          <a:blipFill>
            <a:blip r:embed="rId8"/>
            <a:stretch>
              <a:fillRect l="0" t="0" r="0" b="0"/>
            </a:stretch>
          </a:blipFill>
        </p:spPr>
      </p:sp>
      <p:sp>
        <p:nvSpPr>
          <p:cNvPr name="Freeform 9" id="9"/>
          <p:cNvSpPr/>
          <p:nvPr/>
        </p:nvSpPr>
        <p:spPr>
          <a:xfrm flipH="false" flipV="false" rot="0">
            <a:off x="13259640" y="6777123"/>
            <a:ext cx="4709289" cy="718877"/>
          </a:xfrm>
          <a:custGeom>
            <a:avLst/>
            <a:gdLst/>
            <a:ahLst/>
            <a:cxnLst/>
            <a:rect r="r" b="b" t="t" l="l"/>
            <a:pathLst>
              <a:path h="718877" w="4709289">
                <a:moveTo>
                  <a:pt x="0" y="0"/>
                </a:moveTo>
                <a:lnTo>
                  <a:pt x="4709289" y="0"/>
                </a:lnTo>
                <a:lnTo>
                  <a:pt x="4709289" y="718877"/>
                </a:lnTo>
                <a:lnTo>
                  <a:pt x="0" y="718877"/>
                </a:lnTo>
                <a:lnTo>
                  <a:pt x="0" y="0"/>
                </a:lnTo>
                <a:close/>
              </a:path>
            </a:pathLst>
          </a:custGeom>
          <a:blipFill>
            <a:blip r:embed="rId9"/>
            <a:stretch>
              <a:fillRect l="0" t="0" r="0" b="0"/>
            </a:stretch>
          </a:blipFill>
        </p:spPr>
      </p:sp>
      <p:sp>
        <p:nvSpPr>
          <p:cNvPr name="Freeform 10" id="10"/>
          <p:cNvSpPr/>
          <p:nvPr/>
        </p:nvSpPr>
        <p:spPr>
          <a:xfrm flipH="false" flipV="false" rot="0">
            <a:off x="10109866" y="5572125"/>
            <a:ext cx="3577327" cy="832037"/>
          </a:xfrm>
          <a:custGeom>
            <a:avLst/>
            <a:gdLst/>
            <a:ahLst/>
            <a:cxnLst/>
            <a:rect r="r" b="b" t="t" l="l"/>
            <a:pathLst>
              <a:path h="832037" w="3577327">
                <a:moveTo>
                  <a:pt x="0" y="0"/>
                </a:moveTo>
                <a:lnTo>
                  <a:pt x="3577326" y="0"/>
                </a:lnTo>
                <a:lnTo>
                  <a:pt x="3577326" y="832037"/>
                </a:lnTo>
                <a:lnTo>
                  <a:pt x="0" y="832037"/>
                </a:lnTo>
                <a:lnTo>
                  <a:pt x="0" y="0"/>
                </a:lnTo>
                <a:close/>
              </a:path>
            </a:pathLst>
          </a:custGeom>
          <a:blipFill>
            <a:blip r:embed="rId10"/>
            <a:stretch>
              <a:fillRect l="0" t="-40027" r="0" b="-74945"/>
            </a:stretch>
          </a:blipFill>
        </p:spPr>
      </p:sp>
      <p:sp>
        <p:nvSpPr>
          <p:cNvPr name="Freeform 11" id="11"/>
          <p:cNvSpPr/>
          <p:nvPr/>
        </p:nvSpPr>
        <p:spPr>
          <a:xfrm flipH="false" flipV="false" rot="0">
            <a:off x="9872837" y="6587364"/>
            <a:ext cx="3149774" cy="2369722"/>
          </a:xfrm>
          <a:custGeom>
            <a:avLst/>
            <a:gdLst/>
            <a:ahLst/>
            <a:cxnLst/>
            <a:rect r="r" b="b" t="t" l="l"/>
            <a:pathLst>
              <a:path h="2369722" w="3149774">
                <a:moveTo>
                  <a:pt x="0" y="0"/>
                </a:moveTo>
                <a:lnTo>
                  <a:pt x="3149775" y="0"/>
                </a:lnTo>
                <a:lnTo>
                  <a:pt x="3149775" y="2369722"/>
                </a:lnTo>
                <a:lnTo>
                  <a:pt x="0" y="2369722"/>
                </a:lnTo>
                <a:lnTo>
                  <a:pt x="0" y="0"/>
                </a:lnTo>
                <a:close/>
              </a:path>
            </a:pathLst>
          </a:custGeom>
          <a:blipFill>
            <a:blip r:embed="rId11"/>
            <a:stretch>
              <a:fillRect l="0" t="0" r="-100000" b="0"/>
            </a:stretch>
          </a:blipFill>
        </p:spPr>
      </p:sp>
      <p:sp>
        <p:nvSpPr>
          <p:cNvPr name="Freeform 12" id="12"/>
          <p:cNvSpPr/>
          <p:nvPr/>
        </p:nvSpPr>
        <p:spPr>
          <a:xfrm flipH="false" flipV="false" rot="0">
            <a:off x="9144000" y="8957086"/>
            <a:ext cx="4401657" cy="900506"/>
          </a:xfrm>
          <a:custGeom>
            <a:avLst/>
            <a:gdLst/>
            <a:ahLst/>
            <a:cxnLst/>
            <a:rect r="r" b="b" t="t" l="l"/>
            <a:pathLst>
              <a:path h="900506" w="4401657">
                <a:moveTo>
                  <a:pt x="0" y="0"/>
                </a:moveTo>
                <a:lnTo>
                  <a:pt x="4401657" y="0"/>
                </a:lnTo>
                <a:lnTo>
                  <a:pt x="4401657" y="900505"/>
                </a:lnTo>
                <a:lnTo>
                  <a:pt x="0" y="900505"/>
                </a:lnTo>
                <a:lnTo>
                  <a:pt x="0" y="0"/>
                </a:lnTo>
                <a:close/>
              </a:path>
            </a:pathLst>
          </a:custGeom>
          <a:blipFill>
            <a:blip r:embed="rId12"/>
            <a:stretch>
              <a:fillRect l="0" t="0" r="0" b="0"/>
            </a:stretch>
          </a:blipFill>
        </p:spPr>
      </p:sp>
      <p:sp>
        <p:nvSpPr>
          <p:cNvPr name="TextBox 13" id="13"/>
          <p:cNvSpPr txBox="true"/>
          <p:nvPr/>
        </p:nvSpPr>
        <p:spPr>
          <a:xfrm rot="0">
            <a:off x="5238599" y="594552"/>
            <a:ext cx="7810802" cy="857250"/>
          </a:xfrm>
          <a:prstGeom prst="rect">
            <a:avLst/>
          </a:prstGeom>
        </p:spPr>
        <p:txBody>
          <a:bodyPr anchor="t" rtlCol="false" tIns="0" lIns="0" bIns="0" rIns="0">
            <a:spAutoFit/>
          </a:bodyPr>
          <a:lstStyle/>
          <a:p>
            <a:pPr algn="ctr">
              <a:lnSpc>
                <a:spcPts val="6299"/>
              </a:lnSpc>
            </a:pPr>
            <a:r>
              <a:rPr lang="en-US" sz="6999">
                <a:solidFill>
                  <a:srgbClr val="000000"/>
                </a:solidFill>
                <a:latin typeface="Canva Sans"/>
              </a:rPr>
              <a:t>KEY PLAYERS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9158" t="0" r="-9158" b="0"/>
            </a:stretch>
          </a:blipFill>
        </p:spPr>
      </p:sp>
      <p:sp>
        <p:nvSpPr>
          <p:cNvPr name="TextBox 3" id="3"/>
          <p:cNvSpPr txBox="true"/>
          <p:nvPr/>
        </p:nvSpPr>
        <p:spPr>
          <a:xfrm rot="0">
            <a:off x="5114868" y="652096"/>
            <a:ext cx="7777133" cy="444284"/>
          </a:xfrm>
          <a:prstGeom prst="rect">
            <a:avLst/>
          </a:prstGeom>
        </p:spPr>
        <p:txBody>
          <a:bodyPr anchor="t" rtlCol="false" tIns="0" lIns="0" bIns="0" rIns="0">
            <a:spAutoFit/>
          </a:bodyPr>
          <a:lstStyle/>
          <a:p>
            <a:pPr algn="ctr">
              <a:lnSpc>
                <a:spcPts val="3259"/>
              </a:lnSpc>
            </a:pPr>
            <a:r>
              <a:rPr lang="en-US" sz="3431">
                <a:solidFill>
                  <a:srgbClr val="000000"/>
                </a:solidFill>
                <a:latin typeface="Georgia Pro Bold"/>
              </a:rPr>
              <a:t>For Full Report</a:t>
            </a:r>
          </a:p>
        </p:txBody>
      </p:sp>
      <p:sp>
        <p:nvSpPr>
          <p:cNvPr name="TextBox 4" id="4"/>
          <p:cNvSpPr txBox="true"/>
          <p:nvPr/>
        </p:nvSpPr>
        <p:spPr>
          <a:xfrm rot="0">
            <a:off x="3871407" y="804909"/>
            <a:ext cx="10545186" cy="1540037"/>
          </a:xfrm>
          <a:prstGeom prst="rect">
            <a:avLst/>
          </a:prstGeom>
        </p:spPr>
        <p:txBody>
          <a:bodyPr anchor="t" rtlCol="false" tIns="0" lIns="0" bIns="0" rIns="0">
            <a:spAutoFit/>
          </a:bodyPr>
          <a:lstStyle/>
          <a:p>
            <a:pPr algn="ctr">
              <a:lnSpc>
                <a:spcPts val="12631"/>
              </a:lnSpc>
            </a:pPr>
            <a:r>
              <a:rPr lang="en-US" sz="9022">
                <a:solidFill>
                  <a:srgbClr val="000000"/>
                </a:solidFill>
                <a:latin typeface="Canva Sans Bold"/>
              </a:rPr>
              <a:t>Contact us</a:t>
            </a:r>
          </a:p>
        </p:txBody>
      </p:sp>
      <p:sp>
        <p:nvSpPr>
          <p:cNvPr name="Freeform 5" id="5"/>
          <p:cNvSpPr/>
          <p:nvPr/>
        </p:nvSpPr>
        <p:spPr>
          <a:xfrm flipH="false" flipV="false" rot="0">
            <a:off x="7141474" y="2187591"/>
            <a:ext cx="3723920" cy="2367870"/>
          </a:xfrm>
          <a:custGeom>
            <a:avLst/>
            <a:gdLst/>
            <a:ahLst/>
            <a:cxnLst/>
            <a:rect r="r" b="b" t="t" l="l"/>
            <a:pathLst>
              <a:path h="2367870" w="3723920">
                <a:moveTo>
                  <a:pt x="0" y="0"/>
                </a:moveTo>
                <a:lnTo>
                  <a:pt x="3723920" y="0"/>
                </a:lnTo>
                <a:lnTo>
                  <a:pt x="3723920" y="2367871"/>
                </a:lnTo>
                <a:lnTo>
                  <a:pt x="0" y="2367871"/>
                </a:lnTo>
                <a:lnTo>
                  <a:pt x="0" y="0"/>
                </a:lnTo>
                <a:close/>
              </a:path>
            </a:pathLst>
          </a:custGeom>
          <a:blipFill>
            <a:blip r:embed="rId3"/>
            <a:stretch>
              <a:fillRect l="0" t="0" r="0" b="0"/>
            </a:stretch>
          </a:blipFill>
        </p:spPr>
      </p:sp>
      <p:sp>
        <p:nvSpPr>
          <p:cNvPr name="TextBox 6" id="6"/>
          <p:cNvSpPr txBox="true"/>
          <p:nvPr/>
        </p:nvSpPr>
        <p:spPr>
          <a:xfrm rot="0">
            <a:off x="-171356" y="4422112"/>
            <a:ext cx="18630712" cy="1129181"/>
          </a:xfrm>
          <a:prstGeom prst="rect">
            <a:avLst/>
          </a:prstGeom>
        </p:spPr>
        <p:txBody>
          <a:bodyPr anchor="t" rtlCol="false" tIns="0" lIns="0" bIns="0" rIns="0">
            <a:spAutoFit/>
          </a:bodyPr>
          <a:lstStyle/>
          <a:p>
            <a:pPr algn="ctr">
              <a:lnSpc>
                <a:spcPts val="9150"/>
              </a:lnSpc>
              <a:spcBef>
                <a:spcPct val="0"/>
              </a:spcBef>
            </a:pPr>
            <a:r>
              <a:rPr lang="en-US" sz="6536">
                <a:solidFill>
                  <a:srgbClr val="000000"/>
                </a:solidFill>
                <a:latin typeface="Lato Bold"/>
              </a:rPr>
              <a:t>COGNITIVE MARKET RESEARCH</a:t>
            </a:r>
          </a:p>
        </p:txBody>
      </p:sp>
      <p:sp>
        <p:nvSpPr>
          <p:cNvPr name="TextBox 7" id="7"/>
          <p:cNvSpPr txBox="true"/>
          <p:nvPr/>
        </p:nvSpPr>
        <p:spPr>
          <a:xfrm rot="0">
            <a:off x="3508930" y="5741466"/>
            <a:ext cx="10989009" cy="1219452"/>
          </a:xfrm>
          <a:prstGeom prst="rect">
            <a:avLst/>
          </a:prstGeom>
        </p:spPr>
        <p:txBody>
          <a:bodyPr anchor="t" rtlCol="false" tIns="0" lIns="0" bIns="0" rIns="0">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name="TextBox 8" id="8"/>
          <p:cNvSpPr txBox="true"/>
          <p:nvPr/>
        </p:nvSpPr>
        <p:spPr>
          <a:xfrm rot="0">
            <a:off x="2441627" y="7157521"/>
            <a:ext cx="13404747" cy="603221"/>
          </a:xfrm>
          <a:prstGeom prst="rect">
            <a:avLst/>
          </a:prstGeom>
        </p:spPr>
        <p:txBody>
          <a:bodyPr anchor="t" rtlCol="false" tIns="0" lIns="0" bIns="0" rIns="0">
            <a:spAutoFit/>
          </a:bodyPr>
          <a:lstStyle/>
          <a:p>
            <a:pPr algn="ctr">
              <a:lnSpc>
                <a:spcPts val="4922"/>
              </a:lnSpc>
            </a:pPr>
            <a:r>
              <a:rPr lang="en-US" sz="3516" spc="358">
                <a:solidFill>
                  <a:srgbClr val="000000"/>
                </a:solidFill>
                <a:latin typeface="Lato"/>
              </a:rPr>
              <a:t>sales@cognitivemarketresearch.com</a:t>
            </a:r>
          </a:p>
        </p:txBody>
      </p:sp>
      <p:sp>
        <p:nvSpPr>
          <p:cNvPr name="TextBox 9" id="9"/>
          <p:cNvSpPr txBox="true"/>
          <p:nvPr/>
        </p:nvSpPr>
        <p:spPr>
          <a:xfrm rot="0">
            <a:off x="1384587" y="7948191"/>
            <a:ext cx="15975491" cy="714230"/>
          </a:xfrm>
          <a:prstGeom prst="rect">
            <a:avLst/>
          </a:prstGeom>
        </p:spPr>
        <p:txBody>
          <a:bodyPr anchor="t" rtlCol="false" tIns="0" lIns="0" bIns="0" rIns="0">
            <a:spAutoFit/>
          </a:bodyPr>
          <a:lstStyle/>
          <a:p>
            <a:pPr algn="ctr">
              <a:lnSpc>
                <a:spcPts val="5782"/>
              </a:lnSpc>
              <a:spcBef>
                <a:spcPct val="0"/>
              </a:spcBef>
            </a:pPr>
            <a:r>
              <a:rPr lang="en-US" sz="4130" spc="413">
                <a:solidFill>
                  <a:srgbClr val="000000"/>
                </a:solidFill>
                <a:latin typeface="Lato"/>
              </a:rPr>
              <a:t>Access the Full Report : </a:t>
            </a:r>
            <a:r>
              <a:rPr lang="en-US" sz="4130" spc="413" u="sng">
                <a:solidFill>
                  <a:srgbClr val="000000"/>
                </a:solidFill>
                <a:latin typeface="Lato"/>
                <a:hlinkClick r:id="rId4" tooltip="http://tinyurl.com/nhb9uya8"/>
              </a:rPr>
              <a:t>http://tinyurl.com/nhb9uya8</a:t>
            </a:r>
          </a:p>
        </p:txBody>
      </p:sp>
      <p:sp>
        <p:nvSpPr>
          <p:cNvPr name="TextBox 10" id="10"/>
          <p:cNvSpPr txBox="true"/>
          <p:nvPr/>
        </p:nvSpPr>
        <p:spPr>
          <a:xfrm rot="0">
            <a:off x="4791894" y="9296400"/>
            <a:ext cx="9624699" cy="880739"/>
          </a:xfrm>
          <a:prstGeom prst="rect">
            <a:avLst/>
          </a:prstGeom>
        </p:spPr>
        <p:txBody>
          <a:bodyPr anchor="t" rtlCol="false" tIns="0" lIns="0" bIns="0" rIns="0">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spc="323" u="sng">
                <a:solidFill>
                  <a:srgbClr val="000000"/>
                </a:solidFill>
                <a:latin typeface="Lato"/>
                <a:hlinkClick r:id="rId5" tooltip="https://www.cognitivemarketresearch.com"/>
              </a:rPr>
              <a:t>https://www.cognitivemarketresearch.com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DAF4jkTeUa4</dc:identifier>
  <dcterms:modified xsi:type="dcterms:W3CDTF">2011-08-01T06:04:30Z</dcterms:modified>
  <cp:revision>1</cp:revision>
  <dc:title>Cast Iron Cookware Market Report 2024</dc:title>
</cp:coreProperties>
</file>