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0675" y="176225"/>
            <a:ext cx="16334740" cy="72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296150" y="5605017"/>
            <a:ext cx="6598284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9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0462" y="-73710"/>
            <a:ext cx="16318230" cy="2333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49423" y="3833107"/>
            <a:ext cx="13694410" cy="4352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Relationship Id="rId8" Type="http://schemas.openxmlformats.org/officeDocument/2006/relationships/image" Target="../media/image18.jpg"/><Relationship Id="rId9" Type="http://schemas.openxmlformats.org/officeDocument/2006/relationships/image" Target="../media/image19.jpg"/><Relationship Id="rId10" Type="http://schemas.openxmlformats.org/officeDocument/2006/relationships/image" Target="../media/image20.jpg"/><Relationship Id="rId11" Type="http://schemas.openxmlformats.org/officeDocument/2006/relationships/image" Target="../media/image21.png"/><Relationship Id="rId12" Type="http://schemas.openxmlformats.org/officeDocument/2006/relationships/image" Target="../media/image2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s://rb.gy/zqw28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206495" y="3179064"/>
            <a:ext cx="11875135" cy="3929379"/>
          </a:xfrm>
          <a:custGeom>
            <a:avLst/>
            <a:gdLst/>
            <a:ahLst/>
            <a:cxnLst/>
            <a:rect l="l" t="t" r="r" b="b"/>
            <a:pathLst>
              <a:path w="11875135" h="3929379">
                <a:moveTo>
                  <a:pt x="11875008" y="0"/>
                </a:moveTo>
                <a:lnTo>
                  <a:pt x="0" y="0"/>
                </a:lnTo>
                <a:lnTo>
                  <a:pt x="0" y="3928872"/>
                </a:lnTo>
                <a:lnTo>
                  <a:pt x="11875008" y="3928872"/>
                </a:lnTo>
                <a:lnTo>
                  <a:pt x="11875008" y="0"/>
                </a:lnTo>
                <a:close/>
              </a:path>
            </a:pathLst>
          </a:custGeom>
          <a:solidFill>
            <a:srgbClr val="FFFFFF">
              <a:alpha val="8470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44366" y="3494404"/>
            <a:ext cx="11407140" cy="3125470"/>
          </a:xfrm>
          <a:prstGeom prst="rect"/>
        </p:spPr>
        <p:txBody>
          <a:bodyPr wrap="square" lIns="0" tIns="272415" rIns="0" bIns="0" rtlCol="0" vert="horz">
            <a:spAutoFit/>
          </a:bodyPr>
          <a:lstStyle/>
          <a:p>
            <a:pPr marL="12700" marR="5080" indent="1546860">
              <a:lnSpc>
                <a:spcPts val="11200"/>
              </a:lnSpc>
              <a:spcBef>
                <a:spcPts val="2145"/>
              </a:spcBef>
            </a:pPr>
            <a:r>
              <a:rPr dirty="0" sz="11000">
                <a:solidFill>
                  <a:srgbClr val="000000"/>
                </a:solidFill>
                <a:latin typeface="Lato"/>
                <a:cs typeface="Lato"/>
              </a:rPr>
              <a:t>CARGO</a:t>
            </a:r>
            <a:r>
              <a:rPr dirty="0" sz="11000" spc="-20">
                <a:solidFill>
                  <a:srgbClr val="000000"/>
                </a:solidFill>
                <a:latin typeface="Lato"/>
                <a:cs typeface="Lato"/>
              </a:rPr>
              <a:t> BIKE </a:t>
            </a:r>
            <a:r>
              <a:rPr dirty="0" sz="11000">
                <a:solidFill>
                  <a:srgbClr val="000000"/>
                </a:solidFill>
                <a:latin typeface="Lato"/>
                <a:cs typeface="Lato"/>
              </a:rPr>
              <a:t>MARKET</a:t>
            </a:r>
            <a:r>
              <a:rPr dirty="0" sz="11000" spc="-15">
                <a:solidFill>
                  <a:srgbClr val="000000"/>
                </a:solidFill>
                <a:latin typeface="Lato"/>
                <a:cs typeface="Lato"/>
              </a:rPr>
              <a:t> </a:t>
            </a:r>
            <a:r>
              <a:rPr dirty="0" sz="11000" spc="-10">
                <a:solidFill>
                  <a:srgbClr val="000000"/>
                </a:solidFill>
                <a:latin typeface="Lato"/>
                <a:cs typeface="Lato"/>
              </a:rPr>
              <a:t>REPORT</a:t>
            </a:r>
            <a:endParaRPr sz="11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514344" y="2808732"/>
            <a:ext cx="11934825" cy="5501640"/>
          </a:xfrm>
          <a:custGeom>
            <a:avLst/>
            <a:gdLst/>
            <a:ahLst/>
            <a:cxnLst/>
            <a:rect l="l" t="t" r="r" b="b"/>
            <a:pathLst>
              <a:path w="11934825" h="5501640">
                <a:moveTo>
                  <a:pt x="11808841" y="0"/>
                </a:moveTo>
                <a:lnTo>
                  <a:pt x="125602" y="0"/>
                </a:lnTo>
                <a:lnTo>
                  <a:pt x="76723" y="9874"/>
                </a:lnTo>
                <a:lnTo>
                  <a:pt x="36798" y="36798"/>
                </a:lnTo>
                <a:lnTo>
                  <a:pt x="9874" y="76723"/>
                </a:lnTo>
                <a:lnTo>
                  <a:pt x="0" y="125602"/>
                </a:lnTo>
                <a:lnTo>
                  <a:pt x="0" y="5376037"/>
                </a:lnTo>
                <a:lnTo>
                  <a:pt x="9874" y="5424916"/>
                </a:lnTo>
                <a:lnTo>
                  <a:pt x="36798" y="5464841"/>
                </a:lnTo>
                <a:lnTo>
                  <a:pt x="76723" y="5491765"/>
                </a:lnTo>
                <a:lnTo>
                  <a:pt x="125602" y="5501640"/>
                </a:lnTo>
                <a:lnTo>
                  <a:pt x="11808841" y="5501640"/>
                </a:lnTo>
                <a:lnTo>
                  <a:pt x="11857720" y="5491765"/>
                </a:lnTo>
                <a:lnTo>
                  <a:pt x="11897645" y="5464841"/>
                </a:lnTo>
                <a:lnTo>
                  <a:pt x="11924569" y="5424916"/>
                </a:lnTo>
                <a:lnTo>
                  <a:pt x="11934444" y="5376037"/>
                </a:lnTo>
                <a:lnTo>
                  <a:pt x="11934444" y="125602"/>
                </a:lnTo>
                <a:lnTo>
                  <a:pt x="11924569" y="76723"/>
                </a:lnTo>
                <a:lnTo>
                  <a:pt x="11897645" y="36798"/>
                </a:lnTo>
                <a:lnTo>
                  <a:pt x="11857720" y="9874"/>
                </a:lnTo>
                <a:lnTo>
                  <a:pt x="118088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20714" y="2835351"/>
            <a:ext cx="65265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10">
                <a:solidFill>
                  <a:srgbClr val="000000"/>
                </a:solidFill>
              </a:rPr>
              <a:t>INTRODUCTION</a:t>
            </a:r>
            <a:endParaRPr sz="7000"/>
          </a:p>
        </p:txBody>
      </p:sp>
      <p:sp>
        <p:nvSpPr>
          <p:cNvPr id="5" name="object 5" descr=""/>
          <p:cNvSpPr txBox="1"/>
          <p:nvPr/>
        </p:nvSpPr>
        <p:spPr>
          <a:xfrm>
            <a:off x="3702558" y="4262120"/>
            <a:ext cx="11563350" cy="375920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ct val="85400"/>
              </a:lnSpc>
              <a:spcBef>
                <a:spcPts val="795"/>
              </a:spcBef>
            </a:pPr>
            <a:r>
              <a:rPr dirty="0" sz="4000">
                <a:latin typeface="Lato"/>
                <a:cs typeface="Lato"/>
              </a:rPr>
              <a:t>A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cargo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bike</a:t>
            </a:r>
            <a:r>
              <a:rPr dirty="0" sz="4000" spc="-2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is</a:t>
            </a:r>
            <a:r>
              <a:rPr dirty="0" sz="4000" spc="-2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called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as</a:t>
            </a:r>
            <a:r>
              <a:rPr dirty="0" sz="4000" spc="-2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box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bike,</a:t>
            </a:r>
            <a:r>
              <a:rPr dirty="0" sz="4000" spc="-3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carrier</a:t>
            </a:r>
            <a:r>
              <a:rPr dirty="0" sz="4000" spc="-40">
                <a:latin typeface="Lato"/>
                <a:cs typeface="Lato"/>
              </a:rPr>
              <a:t> </a:t>
            </a:r>
            <a:r>
              <a:rPr dirty="0" sz="4000" spc="-10">
                <a:latin typeface="Lato"/>
                <a:cs typeface="Lato"/>
              </a:rPr>
              <a:t>cycle, </a:t>
            </a:r>
            <a:r>
              <a:rPr dirty="0" sz="4000">
                <a:latin typeface="Lato"/>
                <a:cs typeface="Lato"/>
              </a:rPr>
              <a:t>freight</a:t>
            </a:r>
            <a:r>
              <a:rPr dirty="0" sz="4000" spc="-9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bicycle,</a:t>
            </a:r>
            <a:r>
              <a:rPr dirty="0" sz="4000" spc="-6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cycle</a:t>
            </a:r>
            <a:r>
              <a:rPr dirty="0" sz="4000" spc="-8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truck,</a:t>
            </a:r>
            <a:r>
              <a:rPr dirty="0" sz="4000" spc="-9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or</a:t>
            </a:r>
            <a:r>
              <a:rPr dirty="0" sz="4000" spc="-9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freight</a:t>
            </a:r>
            <a:r>
              <a:rPr dirty="0" sz="4000" spc="-9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tricycle.</a:t>
            </a:r>
            <a:r>
              <a:rPr dirty="0" sz="4000" spc="-6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It</a:t>
            </a:r>
            <a:r>
              <a:rPr dirty="0" sz="4000" spc="-90">
                <a:latin typeface="Lato"/>
                <a:cs typeface="Lato"/>
              </a:rPr>
              <a:t> </a:t>
            </a:r>
            <a:r>
              <a:rPr dirty="0" sz="4000" spc="-25">
                <a:latin typeface="Lato"/>
                <a:cs typeface="Lato"/>
              </a:rPr>
              <a:t>is </a:t>
            </a:r>
            <a:r>
              <a:rPr dirty="0" sz="4000">
                <a:latin typeface="Lato"/>
                <a:cs typeface="Lato"/>
              </a:rPr>
              <a:t>simply</a:t>
            </a:r>
            <a:r>
              <a:rPr dirty="0" sz="4000" spc="-7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a</a:t>
            </a:r>
            <a:r>
              <a:rPr dirty="0" sz="4000" spc="-8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bike</a:t>
            </a:r>
            <a:r>
              <a:rPr dirty="0" sz="4000" spc="-6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that</a:t>
            </a:r>
            <a:r>
              <a:rPr dirty="0" sz="4000" spc="-6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is</a:t>
            </a:r>
            <a:r>
              <a:rPr dirty="0" sz="4000" spc="-8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designed</a:t>
            </a:r>
            <a:r>
              <a:rPr dirty="0" sz="4000" spc="-5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for</a:t>
            </a:r>
            <a:r>
              <a:rPr dirty="0" sz="4000" spc="-8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carrying</a:t>
            </a:r>
            <a:r>
              <a:rPr dirty="0" sz="4000" spc="-80">
                <a:latin typeface="Lato"/>
                <a:cs typeface="Lato"/>
              </a:rPr>
              <a:t> </a:t>
            </a:r>
            <a:r>
              <a:rPr dirty="0" sz="4000" spc="-10">
                <a:latin typeface="Lato"/>
                <a:cs typeface="Lato"/>
              </a:rPr>
              <a:t>heavy </a:t>
            </a:r>
            <a:r>
              <a:rPr dirty="0" sz="4000">
                <a:latin typeface="Lato"/>
                <a:cs typeface="Lato"/>
              </a:rPr>
              <a:t>loads.</a:t>
            </a:r>
            <a:r>
              <a:rPr dirty="0" sz="4000" spc="-4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Cargo</a:t>
            </a:r>
            <a:r>
              <a:rPr dirty="0" sz="4000" spc="-4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bicycles</a:t>
            </a:r>
            <a:r>
              <a:rPr dirty="0" sz="4000" spc="-2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can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be</a:t>
            </a:r>
            <a:r>
              <a:rPr dirty="0" sz="4000" spc="-3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developed</a:t>
            </a:r>
            <a:r>
              <a:rPr dirty="0" sz="4000" spc="-4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for</a:t>
            </a:r>
            <a:r>
              <a:rPr dirty="0" sz="4000" spc="-5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a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 spc="-20">
                <a:latin typeface="Lato"/>
                <a:cs typeface="Lato"/>
              </a:rPr>
              <a:t>wide </a:t>
            </a:r>
            <a:r>
              <a:rPr dirty="0" sz="4000">
                <a:latin typeface="Lato"/>
                <a:cs typeface="Lato"/>
              </a:rPr>
              <a:t>range</a:t>
            </a:r>
            <a:r>
              <a:rPr dirty="0" sz="4000" spc="-12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of</a:t>
            </a:r>
            <a:r>
              <a:rPr dirty="0" sz="4000" spc="-114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applications,</a:t>
            </a:r>
            <a:r>
              <a:rPr dirty="0" sz="4000" spc="-10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including</a:t>
            </a:r>
            <a:r>
              <a:rPr dirty="0" sz="4000" spc="-10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delivering</a:t>
            </a:r>
            <a:r>
              <a:rPr dirty="0" sz="4000" spc="-95">
                <a:latin typeface="Lato"/>
                <a:cs typeface="Lato"/>
              </a:rPr>
              <a:t> </a:t>
            </a:r>
            <a:r>
              <a:rPr dirty="0" sz="4000" spc="-10">
                <a:latin typeface="Lato"/>
                <a:cs typeface="Lato"/>
              </a:rPr>
              <a:t>specific </a:t>
            </a:r>
            <a:r>
              <a:rPr dirty="0" sz="4000">
                <a:latin typeface="Lato"/>
                <a:cs typeface="Lato"/>
              </a:rPr>
              <a:t>loads,</a:t>
            </a:r>
            <a:r>
              <a:rPr dirty="0" sz="4000" spc="-9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operating</a:t>
            </a:r>
            <a:r>
              <a:rPr dirty="0" sz="4000" spc="-9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in</a:t>
            </a:r>
            <a:r>
              <a:rPr dirty="0" sz="4000" spc="-9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difficult</a:t>
            </a:r>
            <a:r>
              <a:rPr dirty="0" sz="4000" spc="-7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terrain,</a:t>
            </a:r>
            <a:r>
              <a:rPr dirty="0" sz="4000" spc="-8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and</a:t>
            </a:r>
            <a:r>
              <a:rPr dirty="0" sz="4000" spc="-9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even</a:t>
            </a:r>
            <a:r>
              <a:rPr dirty="0" sz="4000" spc="-80">
                <a:latin typeface="Lato"/>
                <a:cs typeface="Lato"/>
              </a:rPr>
              <a:t> </a:t>
            </a:r>
            <a:r>
              <a:rPr dirty="0" sz="4000" spc="-10">
                <a:latin typeface="Lato"/>
                <a:cs typeface="Lato"/>
              </a:rPr>
              <a:t>serving </a:t>
            </a:r>
            <a:r>
              <a:rPr dirty="0" sz="4000">
                <a:latin typeface="Lato"/>
                <a:cs typeface="Lato"/>
              </a:rPr>
              <a:t>as</a:t>
            </a:r>
            <a:r>
              <a:rPr dirty="0" sz="4000" spc="-50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mobile</a:t>
            </a:r>
            <a:r>
              <a:rPr dirty="0" sz="4000" spc="-45">
                <a:latin typeface="Lato"/>
                <a:cs typeface="Lato"/>
              </a:rPr>
              <a:t> </a:t>
            </a:r>
            <a:r>
              <a:rPr dirty="0" sz="4000">
                <a:latin typeface="Lato"/>
                <a:cs typeface="Lato"/>
              </a:rPr>
              <a:t>grocery</a:t>
            </a:r>
            <a:r>
              <a:rPr dirty="0" sz="4000" spc="-70">
                <a:latin typeface="Lato"/>
                <a:cs typeface="Lato"/>
              </a:rPr>
              <a:t> </a:t>
            </a:r>
            <a:r>
              <a:rPr dirty="0" sz="4000" spc="-10">
                <a:latin typeface="Lato"/>
                <a:cs typeface="Lato"/>
              </a:rPr>
              <a:t>shops.</a:t>
            </a:r>
            <a:endParaRPr sz="4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221E18">
              <a:alpha val="1960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5370" rIns="0" bIns="0" rtlCol="0" vert="horz">
            <a:spAutoFit/>
          </a:bodyPr>
          <a:lstStyle/>
          <a:p>
            <a:pPr marL="4831715">
              <a:lnSpc>
                <a:spcPct val="100000"/>
              </a:lnSpc>
              <a:spcBef>
                <a:spcPts val="105"/>
              </a:spcBef>
            </a:pPr>
            <a:r>
              <a:rPr dirty="0" sz="7700" spc="-825"/>
              <a:t>KEY</a:t>
            </a:r>
            <a:r>
              <a:rPr dirty="0" sz="7700" spc="-80"/>
              <a:t> </a:t>
            </a:r>
            <a:r>
              <a:rPr dirty="0" sz="7700" spc="-360"/>
              <a:t>INSIGHTS</a:t>
            </a:r>
            <a:endParaRPr sz="7700"/>
          </a:p>
        </p:txBody>
      </p:sp>
      <p:grpSp>
        <p:nvGrpSpPr>
          <p:cNvPr id="5" name="object 5" descr=""/>
          <p:cNvGrpSpPr/>
          <p:nvPr/>
        </p:nvGrpSpPr>
        <p:grpSpPr>
          <a:xfrm>
            <a:off x="4107179" y="3334511"/>
            <a:ext cx="10073640" cy="4555490"/>
            <a:chOff x="4107179" y="3334511"/>
            <a:chExt cx="10073640" cy="4555490"/>
          </a:xfrm>
        </p:grpSpPr>
        <p:sp>
          <p:nvSpPr>
            <p:cNvPr id="6" name="object 6" descr=""/>
            <p:cNvSpPr/>
            <p:nvPr/>
          </p:nvSpPr>
          <p:spPr>
            <a:xfrm>
              <a:off x="4107179" y="5885688"/>
              <a:ext cx="10073640" cy="2004060"/>
            </a:xfrm>
            <a:custGeom>
              <a:avLst/>
              <a:gdLst/>
              <a:ahLst/>
              <a:cxnLst/>
              <a:rect l="l" t="t" r="r" b="b"/>
              <a:pathLst>
                <a:path w="10073640" h="2004059">
                  <a:moveTo>
                    <a:pt x="9965943" y="0"/>
                  </a:moveTo>
                  <a:lnTo>
                    <a:pt x="107696" y="0"/>
                  </a:lnTo>
                  <a:lnTo>
                    <a:pt x="86574" y="2081"/>
                  </a:lnTo>
                  <a:lnTo>
                    <a:pt x="47902" y="18055"/>
                  </a:lnTo>
                  <a:lnTo>
                    <a:pt x="18055" y="47902"/>
                  </a:lnTo>
                  <a:lnTo>
                    <a:pt x="2081" y="86574"/>
                  </a:lnTo>
                  <a:lnTo>
                    <a:pt x="0" y="107696"/>
                  </a:lnTo>
                  <a:lnTo>
                    <a:pt x="0" y="1896364"/>
                  </a:lnTo>
                  <a:lnTo>
                    <a:pt x="8175" y="1937607"/>
                  </a:lnTo>
                  <a:lnTo>
                    <a:pt x="31496" y="1972564"/>
                  </a:lnTo>
                  <a:lnTo>
                    <a:pt x="66452" y="1995884"/>
                  </a:lnTo>
                  <a:lnTo>
                    <a:pt x="107696" y="2004060"/>
                  </a:lnTo>
                  <a:lnTo>
                    <a:pt x="9965943" y="2004060"/>
                  </a:lnTo>
                  <a:lnTo>
                    <a:pt x="10007187" y="1995884"/>
                  </a:lnTo>
                  <a:lnTo>
                    <a:pt x="10042143" y="1972564"/>
                  </a:lnTo>
                  <a:lnTo>
                    <a:pt x="10065464" y="1937607"/>
                  </a:lnTo>
                  <a:lnTo>
                    <a:pt x="10073640" y="1896364"/>
                  </a:lnTo>
                  <a:lnTo>
                    <a:pt x="10073640" y="107696"/>
                  </a:lnTo>
                  <a:lnTo>
                    <a:pt x="10065464" y="66452"/>
                  </a:lnTo>
                  <a:lnTo>
                    <a:pt x="10042143" y="31496"/>
                  </a:lnTo>
                  <a:lnTo>
                    <a:pt x="10007187" y="8175"/>
                  </a:lnTo>
                  <a:lnTo>
                    <a:pt x="9965943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6739" y="3637787"/>
              <a:ext cx="9494519" cy="294652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107179" y="3334511"/>
              <a:ext cx="10073640" cy="2004060"/>
            </a:xfrm>
            <a:custGeom>
              <a:avLst/>
              <a:gdLst/>
              <a:ahLst/>
              <a:cxnLst/>
              <a:rect l="l" t="t" r="r" b="b"/>
              <a:pathLst>
                <a:path w="10073640" h="2004060">
                  <a:moveTo>
                    <a:pt x="9965943" y="0"/>
                  </a:moveTo>
                  <a:lnTo>
                    <a:pt x="107696" y="0"/>
                  </a:lnTo>
                  <a:lnTo>
                    <a:pt x="86574" y="2081"/>
                  </a:lnTo>
                  <a:lnTo>
                    <a:pt x="47902" y="18055"/>
                  </a:lnTo>
                  <a:lnTo>
                    <a:pt x="18055" y="47902"/>
                  </a:lnTo>
                  <a:lnTo>
                    <a:pt x="2081" y="86574"/>
                  </a:lnTo>
                  <a:lnTo>
                    <a:pt x="0" y="107696"/>
                  </a:lnTo>
                  <a:lnTo>
                    <a:pt x="0" y="1896364"/>
                  </a:lnTo>
                  <a:lnTo>
                    <a:pt x="8175" y="1937607"/>
                  </a:lnTo>
                  <a:lnTo>
                    <a:pt x="31496" y="1972564"/>
                  </a:lnTo>
                  <a:lnTo>
                    <a:pt x="66452" y="1995884"/>
                  </a:lnTo>
                  <a:lnTo>
                    <a:pt x="107696" y="2004060"/>
                  </a:lnTo>
                  <a:lnTo>
                    <a:pt x="9965943" y="2004060"/>
                  </a:lnTo>
                  <a:lnTo>
                    <a:pt x="10007187" y="1995884"/>
                  </a:lnTo>
                  <a:lnTo>
                    <a:pt x="10042143" y="1972564"/>
                  </a:lnTo>
                  <a:lnTo>
                    <a:pt x="10065464" y="1937607"/>
                  </a:lnTo>
                  <a:lnTo>
                    <a:pt x="10073640" y="1896364"/>
                  </a:lnTo>
                  <a:lnTo>
                    <a:pt x="10073640" y="107696"/>
                  </a:lnTo>
                  <a:lnTo>
                    <a:pt x="10065464" y="66452"/>
                  </a:lnTo>
                  <a:lnTo>
                    <a:pt x="10042143" y="31496"/>
                  </a:lnTo>
                  <a:lnTo>
                    <a:pt x="10007187" y="8175"/>
                  </a:lnTo>
                  <a:lnTo>
                    <a:pt x="9965943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97345" y="3810761"/>
              <a:ext cx="0" cy="3604260"/>
            </a:xfrm>
            <a:custGeom>
              <a:avLst/>
              <a:gdLst/>
              <a:ahLst/>
              <a:cxnLst/>
              <a:rect l="l" t="t" r="r" b="b"/>
              <a:pathLst>
                <a:path w="0" h="3604259">
                  <a:moveTo>
                    <a:pt x="0" y="1053084"/>
                  </a:moveTo>
                  <a:lnTo>
                    <a:pt x="0" y="0"/>
                  </a:lnTo>
                </a:path>
                <a:path w="0" h="3604259">
                  <a:moveTo>
                    <a:pt x="0" y="3604260"/>
                  </a:moveTo>
                  <a:lnTo>
                    <a:pt x="0" y="2551176"/>
                  </a:lnTo>
                </a:path>
              </a:pathLst>
            </a:custGeom>
            <a:ln w="285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439914" y="3437610"/>
            <a:ext cx="5227320" cy="157734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algn="ctr" marL="4445">
              <a:lnSpc>
                <a:spcPct val="100000"/>
              </a:lnSpc>
              <a:spcBef>
                <a:spcPts val="990"/>
              </a:spcBef>
            </a:pPr>
            <a:r>
              <a:rPr dirty="0" sz="4350" spc="7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4350" spc="-2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350" spc="150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43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dirty="0" sz="4350" spc="85" b="1">
                <a:solidFill>
                  <a:srgbClr val="FFFFFF"/>
                </a:solidFill>
                <a:latin typeface="Trebuchet MS"/>
                <a:cs typeface="Trebuchet MS"/>
              </a:rPr>
              <a:t>USD</a:t>
            </a:r>
            <a:r>
              <a:rPr dirty="0" sz="435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350" spc="-155" b="1">
                <a:solidFill>
                  <a:srgbClr val="FFFFFF"/>
                </a:solidFill>
                <a:latin typeface="Trebuchet MS"/>
                <a:cs typeface="Trebuchet MS"/>
              </a:rPr>
              <a:t>5,308.60</a:t>
            </a:r>
            <a:r>
              <a:rPr dirty="0" sz="4350" spc="-1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350" spc="-2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43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268714" y="6009307"/>
            <a:ext cx="1578610" cy="15779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65405">
              <a:lnSpc>
                <a:spcPct val="117000"/>
              </a:lnSpc>
              <a:spcBef>
                <a:spcPts val="105"/>
              </a:spcBef>
            </a:pPr>
            <a:r>
              <a:rPr dirty="0" sz="435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4350" spc="-10" b="1">
                <a:solidFill>
                  <a:srgbClr val="FFFFFF"/>
                </a:solidFill>
                <a:latin typeface="Trebuchet MS"/>
                <a:cs typeface="Trebuchet MS"/>
              </a:rPr>
              <a:t>7.90%</a:t>
            </a:r>
            <a:endParaRPr sz="43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08703" y="3965828"/>
            <a:ext cx="1293495" cy="6877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350" spc="-50" b="1">
                <a:solidFill>
                  <a:srgbClr val="FFFFFF"/>
                </a:solidFill>
                <a:latin typeface="Trebuchet MS"/>
                <a:cs typeface="Trebuchet MS"/>
              </a:rPr>
              <a:t>2028</a:t>
            </a:r>
            <a:endParaRPr sz="43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05121" y="5988099"/>
            <a:ext cx="1535430" cy="1577975"/>
          </a:xfrm>
          <a:prstGeom prst="rect">
            <a:avLst/>
          </a:prstGeom>
        </p:spPr>
        <p:txBody>
          <a:bodyPr wrap="square" lIns="0" tIns="1263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dirty="0" sz="43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4350">
              <a:latin typeface="Trebuchet MS"/>
              <a:cs typeface="Trebuchet MS"/>
            </a:endParaRPr>
          </a:p>
          <a:p>
            <a:pPr marL="127000">
              <a:lnSpc>
                <a:spcPct val="100000"/>
              </a:lnSpc>
              <a:spcBef>
                <a:spcPts val="890"/>
              </a:spcBef>
            </a:pPr>
            <a:r>
              <a:rPr dirty="0" sz="43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4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28700" y="2398776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4">
                <a:moveTo>
                  <a:pt x="2327148" y="0"/>
                </a:moveTo>
                <a:lnTo>
                  <a:pt x="0" y="0"/>
                </a:lnTo>
                <a:lnTo>
                  <a:pt x="431291" y="431292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2"/>
                </a:lnTo>
                <a:lnTo>
                  <a:pt x="2327148" y="0"/>
                </a:lnTo>
                <a:close/>
              </a:path>
            </a:pathLst>
          </a:custGeom>
          <a:solidFill>
            <a:srgbClr val="2B2A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028700" y="3598164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6" y="0"/>
                </a:moveTo>
                <a:lnTo>
                  <a:pt x="278384" y="0"/>
                </a:lnTo>
                <a:lnTo>
                  <a:pt x="233315" y="3652"/>
                </a:lnTo>
                <a:lnTo>
                  <a:pt x="190530" y="14222"/>
                </a:lnTo>
                <a:lnTo>
                  <a:pt x="150607" y="31131"/>
                </a:lnTo>
                <a:lnTo>
                  <a:pt x="114128" y="53799"/>
                </a:lnTo>
                <a:lnTo>
                  <a:pt x="81670" y="81645"/>
                </a:lnTo>
                <a:lnTo>
                  <a:pt x="53814" y="114089"/>
                </a:lnTo>
                <a:lnTo>
                  <a:pt x="31140" y="150553"/>
                </a:lnTo>
                <a:lnTo>
                  <a:pt x="14226" y="190455"/>
                </a:lnTo>
                <a:lnTo>
                  <a:pt x="3653" y="233216"/>
                </a:lnTo>
                <a:lnTo>
                  <a:pt x="0" y="278256"/>
                </a:lnTo>
                <a:lnTo>
                  <a:pt x="0" y="1698370"/>
                </a:lnTo>
                <a:lnTo>
                  <a:pt x="3653" y="1743411"/>
                </a:lnTo>
                <a:lnTo>
                  <a:pt x="14226" y="1786172"/>
                </a:lnTo>
                <a:lnTo>
                  <a:pt x="31140" y="1826074"/>
                </a:lnTo>
                <a:lnTo>
                  <a:pt x="53814" y="1862538"/>
                </a:lnTo>
                <a:lnTo>
                  <a:pt x="81670" y="1894982"/>
                </a:lnTo>
                <a:lnTo>
                  <a:pt x="114128" y="1922828"/>
                </a:lnTo>
                <a:lnTo>
                  <a:pt x="150607" y="1945496"/>
                </a:lnTo>
                <a:lnTo>
                  <a:pt x="190530" y="1962405"/>
                </a:lnTo>
                <a:lnTo>
                  <a:pt x="233315" y="1972975"/>
                </a:lnTo>
                <a:lnTo>
                  <a:pt x="278384" y="1976627"/>
                </a:lnTo>
                <a:lnTo>
                  <a:pt x="3493516" y="1976627"/>
                </a:lnTo>
                <a:lnTo>
                  <a:pt x="3538590" y="1972975"/>
                </a:lnTo>
                <a:lnTo>
                  <a:pt x="3581379" y="1962405"/>
                </a:lnTo>
                <a:lnTo>
                  <a:pt x="3621303" y="1945496"/>
                </a:lnTo>
                <a:lnTo>
                  <a:pt x="3657782" y="1922828"/>
                </a:lnTo>
                <a:lnTo>
                  <a:pt x="3690239" y="1894982"/>
                </a:lnTo>
                <a:lnTo>
                  <a:pt x="3718092" y="1862538"/>
                </a:lnTo>
                <a:lnTo>
                  <a:pt x="3740764" y="1826074"/>
                </a:lnTo>
                <a:lnTo>
                  <a:pt x="3757676" y="1786172"/>
                </a:lnTo>
                <a:lnTo>
                  <a:pt x="3768247" y="1743411"/>
                </a:lnTo>
                <a:lnTo>
                  <a:pt x="3771900" y="1698370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6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9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6" y="0"/>
                </a:lnTo>
                <a:close/>
              </a:path>
            </a:pathLst>
          </a:custGeom>
          <a:solidFill>
            <a:srgbClr val="FDE0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622552" y="2601848"/>
            <a:ext cx="15570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solidFill>
                  <a:srgbClr val="F4F4F3"/>
                </a:solidFill>
                <a:latin typeface="Trebuchet MS"/>
                <a:cs typeface="Trebuchet MS"/>
              </a:rPr>
              <a:t>by</a:t>
            </a:r>
            <a:r>
              <a:rPr dirty="0" sz="2400" spc="-155" b="1">
                <a:solidFill>
                  <a:srgbClr val="F4F4F3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4F4F3"/>
                </a:solidFill>
                <a:latin typeface="Trebuchet MS"/>
                <a:cs typeface="Trebuchet MS"/>
              </a:rPr>
              <a:t>Product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953889" y="2398776"/>
            <a:ext cx="6075680" cy="3176270"/>
            <a:chOff x="4953889" y="2398776"/>
            <a:chExt cx="6075680" cy="3176270"/>
          </a:xfrm>
        </p:grpSpPr>
        <p:sp>
          <p:nvSpPr>
            <p:cNvPr id="7" name="object 7" descr=""/>
            <p:cNvSpPr/>
            <p:nvPr/>
          </p:nvSpPr>
          <p:spPr>
            <a:xfrm>
              <a:off x="5894070" y="4039361"/>
              <a:ext cx="1414780" cy="0"/>
            </a:xfrm>
            <a:custGeom>
              <a:avLst/>
              <a:gdLst/>
              <a:ahLst/>
              <a:cxnLst/>
              <a:rect l="l" t="t" r="r" b="b"/>
              <a:pathLst>
                <a:path w="1414779" h="0">
                  <a:moveTo>
                    <a:pt x="0" y="0"/>
                  </a:moveTo>
                  <a:lnTo>
                    <a:pt x="1414272" y="0"/>
                  </a:lnTo>
                </a:path>
              </a:pathLst>
            </a:custGeom>
            <a:ln w="28575">
              <a:solidFill>
                <a:srgbClr val="2B2A2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953889" y="2736468"/>
              <a:ext cx="944880" cy="2649855"/>
            </a:xfrm>
            <a:custGeom>
              <a:avLst/>
              <a:gdLst/>
              <a:ahLst/>
              <a:cxnLst/>
              <a:rect l="l" t="t" r="r" b="b"/>
              <a:pathLst>
                <a:path w="944879" h="2649854">
                  <a:moveTo>
                    <a:pt x="157226" y="2564130"/>
                  </a:moveTo>
                  <a:lnTo>
                    <a:pt x="139979" y="2564130"/>
                  </a:lnTo>
                  <a:lnTo>
                    <a:pt x="137274" y="2550655"/>
                  </a:lnTo>
                  <a:lnTo>
                    <a:pt x="121996" y="2527922"/>
                  </a:lnTo>
                  <a:lnTo>
                    <a:pt x="99314" y="2512606"/>
                  </a:lnTo>
                  <a:lnTo>
                    <a:pt x="71501" y="2506980"/>
                  </a:lnTo>
                  <a:lnTo>
                    <a:pt x="43662" y="2512606"/>
                  </a:lnTo>
                  <a:lnTo>
                    <a:pt x="20929" y="2527922"/>
                  </a:lnTo>
                  <a:lnTo>
                    <a:pt x="5613" y="2550655"/>
                  </a:lnTo>
                  <a:lnTo>
                    <a:pt x="0" y="2578481"/>
                  </a:lnTo>
                  <a:lnTo>
                    <a:pt x="5613" y="2606306"/>
                  </a:lnTo>
                  <a:lnTo>
                    <a:pt x="20929" y="2628989"/>
                  </a:lnTo>
                  <a:lnTo>
                    <a:pt x="43662" y="2644267"/>
                  </a:lnTo>
                  <a:lnTo>
                    <a:pt x="71501" y="2649855"/>
                  </a:lnTo>
                  <a:lnTo>
                    <a:pt x="99314" y="2644267"/>
                  </a:lnTo>
                  <a:lnTo>
                    <a:pt x="121996" y="2628989"/>
                  </a:lnTo>
                  <a:lnTo>
                    <a:pt x="137274" y="2606306"/>
                  </a:lnTo>
                  <a:lnTo>
                    <a:pt x="140004" y="2592705"/>
                  </a:lnTo>
                  <a:lnTo>
                    <a:pt x="157226" y="2592705"/>
                  </a:lnTo>
                  <a:lnTo>
                    <a:pt x="157226" y="2564130"/>
                  </a:lnTo>
                  <a:close/>
                </a:path>
                <a:path w="944879" h="2649854">
                  <a:moveTo>
                    <a:pt x="157226" y="57150"/>
                  </a:moveTo>
                  <a:lnTo>
                    <a:pt x="139979" y="57150"/>
                  </a:lnTo>
                  <a:lnTo>
                    <a:pt x="137274" y="43675"/>
                  </a:lnTo>
                  <a:lnTo>
                    <a:pt x="121996" y="20942"/>
                  </a:lnTo>
                  <a:lnTo>
                    <a:pt x="99314" y="5626"/>
                  </a:lnTo>
                  <a:lnTo>
                    <a:pt x="71501" y="0"/>
                  </a:lnTo>
                  <a:lnTo>
                    <a:pt x="43662" y="5626"/>
                  </a:lnTo>
                  <a:lnTo>
                    <a:pt x="20929" y="20942"/>
                  </a:lnTo>
                  <a:lnTo>
                    <a:pt x="5613" y="43675"/>
                  </a:lnTo>
                  <a:lnTo>
                    <a:pt x="0" y="71501"/>
                  </a:lnTo>
                  <a:lnTo>
                    <a:pt x="5613" y="99326"/>
                  </a:lnTo>
                  <a:lnTo>
                    <a:pt x="20929" y="122008"/>
                  </a:lnTo>
                  <a:lnTo>
                    <a:pt x="43662" y="137287"/>
                  </a:lnTo>
                  <a:lnTo>
                    <a:pt x="71501" y="142875"/>
                  </a:lnTo>
                  <a:lnTo>
                    <a:pt x="99314" y="137287"/>
                  </a:lnTo>
                  <a:lnTo>
                    <a:pt x="121996" y="122008"/>
                  </a:lnTo>
                  <a:lnTo>
                    <a:pt x="137274" y="99326"/>
                  </a:lnTo>
                  <a:lnTo>
                    <a:pt x="140004" y="85725"/>
                  </a:lnTo>
                  <a:lnTo>
                    <a:pt x="157226" y="85725"/>
                  </a:lnTo>
                  <a:lnTo>
                    <a:pt x="157226" y="57150"/>
                  </a:lnTo>
                  <a:close/>
                </a:path>
                <a:path w="944879" h="2649854">
                  <a:moveTo>
                    <a:pt x="271526" y="2564130"/>
                  </a:moveTo>
                  <a:lnTo>
                    <a:pt x="185801" y="2564130"/>
                  </a:lnTo>
                  <a:lnTo>
                    <a:pt x="185801" y="2592705"/>
                  </a:lnTo>
                  <a:lnTo>
                    <a:pt x="271526" y="2592705"/>
                  </a:lnTo>
                  <a:lnTo>
                    <a:pt x="271526" y="2564130"/>
                  </a:lnTo>
                  <a:close/>
                </a:path>
                <a:path w="944879" h="2649854">
                  <a:moveTo>
                    <a:pt x="271526" y="57150"/>
                  </a:moveTo>
                  <a:lnTo>
                    <a:pt x="185801" y="57150"/>
                  </a:lnTo>
                  <a:lnTo>
                    <a:pt x="185801" y="85725"/>
                  </a:lnTo>
                  <a:lnTo>
                    <a:pt x="271526" y="85725"/>
                  </a:lnTo>
                  <a:lnTo>
                    <a:pt x="271526" y="57150"/>
                  </a:lnTo>
                  <a:close/>
                </a:path>
                <a:path w="944879" h="2649854">
                  <a:moveTo>
                    <a:pt x="385826" y="2564130"/>
                  </a:moveTo>
                  <a:lnTo>
                    <a:pt x="300101" y="2564130"/>
                  </a:lnTo>
                  <a:lnTo>
                    <a:pt x="300101" y="2592705"/>
                  </a:lnTo>
                  <a:lnTo>
                    <a:pt x="385826" y="2592705"/>
                  </a:lnTo>
                  <a:lnTo>
                    <a:pt x="385826" y="2564130"/>
                  </a:lnTo>
                  <a:close/>
                </a:path>
                <a:path w="944879" h="2649854">
                  <a:moveTo>
                    <a:pt x="385826" y="57150"/>
                  </a:moveTo>
                  <a:lnTo>
                    <a:pt x="300101" y="57150"/>
                  </a:lnTo>
                  <a:lnTo>
                    <a:pt x="300101" y="85725"/>
                  </a:lnTo>
                  <a:lnTo>
                    <a:pt x="385826" y="85725"/>
                  </a:lnTo>
                  <a:lnTo>
                    <a:pt x="385826" y="57150"/>
                  </a:lnTo>
                  <a:close/>
                </a:path>
                <a:path w="944879" h="2649854">
                  <a:moveTo>
                    <a:pt x="500126" y="2564130"/>
                  </a:moveTo>
                  <a:lnTo>
                    <a:pt x="414401" y="2564130"/>
                  </a:lnTo>
                  <a:lnTo>
                    <a:pt x="414401" y="2592705"/>
                  </a:lnTo>
                  <a:lnTo>
                    <a:pt x="500126" y="2592705"/>
                  </a:lnTo>
                  <a:lnTo>
                    <a:pt x="500126" y="2564130"/>
                  </a:lnTo>
                  <a:close/>
                </a:path>
                <a:path w="944879" h="2649854">
                  <a:moveTo>
                    <a:pt x="500126" y="57150"/>
                  </a:moveTo>
                  <a:lnTo>
                    <a:pt x="414401" y="57150"/>
                  </a:lnTo>
                  <a:lnTo>
                    <a:pt x="414401" y="85725"/>
                  </a:lnTo>
                  <a:lnTo>
                    <a:pt x="500126" y="85725"/>
                  </a:lnTo>
                  <a:lnTo>
                    <a:pt x="500126" y="57150"/>
                  </a:lnTo>
                  <a:close/>
                </a:path>
                <a:path w="944879" h="2649854">
                  <a:moveTo>
                    <a:pt x="614426" y="2564130"/>
                  </a:moveTo>
                  <a:lnTo>
                    <a:pt x="528701" y="2564130"/>
                  </a:lnTo>
                  <a:lnTo>
                    <a:pt x="528701" y="2592705"/>
                  </a:lnTo>
                  <a:lnTo>
                    <a:pt x="614426" y="2592705"/>
                  </a:lnTo>
                  <a:lnTo>
                    <a:pt x="614426" y="2564130"/>
                  </a:lnTo>
                  <a:close/>
                </a:path>
                <a:path w="944879" h="2649854">
                  <a:moveTo>
                    <a:pt x="614426" y="57150"/>
                  </a:moveTo>
                  <a:lnTo>
                    <a:pt x="528701" y="57150"/>
                  </a:lnTo>
                  <a:lnTo>
                    <a:pt x="528701" y="85725"/>
                  </a:lnTo>
                  <a:lnTo>
                    <a:pt x="614426" y="85725"/>
                  </a:lnTo>
                  <a:lnTo>
                    <a:pt x="614426" y="57150"/>
                  </a:lnTo>
                  <a:close/>
                </a:path>
                <a:path w="944879" h="2649854">
                  <a:moveTo>
                    <a:pt x="728726" y="2564130"/>
                  </a:moveTo>
                  <a:lnTo>
                    <a:pt x="643001" y="2564130"/>
                  </a:lnTo>
                  <a:lnTo>
                    <a:pt x="643001" y="2592705"/>
                  </a:lnTo>
                  <a:lnTo>
                    <a:pt x="728726" y="2592705"/>
                  </a:lnTo>
                  <a:lnTo>
                    <a:pt x="728726" y="2564130"/>
                  </a:lnTo>
                  <a:close/>
                </a:path>
                <a:path w="944879" h="2649854">
                  <a:moveTo>
                    <a:pt x="728726" y="57150"/>
                  </a:moveTo>
                  <a:lnTo>
                    <a:pt x="643001" y="57150"/>
                  </a:lnTo>
                  <a:lnTo>
                    <a:pt x="643001" y="85725"/>
                  </a:lnTo>
                  <a:lnTo>
                    <a:pt x="728726" y="85725"/>
                  </a:lnTo>
                  <a:lnTo>
                    <a:pt x="728726" y="57150"/>
                  </a:lnTo>
                  <a:close/>
                </a:path>
                <a:path w="944879" h="2649854">
                  <a:moveTo>
                    <a:pt x="843026" y="2564130"/>
                  </a:moveTo>
                  <a:lnTo>
                    <a:pt x="757301" y="2564130"/>
                  </a:lnTo>
                  <a:lnTo>
                    <a:pt x="757301" y="2592705"/>
                  </a:lnTo>
                  <a:lnTo>
                    <a:pt x="843026" y="2592705"/>
                  </a:lnTo>
                  <a:lnTo>
                    <a:pt x="843026" y="2564130"/>
                  </a:lnTo>
                  <a:close/>
                </a:path>
                <a:path w="944879" h="2649854">
                  <a:moveTo>
                    <a:pt x="843026" y="57150"/>
                  </a:moveTo>
                  <a:lnTo>
                    <a:pt x="757301" y="57150"/>
                  </a:lnTo>
                  <a:lnTo>
                    <a:pt x="757301" y="85725"/>
                  </a:lnTo>
                  <a:lnTo>
                    <a:pt x="843026" y="85725"/>
                  </a:lnTo>
                  <a:lnTo>
                    <a:pt x="843026" y="57150"/>
                  </a:lnTo>
                  <a:close/>
                </a:path>
                <a:path w="944879" h="2649854">
                  <a:moveTo>
                    <a:pt x="940181" y="2564130"/>
                  </a:moveTo>
                  <a:lnTo>
                    <a:pt x="871601" y="2564130"/>
                  </a:lnTo>
                  <a:lnTo>
                    <a:pt x="871601" y="2592705"/>
                  </a:lnTo>
                  <a:lnTo>
                    <a:pt x="940181" y="2592705"/>
                  </a:lnTo>
                  <a:lnTo>
                    <a:pt x="940181" y="2564130"/>
                  </a:lnTo>
                  <a:close/>
                </a:path>
                <a:path w="944879" h="2649854">
                  <a:moveTo>
                    <a:pt x="944753" y="57150"/>
                  </a:moveTo>
                  <a:lnTo>
                    <a:pt x="871601" y="57150"/>
                  </a:lnTo>
                  <a:lnTo>
                    <a:pt x="871601" y="85725"/>
                  </a:lnTo>
                  <a:lnTo>
                    <a:pt x="944753" y="85725"/>
                  </a:lnTo>
                  <a:lnTo>
                    <a:pt x="944753" y="57150"/>
                  </a:lnTo>
                  <a:close/>
                </a:path>
              </a:pathLst>
            </a:custGeom>
            <a:solidFill>
              <a:srgbClr val="2B2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883402" y="2807970"/>
              <a:ext cx="0" cy="2493645"/>
            </a:xfrm>
            <a:custGeom>
              <a:avLst/>
              <a:gdLst/>
              <a:ahLst/>
              <a:cxnLst/>
              <a:rect l="l" t="t" r="r" b="b"/>
              <a:pathLst>
                <a:path w="0" h="2493645">
                  <a:moveTo>
                    <a:pt x="0" y="2493264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2B2A2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258812" y="2398776"/>
              <a:ext cx="2758440" cy="862965"/>
            </a:xfrm>
            <a:custGeom>
              <a:avLst/>
              <a:gdLst/>
              <a:ahLst/>
              <a:cxnLst/>
              <a:rect l="l" t="t" r="r" b="b"/>
              <a:pathLst>
                <a:path w="2758440" h="862964">
                  <a:moveTo>
                    <a:pt x="2327148" y="0"/>
                  </a:moveTo>
                  <a:lnTo>
                    <a:pt x="0" y="0"/>
                  </a:lnTo>
                  <a:lnTo>
                    <a:pt x="431292" y="431292"/>
                  </a:lnTo>
                  <a:lnTo>
                    <a:pt x="0" y="862583"/>
                  </a:lnTo>
                  <a:lnTo>
                    <a:pt x="2327148" y="862583"/>
                  </a:lnTo>
                  <a:lnTo>
                    <a:pt x="2758440" y="431292"/>
                  </a:lnTo>
                  <a:lnTo>
                    <a:pt x="2327148" y="0"/>
                  </a:lnTo>
                  <a:close/>
                </a:path>
              </a:pathLst>
            </a:custGeom>
            <a:solidFill>
              <a:srgbClr val="2B2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258812" y="3598164"/>
              <a:ext cx="3770629" cy="1976755"/>
            </a:xfrm>
            <a:custGeom>
              <a:avLst/>
              <a:gdLst/>
              <a:ahLst/>
              <a:cxnLst/>
              <a:rect l="l" t="t" r="r" b="b"/>
              <a:pathLst>
                <a:path w="3770629" h="1976754">
                  <a:moveTo>
                    <a:pt x="3492119" y="0"/>
                  </a:moveTo>
                  <a:lnTo>
                    <a:pt x="278257" y="0"/>
                  </a:lnTo>
                  <a:lnTo>
                    <a:pt x="233216" y="3652"/>
                  </a:lnTo>
                  <a:lnTo>
                    <a:pt x="190455" y="14222"/>
                  </a:lnTo>
                  <a:lnTo>
                    <a:pt x="150553" y="31131"/>
                  </a:lnTo>
                  <a:lnTo>
                    <a:pt x="114089" y="53799"/>
                  </a:lnTo>
                  <a:lnTo>
                    <a:pt x="81645" y="81645"/>
                  </a:lnTo>
                  <a:lnTo>
                    <a:pt x="53799" y="114089"/>
                  </a:lnTo>
                  <a:lnTo>
                    <a:pt x="31131" y="150553"/>
                  </a:lnTo>
                  <a:lnTo>
                    <a:pt x="14222" y="190455"/>
                  </a:lnTo>
                  <a:lnTo>
                    <a:pt x="3652" y="233216"/>
                  </a:lnTo>
                  <a:lnTo>
                    <a:pt x="0" y="278256"/>
                  </a:lnTo>
                  <a:lnTo>
                    <a:pt x="0" y="1698370"/>
                  </a:lnTo>
                  <a:lnTo>
                    <a:pt x="3652" y="1743411"/>
                  </a:lnTo>
                  <a:lnTo>
                    <a:pt x="14222" y="1786172"/>
                  </a:lnTo>
                  <a:lnTo>
                    <a:pt x="31131" y="1826074"/>
                  </a:lnTo>
                  <a:lnTo>
                    <a:pt x="53799" y="1862538"/>
                  </a:lnTo>
                  <a:lnTo>
                    <a:pt x="81645" y="1894982"/>
                  </a:lnTo>
                  <a:lnTo>
                    <a:pt x="114089" y="1922828"/>
                  </a:lnTo>
                  <a:lnTo>
                    <a:pt x="150553" y="1945496"/>
                  </a:lnTo>
                  <a:lnTo>
                    <a:pt x="190455" y="1962405"/>
                  </a:lnTo>
                  <a:lnTo>
                    <a:pt x="233216" y="1972975"/>
                  </a:lnTo>
                  <a:lnTo>
                    <a:pt x="278257" y="1976627"/>
                  </a:lnTo>
                  <a:lnTo>
                    <a:pt x="3492119" y="1976627"/>
                  </a:lnTo>
                  <a:lnTo>
                    <a:pt x="3537159" y="1972975"/>
                  </a:lnTo>
                  <a:lnTo>
                    <a:pt x="3579920" y="1962405"/>
                  </a:lnTo>
                  <a:lnTo>
                    <a:pt x="3619822" y="1945496"/>
                  </a:lnTo>
                  <a:lnTo>
                    <a:pt x="3656286" y="1922828"/>
                  </a:lnTo>
                  <a:lnTo>
                    <a:pt x="3688730" y="1894982"/>
                  </a:lnTo>
                  <a:lnTo>
                    <a:pt x="3716576" y="1862538"/>
                  </a:lnTo>
                  <a:lnTo>
                    <a:pt x="3739244" y="1826074"/>
                  </a:lnTo>
                  <a:lnTo>
                    <a:pt x="3756153" y="1786172"/>
                  </a:lnTo>
                  <a:lnTo>
                    <a:pt x="3766723" y="1743411"/>
                  </a:lnTo>
                  <a:lnTo>
                    <a:pt x="3770376" y="1698370"/>
                  </a:lnTo>
                  <a:lnTo>
                    <a:pt x="3770376" y="278256"/>
                  </a:lnTo>
                  <a:lnTo>
                    <a:pt x="3766723" y="233216"/>
                  </a:lnTo>
                  <a:lnTo>
                    <a:pt x="3756153" y="190455"/>
                  </a:lnTo>
                  <a:lnTo>
                    <a:pt x="3739244" y="150553"/>
                  </a:lnTo>
                  <a:lnTo>
                    <a:pt x="3716576" y="114089"/>
                  </a:lnTo>
                  <a:lnTo>
                    <a:pt x="3688730" y="81645"/>
                  </a:lnTo>
                  <a:lnTo>
                    <a:pt x="3656286" y="53799"/>
                  </a:lnTo>
                  <a:lnTo>
                    <a:pt x="3619822" y="31131"/>
                  </a:lnTo>
                  <a:lnTo>
                    <a:pt x="3579920" y="14222"/>
                  </a:lnTo>
                  <a:lnTo>
                    <a:pt x="3537159" y="3652"/>
                  </a:lnTo>
                  <a:lnTo>
                    <a:pt x="3492119" y="0"/>
                  </a:lnTo>
                  <a:close/>
                </a:path>
              </a:pathLst>
            </a:custGeom>
            <a:solidFill>
              <a:srgbClr val="FDE03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860283" y="2479293"/>
            <a:ext cx="1541780" cy="72072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40335" marR="5080" indent="-128270">
              <a:lnSpc>
                <a:spcPts val="2590"/>
              </a:lnSpc>
              <a:spcBef>
                <a:spcPts val="425"/>
              </a:spcBef>
            </a:pPr>
            <a:r>
              <a:rPr dirty="0" sz="2400" spc="-10" b="1">
                <a:solidFill>
                  <a:srgbClr val="F4F4F3"/>
                </a:solidFill>
                <a:latin typeface="Trebuchet MS"/>
                <a:cs typeface="Trebuchet MS"/>
              </a:rPr>
              <a:t>Propulsion Segment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3487400" y="2398776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4">
                <a:moveTo>
                  <a:pt x="2327148" y="0"/>
                </a:moveTo>
                <a:lnTo>
                  <a:pt x="0" y="0"/>
                </a:lnTo>
                <a:lnTo>
                  <a:pt x="431292" y="431292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2"/>
                </a:lnTo>
                <a:lnTo>
                  <a:pt x="2327148" y="0"/>
                </a:lnTo>
                <a:close/>
              </a:path>
            </a:pathLst>
          </a:custGeom>
          <a:solidFill>
            <a:srgbClr val="2B2A2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11187048" y="2736469"/>
            <a:ext cx="6072505" cy="2838450"/>
            <a:chOff x="11187048" y="2736469"/>
            <a:chExt cx="6072505" cy="2838450"/>
          </a:xfrm>
        </p:grpSpPr>
        <p:sp>
          <p:nvSpPr>
            <p:cNvPr id="15" name="object 15" descr=""/>
            <p:cNvSpPr/>
            <p:nvPr/>
          </p:nvSpPr>
          <p:spPr>
            <a:xfrm>
              <a:off x="13487400" y="3598163"/>
              <a:ext cx="3771900" cy="1976755"/>
            </a:xfrm>
            <a:custGeom>
              <a:avLst/>
              <a:gdLst/>
              <a:ahLst/>
              <a:cxnLst/>
              <a:rect l="l" t="t" r="r" b="b"/>
              <a:pathLst>
                <a:path w="3771900" h="1976754">
                  <a:moveTo>
                    <a:pt x="3493515" y="0"/>
                  </a:moveTo>
                  <a:lnTo>
                    <a:pt x="278384" y="0"/>
                  </a:lnTo>
                  <a:lnTo>
                    <a:pt x="233309" y="3652"/>
                  </a:lnTo>
                  <a:lnTo>
                    <a:pt x="190520" y="14222"/>
                  </a:lnTo>
                  <a:lnTo>
                    <a:pt x="150596" y="31131"/>
                  </a:lnTo>
                  <a:lnTo>
                    <a:pt x="114117" y="53799"/>
                  </a:lnTo>
                  <a:lnTo>
                    <a:pt x="81661" y="81645"/>
                  </a:lnTo>
                  <a:lnTo>
                    <a:pt x="53807" y="114089"/>
                  </a:lnTo>
                  <a:lnTo>
                    <a:pt x="31135" y="150553"/>
                  </a:lnTo>
                  <a:lnTo>
                    <a:pt x="14224" y="190455"/>
                  </a:lnTo>
                  <a:lnTo>
                    <a:pt x="3652" y="233216"/>
                  </a:lnTo>
                  <a:lnTo>
                    <a:pt x="0" y="278256"/>
                  </a:lnTo>
                  <a:lnTo>
                    <a:pt x="0" y="1698370"/>
                  </a:lnTo>
                  <a:lnTo>
                    <a:pt x="3652" y="1743411"/>
                  </a:lnTo>
                  <a:lnTo>
                    <a:pt x="14224" y="1786172"/>
                  </a:lnTo>
                  <a:lnTo>
                    <a:pt x="31135" y="1826074"/>
                  </a:lnTo>
                  <a:lnTo>
                    <a:pt x="53807" y="1862538"/>
                  </a:lnTo>
                  <a:lnTo>
                    <a:pt x="81661" y="1894982"/>
                  </a:lnTo>
                  <a:lnTo>
                    <a:pt x="114117" y="1922828"/>
                  </a:lnTo>
                  <a:lnTo>
                    <a:pt x="150596" y="1945496"/>
                  </a:lnTo>
                  <a:lnTo>
                    <a:pt x="190520" y="1962405"/>
                  </a:lnTo>
                  <a:lnTo>
                    <a:pt x="233309" y="1972975"/>
                  </a:lnTo>
                  <a:lnTo>
                    <a:pt x="278384" y="1976627"/>
                  </a:lnTo>
                  <a:lnTo>
                    <a:pt x="3493515" y="1976627"/>
                  </a:lnTo>
                  <a:lnTo>
                    <a:pt x="3538590" y="1972975"/>
                  </a:lnTo>
                  <a:lnTo>
                    <a:pt x="3581379" y="1962405"/>
                  </a:lnTo>
                  <a:lnTo>
                    <a:pt x="3621303" y="1945496"/>
                  </a:lnTo>
                  <a:lnTo>
                    <a:pt x="3657782" y="1922828"/>
                  </a:lnTo>
                  <a:lnTo>
                    <a:pt x="3690238" y="1894982"/>
                  </a:lnTo>
                  <a:lnTo>
                    <a:pt x="3718092" y="1862538"/>
                  </a:lnTo>
                  <a:lnTo>
                    <a:pt x="3740764" y="1826074"/>
                  </a:lnTo>
                  <a:lnTo>
                    <a:pt x="3757675" y="1786172"/>
                  </a:lnTo>
                  <a:lnTo>
                    <a:pt x="3768247" y="1743411"/>
                  </a:lnTo>
                  <a:lnTo>
                    <a:pt x="3771900" y="1698370"/>
                  </a:lnTo>
                  <a:lnTo>
                    <a:pt x="3771900" y="278256"/>
                  </a:lnTo>
                  <a:lnTo>
                    <a:pt x="3768247" y="233216"/>
                  </a:lnTo>
                  <a:lnTo>
                    <a:pt x="3757675" y="190455"/>
                  </a:lnTo>
                  <a:lnTo>
                    <a:pt x="3740764" y="150553"/>
                  </a:lnTo>
                  <a:lnTo>
                    <a:pt x="3718092" y="114089"/>
                  </a:lnTo>
                  <a:lnTo>
                    <a:pt x="3690238" y="81645"/>
                  </a:lnTo>
                  <a:lnTo>
                    <a:pt x="3657782" y="53799"/>
                  </a:lnTo>
                  <a:lnTo>
                    <a:pt x="3621303" y="31131"/>
                  </a:lnTo>
                  <a:lnTo>
                    <a:pt x="3581379" y="14222"/>
                  </a:lnTo>
                  <a:lnTo>
                    <a:pt x="3538590" y="3652"/>
                  </a:lnTo>
                  <a:lnTo>
                    <a:pt x="3493515" y="0"/>
                  </a:lnTo>
                  <a:close/>
                </a:path>
              </a:pathLst>
            </a:custGeom>
            <a:solidFill>
              <a:srgbClr val="FDE0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2127229" y="4039361"/>
              <a:ext cx="1414780" cy="0"/>
            </a:xfrm>
            <a:custGeom>
              <a:avLst/>
              <a:gdLst/>
              <a:ahLst/>
              <a:cxnLst/>
              <a:rect l="l" t="t" r="r" b="b"/>
              <a:pathLst>
                <a:path w="1414780" h="0">
                  <a:moveTo>
                    <a:pt x="0" y="0"/>
                  </a:moveTo>
                  <a:lnTo>
                    <a:pt x="1414272" y="0"/>
                  </a:lnTo>
                </a:path>
              </a:pathLst>
            </a:custGeom>
            <a:ln w="28575">
              <a:solidFill>
                <a:srgbClr val="2B2A2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1187049" y="2736468"/>
              <a:ext cx="957580" cy="2649855"/>
            </a:xfrm>
            <a:custGeom>
              <a:avLst/>
              <a:gdLst/>
              <a:ahLst/>
              <a:cxnLst/>
              <a:rect l="l" t="t" r="r" b="b"/>
              <a:pathLst>
                <a:path w="957579" h="2649854">
                  <a:moveTo>
                    <a:pt x="157226" y="2564130"/>
                  </a:moveTo>
                  <a:lnTo>
                    <a:pt x="139979" y="2564130"/>
                  </a:lnTo>
                  <a:lnTo>
                    <a:pt x="137274" y="2550655"/>
                  </a:lnTo>
                  <a:lnTo>
                    <a:pt x="121996" y="2527922"/>
                  </a:lnTo>
                  <a:lnTo>
                    <a:pt x="99314" y="2512606"/>
                  </a:lnTo>
                  <a:lnTo>
                    <a:pt x="71501" y="2506980"/>
                  </a:lnTo>
                  <a:lnTo>
                    <a:pt x="43662" y="2512606"/>
                  </a:lnTo>
                  <a:lnTo>
                    <a:pt x="20929" y="2527922"/>
                  </a:lnTo>
                  <a:lnTo>
                    <a:pt x="5613" y="2550655"/>
                  </a:lnTo>
                  <a:lnTo>
                    <a:pt x="0" y="2578481"/>
                  </a:lnTo>
                  <a:lnTo>
                    <a:pt x="5613" y="2606306"/>
                  </a:lnTo>
                  <a:lnTo>
                    <a:pt x="20929" y="2628989"/>
                  </a:lnTo>
                  <a:lnTo>
                    <a:pt x="43662" y="2644267"/>
                  </a:lnTo>
                  <a:lnTo>
                    <a:pt x="71501" y="2649855"/>
                  </a:lnTo>
                  <a:lnTo>
                    <a:pt x="99314" y="2644267"/>
                  </a:lnTo>
                  <a:lnTo>
                    <a:pt x="121996" y="2628989"/>
                  </a:lnTo>
                  <a:lnTo>
                    <a:pt x="137274" y="2606306"/>
                  </a:lnTo>
                  <a:lnTo>
                    <a:pt x="140004" y="2592705"/>
                  </a:lnTo>
                  <a:lnTo>
                    <a:pt x="157226" y="2592705"/>
                  </a:lnTo>
                  <a:lnTo>
                    <a:pt x="157226" y="2564130"/>
                  </a:lnTo>
                  <a:close/>
                </a:path>
                <a:path w="957579" h="2649854">
                  <a:moveTo>
                    <a:pt x="157226" y="57150"/>
                  </a:moveTo>
                  <a:lnTo>
                    <a:pt x="139979" y="57150"/>
                  </a:lnTo>
                  <a:lnTo>
                    <a:pt x="137274" y="43675"/>
                  </a:lnTo>
                  <a:lnTo>
                    <a:pt x="121996" y="20942"/>
                  </a:lnTo>
                  <a:lnTo>
                    <a:pt x="99314" y="5626"/>
                  </a:lnTo>
                  <a:lnTo>
                    <a:pt x="71501" y="0"/>
                  </a:lnTo>
                  <a:lnTo>
                    <a:pt x="43662" y="5626"/>
                  </a:lnTo>
                  <a:lnTo>
                    <a:pt x="20929" y="20942"/>
                  </a:lnTo>
                  <a:lnTo>
                    <a:pt x="5613" y="43675"/>
                  </a:lnTo>
                  <a:lnTo>
                    <a:pt x="0" y="71501"/>
                  </a:lnTo>
                  <a:lnTo>
                    <a:pt x="5613" y="99326"/>
                  </a:lnTo>
                  <a:lnTo>
                    <a:pt x="20929" y="122008"/>
                  </a:lnTo>
                  <a:lnTo>
                    <a:pt x="43662" y="137287"/>
                  </a:lnTo>
                  <a:lnTo>
                    <a:pt x="71501" y="142875"/>
                  </a:lnTo>
                  <a:lnTo>
                    <a:pt x="99314" y="137287"/>
                  </a:lnTo>
                  <a:lnTo>
                    <a:pt x="121996" y="122008"/>
                  </a:lnTo>
                  <a:lnTo>
                    <a:pt x="137274" y="99326"/>
                  </a:lnTo>
                  <a:lnTo>
                    <a:pt x="140004" y="85725"/>
                  </a:lnTo>
                  <a:lnTo>
                    <a:pt x="157226" y="85725"/>
                  </a:lnTo>
                  <a:lnTo>
                    <a:pt x="157226" y="57150"/>
                  </a:lnTo>
                  <a:close/>
                </a:path>
                <a:path w="957579" h="2649854">
                  <a:moveTo>
                    <a:pt x="271526" y="2564130"/>
                  </a:moveTo>
                  <a:lnTo>
                    <a:pt x="185801" y="2564130"/>
                  </a:lnTo>
                  <a:lnTo>
                    <a:pt x="185801" y="2592705"/>
                  </a:lnTo>
                  <a:lnTo>
                    <a:pt x="271526" y="2592705"/>
                  </a:lnTo>
                  <a:lnTo>
                    <a:pt x="271526" y="2564130"/>
                  </a:lnTo>
                  <a:close/>
                </a:path>
                <a:path w="957579" h="2649854">
                  <a:moveTo>
                    <a:pt x="271526" y="57150"/>
                  </a:moveTo>
                  <a:lnTo>
                    <a:pt x="185801" y="57150"/>
                  </a:lnTo>
                  <a:lnTo>
                    <a:pt x="185801" y="85725"/>
                  </a:lnTo>
                  <a:lnTo>
                    <a:pt x="271526" y="85725"/>
                  </a:lnTo>
                  <a:lnTo>
                    <a:pt x="271526" y="57150"/>
                  </a:lnTo>
                  <a:close/>
                </a:path>
                <a:path w="957579" h="2649854">
                  <a:moveTo>
                    <a:pt x="385826" y="2564130"/>
                  </a:moveTo>
                  <a:lnTo>
                    <a:pt x="300101" y="2564130"/>
                  </a:lnTo>
                  <a:lnTo>
                    <a:pt x="300101" y="2592705"/>
                  </a:lnTo>
                  <a:lnTo>
                    <a:pt x="385826" y="2592705"/>
                  </a:lnTo>
                  <a:lnTo>
                    <a:pt x="385826" y="2564130"/>
                  </a:lnTo>
                  <a:close/>
                </a:path>
                <a:path w="957579" h="2649854">
                  <a:moveTo>
                    <a:pt x="385826" y="57150"/>
                  </a:moveTo>
                  <a:lnTo>
                    <a:pt x="300101" y="57150"/>
                  </a:lnTo>
                  <a:lnTo>
                    <a:pt x="300101" y="85725"/>
                  </a:lnTo>
                  <a:lnTo>
                    <a:pt x="385826" y="85725"/>
                  </a:lnTo>
                  <a:lnTo>
                    <a:pt x="385826" y="57150"/>
                  </a:lnTo>
                  <a:close/>
                </a:path>
                <a:path w="957579" h="2649854">
                  <a:moveTo>
                    <a:pt x="500126" y="2564130"/>
                  </a:moveTo>
                  <a:lnTo>
                    <a:pt x="414401" y="2564130"/>
                  </a:lnTo>
                  <a:lnTo>
                    <a:pt x="414401" y="2592705"/>
                  </a:lnTo>
                  <a:lnTo>
                    <a:pt x="500126" y="2592705"/>
                  </a:lnTo>
                  <a:lnTo>
                    <a:pt x="500126" y="2564130"/>
                  </a:lnTo>
                  <a:close/>
                </a:path>
                <a:path w="957579" h="2649854">
                  <a:moveTo>
                    <a:pt x="500126" y="57150"/>
                  </a:moveTo>
                  <a:lnTo>
                    <a:pt x="414401" y="57150"/>
                  </a:lnTo>
                  <a:lnTo>
                    <a:pt x="414401" y="85725"/>
                  </a:lnTo>
                  <a:lnTo>
                    <a:pt x="500126" y="85725"/>
                  </a:lnTo>
                  <a:lnTo>
                    <a:pt x="500126" y="57150"/>
                  </a:lnTo>
                  <a:close/>
                </a:path>
                <a:path w="957579" h="2649854">
                  <a:moveTo>
                    <a:pt x="614426" y="2564130"/>
                  </a:moveTo>
                  <a:lnTo>
                    <a:pt x="528701" y="2564130"/>
                  </a:lnTo>
                  <a:lnTo>
                    <a:pt x="528701" y="2592705"/>
                  </a:lnTo>
                  <a:lnTo>
                    <a:pt x="614426" y="2592705"/>
                  </a:lnTo>
                  <a:lnTo>
                    <a:pt x="614426" y="2564130"/>
                  </a:lnTo>
                  <a:close/>
                </a:path>
                <a:path w="957579" h="2649854">
                  <a:moveTo>
                    <a:pt x="614426" y="57150"/>
                  </a:moveTo>
                  <a:lnTo>
                    <a:pt x="528701" y="57150"/>
                  </a:lnTo>
                  <a:lnTo>
                    <a:pt x="528701" y="85725"/>
                  </a:lnTo>
                  <a:lnTo>
                    <a:pt x="614426" y="85725"/>
                  </a:lnTo>
                  <a:lnTo>
                    <a:pt x="614426" y="57150"/>
                  </a:lnTo>
                  <a:close/>
                </a:path>
                <a:path w="957579" h="2649854">
                  <a:moveTo>
                    <a:pt x="728726" y="2564130"/>
                  </a:moveTo>
                  <a:lnTo>
                    <a:pt x="643001" y="2564130"/>
                  </a:lnTo>
                  <a:lnTo>
                    <a:pt x="643001" y="2592705"/>
                  </a:lnTo>
                  <a:lnTo>
                    <a:pt x="728726" y="2592705"/>
                  </a:lnTo>
                  <a:lnTo>
                    <a:pt x="728726" y="2564130"/>
                  </a:lnTo>
                  <a:close/>
                </a:path>
                <a:path w="957579" h="2649854">
                  <a:moveTo>
                    <a:pt x="728726" y="57150"/>
                  </a:moveTo>
                  <a:lnTo>
                    <a:pt x="643001" y="57150"/>
                  </a:lnTo>
                  <a:lnTo>
                    <a:pt x="643001" y="85725"/>
                  </a:lnTo>
                  <a:lnTo>
                    <a:pt x="728726" y="85725"/>
                  </a:lnTo>
                  <a:lnTo>
                    <a:pt x="728726" y="57150"/>
                  </a:lnTo>
                  <a:close/>
                </a:path>
                <a:path w="957579" h="2649854">
                  <a:moveTo>
                    <a:pt x="843026" y="2564130"/>
                  </a:moveTo>
                  <a:lnTo>
                    <a:pt x="757301" y="2564130"/>
                  </a:lnTo>
                  <a:lnTo>
                    <a:pt x="757301" y="2592705"/>
                  </a:lnTo>
                  <a:lnTo>
                    <a:pt x="843026" y="2592705"/>
                  </a:lnTo>
                  <a:lnTo>
                    <a:pt x="843026" y="2564130"/>
                  </a:lnTo>
                  <a:close/>
                </a:path>
                <a:path w="957579" h="2649854">
                  <a:moveTo>
                    <a:pt x="843026" y="57150"/>
                  </a:moveTo>
                  <a:lnTo>
                    <a:pt x="757301" y="57150"/>
                  </a:lnTo>
                  <a:lnTo>
                    <a:pt x="757301" y="85725"/>
                  </a:lnTo>
                  <a:lnTo>
                    <a:pt x="843026" y="85725"/>
                  </a:lnTo>
                  <a:lnTo>
                    <a:pt x="843026" y="57150"/>
                  </a:lnTo>
                  <a:close/>
                </a:path>
                <a:path w="957579" h="2649854">
                  <a:moveTo>
                    <a:pt x="957326" y="2564130"/>
                  </a:moveTo>
                  <a:lnTo>
                    <a:pt x="871601" y="2564130"/>
                  </a:lnTo>
                  <a:lnTo>
                    <a:pt x="871601" y="2592705"/>
                  </a:lnTo>
                  <a:lnTo>
                    <a:pt x="957326" y="2592705"/>
                  </a:lnTo>
                  <a:lnTo>
                    <a:pt x="957326" y="2564130"/>
                  </a:lnTo>
                  <a:close/>
                </a:path>
                <a:path w="957579" h="2649854">
                  <a:moveTo>
                    <a:pt x="957326" y="57150"/>
                  </a:moveTo>
                  <a:lnTo>
                    <a:pt x="871601" y="57150"/>
                  </a:lnTo>
                  <a:lnTo>
                    <a:pt x="871601" y="85725"/>
                  </a:lnTo>
                  <a:lnTo>
                    <a:pt x="957326" y="85725"/>
                  </a:lnTo>
                  <a:lnTo>
                    <a:pt x="957326" y="57150"/>
                  </a:lnTo>
                  <a:close/>
                </a:path>
              </a:pathLst>
            </a:custGeom>
            <a:solidFill>
              <a:srgbClr val="2B2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116561" y="2807970"/>
              <a:ext cx="0" cy="2506980"/>
            </a:xfrm>
            <a:custGeom>
              <a:avLst/>
              <a:gdLst/>
              <a:ahLst/>
              <a:cxnLst/>
              <a:rect l="l" t="t" r="r" b="b"/>
              <a:pathLst>
                <a:path w="0" h="2506979">
                  <a:moveTo>
                    <a:pt x="0" y="2506979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2B2A2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4280895" y="2601848"/>
            <a:ext cx="11645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4F4F3"/>
                </a:solidFill>
                <a:latin typeface="Trebuchet MS"/>
                <a:cs typeface="Trebuchet MS"/>
              </a:rPr>
              <a:t>End</a:t>
            </a:r>
            <a:r>
              <a:rPr dirty="0" sz="2400" spc="-95" b="1">
                <a:solidFill>
                  <a:srgbClr val="F4F4F3"/>
                </a:solidFill>
                <a:latin typeface="Trebuchet MS"/>
                <a:cs typeface="Trebuchet MS"/>
              </a:rPr>
              <a:t> </a:t>
            </a:r>
            <a:r>
              <a:rPr dirty="0" sz="2400" spc="-25" b="1">
                <a:solidFill>
                  <a:srgbClr val="F4F4F3"/>
                </a:solidFill>
                <a:latin typeface="Trebuchet MS"/>
                <a:cs typeface="Trebuchet MS"/>
              </a:rPr>
              <a:t>Use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4035552" y="6289547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5">
                <a:moveTo>
                  <a:pt x="2327148" y="0"/>
                </a:moveTo>
                <a:lnTo>
                  <a:pt x="0" y="0"/>
                </a:lnTo>
                <a:lnTo>
                  <a:pt x="431292" y="431291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1"/>
                </a:lnTo>
                <a:lnTo>
                  <a:pt x="2327148" y="0"/>
                </a:lnTo>
                <a:close/>
              </a:path>
            </a:pathLst>
          </a:custGeom>
          <a:solidFill>
            <a:srgbClr val="2B2A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4035552" y="7488935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6" y="0"/>
                </a:moveTo>
                <a:lnTo>
                  <a:pt x="278384" y="0"/>
                </a:lnTo>
                <a:lnTo>
                  <a:pt x="233309" y="3652"/>
                </a:lnTo>
                <a:lnTo>
                  <a:pt x="190520" y="14222"/>
                </a:lnTo>
                <a:lnTo>
                  <a:pt x="150596" y="31131"/>
                </a:lnTo>
                <a:lnTo>
                  <a:pt x="114117" y="53799"/>
                </a:lnTo>
                <a:lnTo>
                  <a:pt x="81661" y="81645"/>
                </a:lnTo>
                <a:lnTo>
                  <a:pt x="53807" y="114089"/>
                </a:lnTo>
                <a:lnTo>
                  <a:pt x="31135" y="150553"/>
                </a:lnTo>
                <a:lnTo>
                  <a:pt x="14224" y="190455"/>
                </a:lnTo>
                <a:lnTo>
                  <a:pt x="3652" y="233216"/>
                </a:lnTo>
                <a:lnTo>
                  <a:pt x="0" y="278256"/>
                </a:lnTo>
                <a:lnTo>
                  <a:pt x="0" y="1698332"/>
                </a:lnTo>
                <a:lnTo>
                  <a:pt x="3652" y="1743389"/>
                </a:lnTo>
                <a:lnTo>
                  <a:pt x="14224" y="1786162"/>
                </a:lnTo>
                <a:lnTo>
                  <a:pt x="31135" y="1826073"/>
                </a:lnTo>
                <a:lnTo>
                  <a:pt x="53807" y="1862541"/>
                </a:lnTo>
                <a:lnTo>
                  <a:pt x="81661" y="1894987"/>
                </a:lnTo>
                <a:lnTo>
                  <a:pt x="114117" y="1922833"/>
                </a:lnTo>
                <a:lnTo>
                  <a:pt x="150596" y="1945499"/>
                </a:lnTo>
                <a:lnTo>
                  <a:pt x="190520" y="1962407"/>
                </a:lnTo>
                <a:lnTo>
                  <a:pt x="233309" y="1972976"/>
                </a:lnTo>
                <a:lnTo>
                  <a:pt x="278384" y="1976627"/>
                </a:lnTo>
                <a:lnTo>
                  <a:pt x="3493516" y="1976627"/>
                </a:lnTo>
                <a:lnTo>
                  <a:pt x="3538590" y="1972976"/>
                </a:lnTo>
                <a:lnTo>
                  <a:pt x="3581379" y="1962407"/>
                </a:lnTo>
                <a:lnTo>
                  <a:pt x="3621303" y="1945499"/>
                </a:lnTo>
                <a:lnTo>
                  <a:pt x="3657782" y="1922833"/>
                </a:lnTo>
                <a:lnTo>
                  <a:pt x="3690238" y="1894987"/>
                </a:lnTo>
                <a:lnTo>
                  <a:pt x="3718092" y="1862541"/>
                </a:lnTo>
                <a:lnTo>
                  <a:pt x="3740764" y="1826073"/>
                </a:lnTo>
                <a:lnTo>
                  <a:pt x="3757676" y="1786162"/>
                </a:lnTo>
                <a:lnTo>
                  <a:pt x="3768247" y="1743389"/>
                </a:lnTo>
                <a:lnTo>
                  <a:pt x="3771900" y="1698332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6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8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6" y="0"/>
                </a:lnTo>
                <a:close/>
              </a:path>
            </a:pathLst>
          </a:custGeom>
          <a:solidFill>
            <a:srgbClr val="FDE0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4487671" y="6469126"/>
            <a:ext cx="1955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4F4F3"/>
                </a:solidFill>
                <a:latin typeface="Trebuchet MS"/>
                <a:cs typeface="Trebuchet MS"/>
              </a:rPr>
              <a:t>Size</a:t>
            </a:r>
            <a:r>
              <a:rPr dirty="0" sz="2400" spc="-90" b="1">
                <a:solidFill>
                  <a:srgbClr val="F4F4F3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4F4F3"/>
                </a:solidFill>
                <a:latin typeface="Trebuchet MS"/>
                <a:cs typeface="Trebuchet MS"/>
              </a:rPr>
              <a:t>Segment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10509504" y="6289547"/>
            <a:ext cx="2758440" cy="862965"/>
          </a:xfrm>
          <a:custGeom>
            <a:avLst/>
            <a:gdLst/>
            <a:ahLst/>
            <a:cxnLst/>
            <a:rect l="l" t="t" r="r" b="b"/>
            <a:pathLst>
              <a:path w="2758440" h="862965">
                <a:moveTo>
                  <a:pt x="2327148" y="0"/>
                </a:moveTo>
                <a:lnTo>
                  <a:pt x="0" y="0"/>
                </a:lnTo>
                <a:lnTo>
                  <a:pt x="431292" y="431291"/>
                </a:lnTo>
                <a:lnTo>
                  <a:pt x="0" y="862583"/>
                </a:lnTo>
                <a:lnTo>
                  <a:pt x="2327148" y="862583"/>
                </a:lnTo>
                <a:lnTo>
                  <a:pt x="2758440" y="431291"/>
                </a:lnTo>
                <a:lnTo>
                  <a:pt x="2327148" y="0"/>
                </a:lnTo>
                <a:close/>
              </a:path>
            </a:pathLst>
          </a:custGeom>
          <a:solidFill>
            <a:srgbClr val="2B2A2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7963789" y="6627241"/>
            <a:ext cx="6317615" cy="2838450"/>
            <a:chOff x="7963789" y="6627241"/>
            <a:chExt cx="6317615" cy="2838450"/>
          </a:xfrm>
        </p:grpSpPr>
        <p:sp>
          <p:nvSpPr>
            <p:cNvPr id="25" name="object 25" descr=""/>
            <p:cNvSpPr/>
            <p:nvPr/>
          </p:nvSpPr>
          <p:spPr>
            <a:xfrm>
              <a:off x="8902446" y="7930134"/>
              <a:ext cx="1935480" cy="0"/>
            </a:xfrm>
            <a:custGeom>
              <a:avLst/>
              <a:gdLst/>
              <a:ahLst/>
              <a:cxnLst/>
              <a:rect l="l" t="t" r="r" b="b"/>
              <a:pathLst>
                <a:path w="1935479" h="0">
                  <a:moveTo>
                    <a:pt x="0" y="0"/>
                  </a:moveTo>
                  <a:lnTo>
                    <a:pt x="1935479" y="0"/>
                  </a:lnTo>
                </a:path>
              </a:pathLst>
            </a:custGeom>
            <a:ln w="28575">
              <a:solidFill>
                <a:srgbClr val="2B2A2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0509504" y="7488936"/>
              <a:ext cx="3771900" cy="1976755"/>
            </a:xfrm>
            <a:custGeom>
              <a:avLst/>
              <a:gdLst/>
              <a:ahLst/>
              <a:cxnLst/>
              <a:rect l="l" t="t" r="r" b="b"/>
              <a:pathLst>
                <a:path w="3771900" h="1976754">
                  <a:moveTo>
                    <a:pt x="3493515" y="0"/>
                  </a:moveTo>
                  <a:lnTo>
                    <a:pt x="278384" y="0"/>
                  </a:lnTo>
                  <a:lnTo>
                    <a:pt x="233309" y="3652"/>
                  </a:lnTo>
                  <a:lnTo>
                    <a:pt x="190520" y="14222"/>
                  </a:lnTo>
                  <a:lnTo>
                    <a:pt x="150596" y="31131"/>
                  </a:lnTo>
                  <a:lnTo>
                    <a:pt x="114117" y="53799"/>
                  </a:lnTo>
                  <a:lnTo>
                    <a:pt x="81661" y="81645"/>
                  </a:lnTo>
                  <a:lnTo>
                    <a:pt x="53807" y="114089"/>
                  </a:lnTo>
                  <a:lnTo>
                    <a:pt x="31135" y="150553"/>
                  </a:lnTo>
                  <a:lnTo>
                    <a:pt x="14224" y="190455"/>
                  </a:lnTo>
                  <a:lnTo>
                    <a:pt x="3652" y="233216"/>
                  </a:lnTo>
                  <a:lnTo>
                    <a:pt x="0" y="278256"/>
                  </a:lnTo>
                  <a:lnTo>
                    <a:pt x="0" y="1698332"/>
                  </a:lnTo>
                  <a:lnTo>
                    <a:pt x="3652" y="1743389"/>
                  </a:lnTo>
                  <a:lnTo>
                    <a:pt x="14224" y="1786162"/>
                  </a:lnTo>
                  <a:lnTo>
                    <a:pt x="31135" y="1826073"/>
                  </a:lnTo>
                  <a:lnTo>
                    <a:pt x="53807" y="1862541"/>
                  </a:lnTo>
                  <a:lnTo>
                    <a:pt x="81661" y="1894987"/>
                  </a:lnTo>
                  <a:lnTo>
                    <a:pt x="114117" y="1922833"/>
                  </a:lnTo>
                  <a:lnTo>
                    <a:pt x="150596" y="1945499"/>
                  </a:lnTo>
                  <a:lnTo>
                    <a:pt x="190520" y="1962407"/>
                  </a:lnTo>
                  <a:lnTo>
                    <a:pt x="233309" y="1972976"/>
                  </a:lnTo>
                  <a:lnTo>
                    <a:pt x="278384" y="1976627"/>
                  </a:lnTo>
                  <a:lnTo>
                    <a:pt x="3493515" y="1976627"/>
                  </a:lnTo>
                  <a:lnTo>
                    <a:pt x="3538590" y="1972976"/>
                  </a:lnTo>
                  <a:lnTo>
                    <a:pt x="3581379" y="1962407"/>
                  </a:lnTo>
                  <a:lnTo>
                    <a:pt x="3621303" y="1945499"/>
                  </a:lnTo>
                  <a:lnTo>
                    <a:pt x="3657782" y="1922833"/>
                  </a:lnTo>
                  <a:lnTo>
                    <a:pt x="3690238" y="1894987"/>
                  </a:lnTo>
                  <a:lnTo>
                    <a:pt x="3718092" y="1862541"/>
                  </a:lnTo>
                  <a:lnTo>
                    <a:pt x="3740764" y="1826073"/>
                  </a:lnTo>
                  <a:lnTo>
                    <a:pt x="3757675" y="1786162"/>
                  </a:lnTo>
                  <a:lnTo>
                    <a:pt x="3768247" y="1743389"/>
                  </a:lnTo>
                  <a:lnTo>
                    <a:pt x="3771900" y="1698332"/>
                  </a:lnTo>
                  <a:lnTo>
                    <a:pt x="3771900" y="278256"/>
                  </a:lnTo>
                  <a:lnTo>
                    <a:pt x="3768247" y="233216"/>
                  </a:lnTo>
                  <a:lnTo>
                    <a:pt x="3757675" y="190455"/>
                  </a:lnTo>
                  <a:lnTo>
                    <a:pt x="3740764" y="150553"/>
                  </a:lnTo>
                  <a:lnTo>
                    <a:pt x="3718092" y="114089"/>
                  </a:lnTo>
                  <a:lnTo>
                    <a:pt x="3690238" y="81645"/>
                  </a:lnTo>
                  <a:lnTo>
                    <a:pt x="3657782" y="53799"/>
                  </a:lnTo>
                  <a:lnTo>
                    <a:pt x="3621303" y="31131"/>
                  </a:lnTo>
                  <a:lnTo>
                    <a:pt x="3581379" y="14222"/>
                  </a:lnTo>
                  <a:lnTo>
                    <a:pt x="3538590" y="3652"/>
                  </a:lnTo>
                  <a:lnTo>
                    <a:pt x="3493515" y="0"/>
                  </a:lnTo>
                  <a:close/>
                </a:path>
              </a:pathLst>
            </a:custGeom>
            <a:solidFill>
              <a:srgbClr val="FDE0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963789" y="6627241"/>
              <a:ext cx="957580" cy="2650490"/>
            </a:xfrm>
            <a:custGeom>
              <a:avLst/>
              <a:gdLst/>
              <a:ahLst/>
              <a:cxnLst/>
              <a:rect l="l" t="t" r="r" b="b"/>
              <a:pathLst>
                <a:path w="957579" h="2650490">
                  <a:moveTo>
                    <a:pt x="157226" y="2564193"/>
                  </a:moveTo>
                  <a:lnTo>
                    <a:pt x="139992" y="2564193"/>
                  </a:lnTo>
                  <a:lnTo>
                    <a:pt x="137274" y="2550680"/>
                  </a:lnTo>
                  <a:lnTo>
                    <a:pt x="121996" y="2527973"/>
                  </a:lnTo>
                  <a:lnTo>
                    <a:pt x="99314" y="2512657"/>
                  </a:lnTo>
                  <a:lnTo>
                    <a:pt x="71501" y="2507043"/>
                  </a:lnTo>
                  <a:lnTo>
                    <a:pt x="43662" y="2512657"/>
                  </a:lnTo>
                  <a:lnTo>
                    <a:pt x="20929" y="2527973"/>
                  </a:lnTo>
                  <a:lnTo>
                    <a:pt x="5613" y="2550680"/>
                  </a:lnTo>
                  <a:lnTo>
                    <a:pt x="0" y="2578481"/>
                  </a:lnTo>
                  <a:lnTo>
                    <a:pt x="5613" y="2606294"/>
                  </a:lnTo>
                  <a:lnTo>
                    <a:pt x="20929" y="2629001"/>
                  </a:lnTo>
                  <a:lnTo>
                    <a:pt x="43662" y="2644305"/>
                  </a:lnTo>
                  <a:lnTo>
                    <a:pt x="71501" y="2649918"/>
                  </a:lnTo>
                  <a:lnTo>
                    <a:pt x="99314" y="2644305"/>
                  </a:lnTo>
                  <a:lnTo>
                    <a:pt x="121996" y="2629001"/>
                  </a:lnTo>
                  <a:lnTo>
                    <a:pt x="137274" y="2606294"/>
                  </a:lnTo>
                  <a:lnTo>
                    <a:pt x="139992" y="2592768"/>
                  </a:lnTo>
                  <a:lnTo>
                    <a:pt x="157226" y="2592768"/>
                  </a:lnTo>
                  <a:lnTo>
                    <a:pt x="157226" y="2564193"/>
                  </a:lnTo>
                  <a:close/>
                </a:path>
                <a:path w="957579" h="2650490">
                  <a:moveTo>
                    <a:pt x="157226" y="57150"/>
                  </a:moveTo>
                  <a:lnTo>
                    <a:pt x="139979" y="57150"/>
                  </a:lnTo>
                  <a:lnTo>
                    <a:pt x="137274" y="43675"/>
                  </a:lnTo>
                  <a:lnTo>
                    <a:pt x="121996" y="20942"/>
                  </a:lnTo>
                  <a:lnTo>
                    <a:pt x="99314" y="5626"/>
                  </a:lnTo>
                  <a:lnTo>
                    <a:pt x="71501" y="0"/>
                  </a:lnTo>
                  <a:lnTo>
                    <a:pt x="43662" y="5626"/>
                  </a:lnTo>
                  <a:lnTo>
                    <a:pt x="20929" y="20942"/>
                  </a:lnTo>
                  <a:lnTo>
                    <a:pt x="5613" y="43675"/>
                  </a:lnTo>
                  <a:lnTo>
                    <a:pt x="0" y="71501"/>
                  </a:lnTo>
                  <a:lnTo>
                    <a:pt x="5613" y="99326"/>
                  </a:lnTo>
                  <a:lnTo>
                    <a:pt x="20929" y="122008"/>
                  </a:lnTo>
                  <a:lnTo>
                    <a:pt x="43662" y="137287"/>
                  </a:lnTo>
                  <a:lnTo>
                    <a:pt x="71501" y="142875"/>
                  </a:lnTo>
                  <a:lnTo>
                    <a:pt x="99314" y="137287"/>
                  </a:lnTo>
                  <a:lnTo>
                    <a:pt x="121996" y="122008"/>
                  </a:lnTo>
                  <a:lnTo>
                    <a:pt x="137274" y="99326"/>
                  </a:lnTo>
                  <a:lnTo>
                    <a:pt x="140004" y="85725"/>
                  </a:lnTo>
                  <a:lnTo>
                    <a:pt x="157226" y="85725"/>
                  </a:lnTo>
                  <a:lnTo>
                    <a:pt x="157226" y="57150"/>
                  </a:lnTo>
                  <a:close/>
                </a:path>
                <a:path w="957579" h="2650490">
                  <a:moveTo>
                    <a:pt x="271526" y="2564193"/>
                  </a:moveTo>
                  <a:lnTo>
                    <a:pt x="185801" y="2564193"/>
                  </a:lnTo>
                  <a:lnTo>
                    <a:pt x="185801" y="2592768"/>
                  </a:lnTo>
                  <a:lnTo>
                    <a:pt x="271526" y="2592768"/>
                  </a:lnTo>
                  <a:lnTo>
                    <a:pt x="271526" y="2564193"/>
                  </a:lnTo>
                  <a:close/>
                </a:path>
                <a:path w="957579" h="2650490">
                  <a:moveTo>
                    <a:pt x="271526" y="57150"/>
                  </a:moveTo>
                  <a:lnTo>
                    <a:pt x="185801" y="57150"/>
                  </a:lnTo>
                  <a:lnTo>
                    <a:pt x="185801" y="85725"/>
                  </a:lnTo>
                  <a:lnTo>
                    <a:pt x="271526" y="85725"/>
                  </a:lnTo>
                  <a:lnTo>
                    <a:pt x="271526" y="57150"/>
                  </a:lnTo>
                  <a:close/>
                </a:path>
                <a:path w="957579" h="2650490">
                  <a:moveTo>
                    <a:pt x="385826" y="2564193"/>
                  </a:moveTo>
                  <a:lnTo>
                    <a:pt x="300101" y="2564193"/>
                  </a:lnTo>
                  <a:lnTo>
                    <a:pt x="300101" y="2592768"/>
                  </a:lnTo>
                  <a:lnTo>
                    <a:pt x="385826" y="2592768"/>
                  </a:lnTo>
                  <a:lnTo>
                    <a:pt x="385826" y="2564193"/>
                  </a:lnTo>
                  <a:close/>
                </a:path>
                <a:path w="957579" h="2650490">
                  <a:moveTo>
                    <a:pt x="385826" y="57150"/>
                  </a:moveTo>
                  <a:lnTo>
                    <a:pt x="300101" y="57150"/>
                  </a:lnTo>
                  <a:lnTo>
                    <a:pt x="300101" y="85725"/>
                  </a:lnTo>
                  <a:lnTo>
                    <a:pt x="385826" y="85725"/>
                  </a:lnTo>
                  <a:lnTo>
                    <a:pt x="385826" y="57150"/>
                  </a:lnTo>
                  <a:close/>
                </a:path>
                <a:path w="957579" h="2650490">
                  <a:moveTo>
                    <a:pt x="500126" y="2564193"/>
                  </a:moveTo>
                  <a:lnTo>
                    <a:pt x="414401" y="2564193"/>
                  </a:lnTo>
                  <a:lnTo>
                    <a:pt x="414401" y="2592768"/>
                  </a:lnTo>
                  <a:lnTo>
                    <a:pt x="500126" y="2592768"/>
                  </a:lnTo>
                  <a:lnTo>
                    <a:pt x="500126" y="2564193"/>
                  </a:lnTo>
                  <a:close/>
                </a:path>
                <a:path w="957579" h="2650490">
                  <a:moveTo>
                    <a:pt x="500126" y="57150"/>
                  </a:moveTo>
                  <a:lnTo>
                    <a:pt x="414401" y="57150"/>
                  </a:lnTo>
                  <a:lnTo>
                    <a:pt x="414401" y="85725"/>
                  </a:lnTo>
                  <a:lnTo>
                    <a:pt x="500126" y="85725"/>
                  </a:lnTo>
                  <a:lnTo>
                    <a:pt x="500126" y="57150"/>
                  </a:lnTo>
                  <a:close/>
                </a:path>
                <a:path w="957579" h="2650490">
                  <a:moveTo>
                    <a:pt x="614426" y="2564193"/>
                  </a:moveTo>
                  <a:lnTo>
                    <a:pt x="528701" y="2564193"/>
                  </a:lnTo>
                  <a:lnTo>
                    <a:pt x="528701" y="2592768"/>
                  </a:lnTo>
                  <a:lnTo>
                    <a:pt x="614426" y="2592768"/>
                  </a:lnTo>
                  <a:lnTo>
                    <a:pt x="614426" y="2564193"/>
                  </a:lnTo>
                  <a:close/>
                </a:path>
                <a:path w="957579" h="2650490">
                  <a:moveTo>
                    <a:pt x="614426" y="57150"/>
                  </a:moveTo>
                  <a:lnTo>
                    <a:pt x="528701" y="57150"/>
                  </a:lnTo>
                  <a:lnTo>
                    <a:pt x="528701" y="85725"/>
                  </a:lnTo>
                  <a:lnTo>
                    <a:pt x="614426" y="85725"/>
                  </a:lnTo>
                  <a:lnTo>
                    <a:pt x="614426" y="57150"/>
                  </a:lnTo>
                  <a:close/>
                </a:path>
                <a:path w="957579" h="2650490">
                  <a:moveTo>
                    <a:pt x="728726" y="2564193"/>
                  </a:moveTo>
                  <a:lnTo>
                    <a:pt x="643001" y="2564193"/>
                  </a:lnTo>
                  <a:lnTo>
                    <a:pt x="643001" y="2592768"/>
                  </a:lnTo>
                  <a:lnTo>
                    <a:pt x="728726" y="2592768"/>
                  </a:lnTo>
                  <a:lnTo>
                    <a:pt x="728726" y="2564193"/>
                  </a:lnTo>
                  <a:close/>
                </a:path>
                <a:path w="957579" h="2650490">
                  <a:moveTo>
                    <a:pt x="728726" y="57150"/>
                  </a:moveTo>
                  <a:lnTo>
                    <a:pt x="643001" y="57150"/>
                  </a:lnTo>
                  <a:lnTo>
                    <a:pt x="643001" y="85725"/>
                  </a:lnTo>
                  <a:lnTo>
                    <a:pt x="728726" y="85725"/>
                  </a:lnTo>
                  <a:lnTo>
                    <a:pt x="728726" y="57150"/>
                  </a:lnTo>
                  <a:close/>
                </a:path>
                <a:path w="957579" h="2650490">
                  <a:moveTo>
                    <a:pt x="843026" y="2564193"/>
                  </a:moveTo>
                  <a:lnTo>
                    <a:pt x="757301" y="2564193"/>
                  </a:lnTo>
                  <a:lnTo>
                    <a:pt x="757301" y="2592768"/>
                  </a:lnTo>
                  <a:lnTo>
                    <a:pt x="843026" y="2592768"/>
                  </a:lnTo>
                  <a:lnTo>
                    <a:pt x="843026" y="2564193"/>
                  </a:lnTo>
                  <a:close/>
                </a:path>
                <a:path w="957579" h="2650490">
                  <a:moveTo>
                    <a:pt x="843026" y="57150"/>
                  </a:moveTo>
                  <a:lnTo>
                    <a:pt x="757301" y="57150"/>
                  </a:lnTo>
                  <a:lnTo>
                    <a:pt x="757301" y="85725"/>
                  </a:lnTo>
                  <a:lnTo>
                    <a:pt x="843026" y="85725"/>
                  </a:lnTo>
                  <a:lnTo>
                    <a:pt x="843026" y="57150"/>
                  </a:lnTo>
                  <a:close/>
                </a:path>
                <a:path w="957579" h="2650490">
                  <a:moveTo>
                    <a:pt x="957326" y="2564193"/>
                  </a:moveTo>
                  <a:lnTo>
                    <a:pt x="871601" y="2564193"/>
                  </a:lnTo>
                  <a:lnTo>
                    <a:pt x="871601" y="2592768"/>
                  </a:lnTo>
                  <a:lnTo>
                    <a:pt x="957326" y="2592768"/>
                  </a:lnTo>
                  <a:lnTo>
                    <a:pt x="957326" y="2564193"/>
                  </a:lnTo>
                  <a:close/>
                </a:path>
                <a:path w="957579" h="2650490">
                  <a:moveTo>
                    <a:pt x="957326" y="57150"/>
                  </a:moveTo>
                  <a:lnTo>
                    <a:pt x="871601" y="57150"/>
                  </a:lnTo>
                  <a:lnTo>
                    <a:pt x="871601" y="85725"/>
                  </a:lnTo>
                  <a:lnTo>
                    <a:pt x="957326" y="85725"/>
                  </a:lnTo>
                  <a:lnTo>
                    <a:pt x="957326" y="57150"/>
                  </a:lnTo>
                  <a:close/>
                </a:path>
              </a:pathLst>
            </a:custGeom>
            <a:solidFill>
              <a:srgbClr val="2B2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893302" y="6698742"/>
              <a:ext cx="0" cy="2506980"/>
            </a:xfrm>
            <a:custGeom>
              <a:avLst/>
              <a:gdLst/>
              <a:ahLst/>
              <a:cxnLst/>
              <a:rect l="l" t="t" r="r" b="b"/>
              <a:pathLst>
                <a:path w="0" h="2506979">
                  <a:moveTo>
                    <a:pt x="0" y="2506979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2B2A2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0905870" y="6493002"/>
            <a:ext cx="21050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4F4F3"/>
                </a:solidFill>
                <a:latin typeface="Trebuchet MS"/>
                <a:cs typeface="Trebuchet MS"/>
              </a:rPr>
              <a:t>Price</a:t>
            </a:r>
            <a:r>
              <a:rPr dirty="0" sz="2400" spc="-75" b="1">
                <a:solidFill>
                  <a:srgbClr val="F4F4F3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4F4F3"/>
                </a:solidFill>
                <a:latin typeface="Trebuchet MS"/>
                <a:cs typeface="Trebuchet MS"/>
              </a:rPr>
              <a:t>Segment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0" y="0"/>
            <a:ext cx="18288000" cy="1455420"/>
          </a:xfrm>
          <a:custGeom>
            <a:avLst/>
            <a:gdLst/>
            <a:ahLst/>
            <a:cxnLst/>
            <a:rect l="l" t="t" r="r" b="b"/>
            <a:pathLst>
              <a:path w="18288000" h="1455420">
                <a:moveTo>
                  <a:pt x="18288000" y="0"/>
                </a:moveTo>
                <a:lnTo>
                  <a:pt x="0" y="0"/>
                </a:lnTo>
                <a:lnTo>
                  <a:pt x="0" y="1455420"/>
                </a:lnTo>
                <a:lnTo>
                  <a:pt x="18288000" y="1455420"/>
                </a:lnTo>
                <a:lnTo>
                  <a:pt x="18288000" y="0"/>
                </a:lnTo>
                <a:close/>
              </a:path>
            </a:pathLst>
          </a:custGeom>
          <a:solidFill>
            <a:srgbClr val="221E18">
              <a:alpha val="509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8477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90"/>
              <a:t>REVENUE</a:t>
            </a:r>
            <a:r>
              <a:rPr dirty="0" sz="6100" spc="-55"/>
              <a:t> </a:t>
            </a:r>
            <a:r>
              <a:rPr dirty="0" sz="6100" spc="-409"/>
              <a:t>MARKET</a:t>
            </a:r>
            <a:r>
              <a:rPr dirty="0" sz="6100" spc="-50"/>
              <a:t> </a:t>
            </a:r>
            <a:r>
              <a:rPr dirty="0" sz="6100" spc="-465"/>
              <a:t>SHARE</a:t>
            </a:r>
            <a:r>
              <a:rPr dirty="0" sz="6100" spc="-50"/>
              <a:t> </a:t>
            </a:r>
            <a:r>
              <a:rPr dirty="0" sz="6100" spc="-450"/>
              <a:t>BY</a:t>
            </a:r>
            <a:r>
              <a:rPr dirty="0" sz="6100" spc="-55"/>
              <a:t> </a:t>
            </a:r>
            <a:r>
              <a:rPr dirty="0" sz="6100" spc="-430"/>
              <a:t>SEGMENTS</a:t>
            </a:r>
            <a:r>
              <a:rPr dirty="0" sz="6100" spc="-50"/>
              <a:t> </a:t>
            </a:r>
            <a:r>
              <a:rPr dirty="0" sz="6100" spc="145"/>
              <a:t>2022</a:t>
            </a:r>
            <a:endParaRPr sz="6100"/>
          </a:p>
        </p:txBody>
      </p:sp>
      <p:sp>
        <p:nvSpPr>
          <p:cNvPr id="32" name="object 32" descr=""/>
          <p:cNvSpPr txBox="1"/>
          <p:nvPr/>
        </p:nvSpPr>
        <p:spPr>
          <a:xfrm>
            <a:off x="1395730" y="3702445"/>
            <a:ext cx="3015615" cy="1764664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570"/>
              </a:spcBef>
            </a:pPr>
            <a:r>
              <a:rPr dirty="0" sz="3000" b="1">
                <a:latin typeface="Trebuchet MS"/>
                <a:cs typeface="Trebuchet MS"/>
              </a:rPr>
              <a:t>Two</a:t>
            </a:r>
            <a:r>
              <a:rPr dirty="0" sz="3000" spc="-140" b="1">
                <a:latin typeface="Trebuchet MS"/>
                <a:cs typeface="Trebuchet MS"/>
              </a:rPr>
              <a:t> </a:t>
            </a:r>
            <a:r>
              <a:rPr dirty="0" sz="3000" spc="-10" b="1">
                <a:latin typeface="Trebuchet MS"/>
                <a:cs typeface="Trebuchet MS"/>
              </a:rPr>
              <a:t>Wheeled</a:t>
            </a:r>
            <a:endParaRPr sz="3000">
              <a:latin typeface="Trebuchet MS"/>
              <a:cs typeface="Trebuchet MS"/>
            </a:endParaRPr>
          </a:p>
          <a:p>
            <a:pPr algn="ctr">
              <a:lnSpc>
                <a:spcPts val="4500"/>
              </a:lnSpc>
              <a:spcBef>
                <a:spcPts val="620"/>
              </a:spcBef>
            </a:pPr>
            <a:r>
              <a:rPr dirty="0" sz="4000" spc="819" b="0">
                <a:solidFill>
                  <a:srgbClr val="2B2A2A"/>
                </a:solidFill>
                <a:latin typeface="Yanone Kaffeesatz Thin"/>
                <a:cs typeface="Yanone Kaffeesatz Thin"/>
              </a:rPr>
              <a:t>USD</a:t>
            </a:r>
            <a:r>
              <a:rPr dirty="0" sz="4000" spc="315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330" b="0">
                <a:solidFill>
                  <a:srgbClr val="2B2A2A"/>
                </a:solidFill>
                <a:latin typeface="Yanone Kaffeesatz Thin"/>
                <a:cs typeface="Yanone Kaffeesatz Thin"/>
              </a:rPr>
              <a:t>1,659.07</a:t>
            </a:r>
            <a:endParaRPr sz="4000">
              <a:latin typeface="Yanone Kaffeesatz Thin"/>
              <a:cs typeface="Yanone Kaffeesatz Thin"/>
            </a:endParaRPr>
          </a:p>
          <a:p>
            <a:pPr algn="ctr" marL="1905">
              <a:lnSpc>
                <a:spcPts val="4500"/>
              </a:lnSpc>
            </a:pPr>
            <a:r>
              <a:rPr dirty="0" sz="4000" spc="545" b="0">
                <a:solidFill>
                  <a:srgbClr val="2B2A2A"/>
                </a:solidFill>
                <a:latin typeface="Yanone Kaffeesatz Thin"/>
                <a:cs typeface="Yanone Kaffeesatz Thin"/>
              </a:rPr>
              <a:t>Million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717281" y="3666509"/>
            <a:ext cx="2948940" cy="180022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algn="ctr" marR="58419">
              <a:lnSpc>
                <a:spcPct val="100000"/>
              </a:lnSpc>
              <a:spcBef>
                <a:spcPts val="690"/>
              </a:spcBef>
            </a:pPr>
            <a:r>
              <a:rPr dirty="0" sz="3000" spc="-10" b="1">
                <a:solidFill>
                  <a:srgbClr val="2B2A2A"/>
                </a:solidFill>
                <a:latin typeface="Trebuchet MS"/>
                <a:cs typeface="Trebuchet MS"/>
              </a:rPr>
              <a:t>Conventional</a:t>
            </a:r>
            <a:endParaRPr sz="3000">
              <a:latin typeface="Trebuchet MS"/>
              <a:cs typeface="Trebuchet MS"/>
            </a:endParaRPr>
          </a:p>
          <a:p>
            <a:pPr algn="ctr">
              <a:lnSpc>
                <a:spcPts val="4500"/>
              </a:lnSpc>
              <a:spcBef>
                <a:spcPts val="780"/>
              </a:spcBef>
            </a:pPr>
            <a:r>
              <a:rPr dirty="0" sz="4000" spc="819" b="0">
                <a:solidFill>
                  <a:srgbClr val="2B2A2A"/>
                </a:solidFill>
                <a:latin typeface="Yanone Kaffeesatz Thin"/>
                <a:cs typeface="Yanone Kaffeesatz Thin"/>
              </a:rPr>
              <a:t>USD</a:t>
            </a:r>
            <a:r>
              <a:rPr dirty="0" sz="4000" spc="315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265" b="0">
                <a:solidFill>
                  <a:srgbClr val="2B2A2A"/>
                </a:solidFill>
                <a:latin typeface="Yanone Kaffeesatz Thin"/>
                <a:cs typeface="Yanone Kaffeesatz Thin"/>
              </a:rPr>
              <a:t>1,303.18</a:t>
            </a:r>
            <a:endParaRPr sz="4000">
              <a:latin typeface="Yanone Kaffeesatz Thin"/>
              <a:cs typeface="Yanone Kaffeesatz Thin"/>
            </a:endParaRPr>
          </a:p>
          <a:p>
            <a:pPr algn="ctr" marL="1905">
              <a:lnSpc>
                <a:spcPts val="4500"/>
              </a:lnSpc>
            </a:pPr>
            <a:r>
              <a:rPr dirty="0" sz="4000" spc="545" b="0">
                <a:solidFill>
                  <a:srgbClr val="2B2A2A"/>
                </a:solidFill>
                <a:latin typeface="Yanone Kaffeesatz Thin"/>
                <a:cs typeface="Yanone Kaffeesatz Thin"/>
              </a:rPr>
              <a:t>Million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3832839" y="3602482"/>
            <a:ext cx="3063875" cy="1986914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algn="ctr" marL="53340" marR="45085" indent="635">
              <a:lnSpc>
                <a:spcPct val="75000"/>
              </a:lnSpc>
              <a:spcBef>
                <a:spcPts val="1000"/>
              </a:spcBef>
            </a:pPr>
            <a:r>
              <a:rPr dirty="0" sz="3000" spc="-30" b="1">
                <a:solidFill>
                  <a:srgbClr val="2B2A2A"/>
                </a:solidFill>
                <a:latin typeface="Trebuchet MS"/>
                <a:cs typeface="Trebuchet MS"/>
              </a:rPr>
              <a:t>Courier</a:t>
            </a:r>
            <a:r>
              <a:rPr dirty="0" sz="3000" spc="-17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000" b="1">
                <a:solidFill>
                  <a:srgbClr val="2B2A2A"/>
                </a:solidFill>
                <a:latin typeface="Trebuchet MS"/>
                <a:cs typeface="Trebuchet MS"/>
              </a:rPr>
              <a:t>&amp;</a:t>
            </a:r>
            <a:r>
              <a:rPr dirty="0" sz="3000" spc="-170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2B2A2A"/>
                </a:solidFill>
                <a:latin typeface="Trebuchet MS"/>
                <a:cs typeface="Trebuchet MS"/>
              </a:rPr>
              <a:t>Parcel </a:t>
            </a:r>
            <a:r>
              <a:rPr dirty="0" sz="3000" b="1">
                <a:solidFill>
                  <a:srgbClr val="2B2A2A"/>
                </a:solidFill>
                <a:latin typeface="Trebuchet MS"/>
                <a:cs typeface="Trebuchet MS"/>
              </a:rPr>
              <a:t>Service</a:t>
            </a:r>
            <a:r>
              <a:rPr dirty="0" sz="3000" spc="9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000" spc="-10" b="1">
                <a:solidFill>
                  <a:srgbClr val="2B2A2A"/>
                </a:solidFill>
                <a:latin typeface="Trebuchet MS"/>
                <a:cs typeface="Trebuchet MS"/>
              </a:rPr>
              <a:t>Provider</a:t>
            </a:r>
            <a:endParaRPr sz="3000">
              <a:latin typeface="Trebuchet MS"/>
              <a:cs typeface="Trebuchet MS"/>
            </a:endParaRPr>
          </a:p>
          <a:p>
            <a:pPr algn="ctr">
              <a:lnSpc>
                <a:spcPts val="4500"/>
              </a:lnSpc>
              <a:spcBef>
                <a:spcPts val="145"/>
              </a:spcBef>
            </a:pPr>
            <a:r>
              <a:rPr dirty="0" sz="4000" spc="819" b="0">
                <a:solidFill>
                  <a:srgbClr val="2B2A2A"/>
                </a:solidFill>
                <a:latin typeface="Yanone Kaffeesatz Thin"/>
                <a:cs typeface="Yanone Kaffeesatz Thin"/>
              </a:rPr>
              <a:t>USD</a:t>
            </a:r>
            <a:r>
              <a:rPr dirty="0" sz="4000" spc="315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375" b="0">
                <a:solidFill>
                  <a:srgbClr val="2B2A2A"/>
                </a:solidFill>
                <a:latin typeface="Yanone Kaffeesatz Thin"/>
                <a:cs typeface="Yanone Kaffeesatz Thin"/>
              </a:rPr>
              <a:t>1,534.30</a:t>
            </a:r>
            <a:endParaRPr sz="4000">
              <a:latin typeface="Yanone Kaffeesatz Thin"/>
              <a:cs typeface="Yanone Kaffeesatz Thin"/>
            </a:endParaRPr>
          </a:p>
          <a:p>
            <a:pPr algn="ctr">
              <a:lnSpc>
                <a:spcPts val="4500"/>
              </a:lnSpc>
            </a:pPr>
            <a:r>
              <a:rPr dirty="0" sz="4000" spc="545" b="0">
                <a:solidFill>
                  <a:srgbClr val="2B2A2A"/>
                </a:solidFill>
                <a:latin typeface="Yanone Kaffeesatz Thin"/>
                <a:cs typeface="Yanone Kaffeesatz Thin"/>
              </a:rPr>
              <a:t>Million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474845" y="7507262"/>
            <a:ext cx="2663825" cy="175768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algn="ctr" marL="111125">
              <a:lnSpc>
                <a:spcPct val="100000"/>
              </a:lnSpc>
              <a:spcBef>
                <a:spcPts val="545"/>
              </a:spcBef>
            </a:pPr>
            <a:r>
              <a:rPr dirty="0" sz="3000" b="1">
                <a:solidFill>
                  <a:srgbClr val="2B2A2A"/>
                </a:solidFill>
                <a:latin typeface="Trebuchet MS"/>
                <a:cs typeface="Trebuchet MS"/>
              </a:rPr>
              <a:t>Below</a:t>
            </a:r>
            <a:r>
              <a:rPr dirty="0" sz="3000" spc="-60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000" spc="-290" b="1">
                <a:solidFill>
                  <a:srgbClr val="2B2A2A"/>
                </a:solidFill>
                <a:latin typeface="Trebuchet MS"/>
                <a:cs typeface="Trebuchet MS"/>
              </a:rPr>
              <a:t>20”</a:t>
            </a:r>
            <a:endParaRPr sz="3000">
              <a:latin typeface="Trebuchet MS"/>
              <a:cs typeface="Trebuchet MS"/>
            </a:endParaRPr>
          </a:p>
          <a:p>
            <a:pPr algn="ctr">
              <a:lnSpc>
                <a:spcPts val="4500"/>
              </a:lnSpc>
              <a:spcBef>
                <a:spcPts val="590"/>
              </a:spcBef>
            </a:pPr>
            <a:r>
              <a:rPr dirty="0" sz="4000" spc="819" b="0">
                <a:solidFill>
                  <a:srgbClr val="2B2A2A"/>
                </a:solidFill>
                <a:latin typeface="Yanone Kaffeesatz Thin"/>
                <a:cs typeface="Yanone Kaffeesatz Thin"/>
              </a:rPr>
              <a:t>USD</a:t>
            </a:r>
            <a:r>
              <a:rPr dirty="0" sz="4000" spc="315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395" b="0">
                <a:solidFill>
                  <a:srgbClr val="2B2A2A"/>
                </a:solidFill>
                <a:latin typeface="Yanone Kaffeesatz Thin"/>
                <a:cs typeface="Yanone Kaffeesatz Thin"/>
              </a:rPr>
              <a:t>625.57</a:t>
            </a:r>
            <a:endParaRPr sz="4000">
              <a:latin typeface="Yanone Kaffeesatz Thin"/>
              <a:cs typeface="Yanone Kaffeesatz Thin"/>
            </a:endParaRPr>
          </a:p>
          <a:p>
            <a:pPr algn="ctr">
              <a:lnSpc>
                <a:spcPts val="4500"/>
              </a:lnSpc>
            </a:pPr>
            <a:r>
              <a:rPr dirty="0" sz="4000" spc="545" b="0">
                <a:solidFill>
                  <a:srgbClr val="2B2A2A"/>
                </a:solidFill>
                <a:latin typeface="Yanone Kaffeesatz Thin"/>
                <a:cs typeface="Yanone Kaffeesatz Thin"/>
              </a:rPr>
              <a:t>Million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0913491" y="7603104"/>
            <a:ext cx="2949575" cy="169037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3000" b="1">
                <a:solidFill>
                  <a:srgbClr val="2B2A2A"/>
                </a:solidFill>
                <a:latin typeface="Trebuchet MS"/>
                <a:cs typeface="Trebuchet MS"/>
              </a:rPr>
              <a:t>Below</a:t>
            </a:r>
            <a:r>
              <a:rPr dirty="0" sz="3000" spc="-100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000" spc="65" b="1">
                <a:solidFill>
                  <a:srgbClr val="2B2A2A"/>
                </a:solidFill>
                <a:latin typeface="Trebuchet MS"/>
                <a:cs typeface="Trebuchet MS"/>
              </a:rPr>
              <a:t>USD</a:t>
            </a:r>
            <a:r>
              <a:rPr dirty="0" sz="3000" spc="-8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3000" spc="-175" b="1">
                <a:solidFill>
                  <a:srgbClr val="2B2A2A"/>
                </a:solidFill>
                <a:latin typeface="Trebuchet MS"/>
                <a:cs typeface="Trebuchet MS"/>
              </a:rPr>
              <a:t>1,500</a:t>
            </a:r>
            <a:endParaRPr sz="3000">
              <a:latin typeface="Trebuchet MS"/>
              <a:cs typeface="Trebuchet MS"/>
            </a:endParaRPr>
          </a:p>
          <a:p>
            <a:pPr algn="ctr" marL="128905">
              <a:lnSpc>
                <a:spcPts val="4500"/>
              </a:lnSpc>
              <a:spcBef>
                <a:spcPts val="290"/>
              </a:spcBef>
            </a:pPr>
            <a:r>
              <a:rPr dirty="0" sz="4000" spc="825" b="0">
                <a:solidFill>
                  <a:srgbClr val="2B2A2A"/>
                </a:solidFill>
                <a:latin typeface="Yanone Kaffeesatz Thin"/>
                <a:cs typeface="Yanone Kaffeesatz Thin"/>
              </a:rPr>
              <a:t>USD</a:t>
            </a:r>
            <a:r>
              <a:rPr dirty="0" sz="4000" spc="310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365" b="0">
                <a:solidFill>
                  <a:srgbClr val="2B2A2A"/>
                </a:solidFill>
                <a:latin typeface="Yanone Kaffeesatz Thin"/>
                <a:cs typeface="Yanone Kaffeesatz Thin"/>
              </a:rPr>
              <a:t>1,063.0</a:t>
            </a:r>
            <a:endParaRPr sz="4000">
              <a:latin typeface="Yanone Kaffeesatz Thin"/>
              <a:cs typeface="Yanone Kaffeesatz Thin"/>
            </a:endParaRPr>
          </a:p>
          <a:p>
            <a:pPr algn="ctr" marL="130175">
              <a:lnSpc>
                <a:spcPts val="4500"/>
              </a:lnSpc>
            </a:pPr>
            <a:r>
              <a:rPr dirty="0" sz="4000" spc="545" b="0">
                <a:solidFill>
                  <a:srgbClr val="2B2A2A"/>
                </a:solidFill>
                <a:latin typeface="Yanone Kaffeesatz Thin"/>
                <a:cs typeface="Yanone Kaffeesatz Thin"/>
              </a:rPr>
              <a:t>Million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33712" y="0"/>
            <a:ext cx="17061180" cy="10287000"/>
            <a:chOff x="233712" y="0"/>
            <a:chExt cx="1706118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712" y="0"/>
              <a:ext cx="17061009" cy="1028699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828" y="633980"/>
              <a:ext cx="12076176" cy="965301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600" spc="-30">
                <a:solidFill>
                  <a:srgbClr val="000000"/>
                </a:solidFill>
              </a:rPr>
              <a:t>GLOBAL</a:t>
            </a:r>
            <a:r>
              <a:rPr dirty="0" sz="4600" spc="5">
                <a:solidFill>
                  <a:srgbClr val="000000"/>
                </a:solidFill>
              </a:rPr>
              <a:t> </a:t>
            </a:r>
            <a:r>
              <a:rPr dirty="0" sz="4600" spc="55">
                <a:solidFill>
                  <a:srgbClr val="000000"/>
                </a:solidFill>
              </a:rPr>
              <a:t>CARGO</a:t>
            </a:r>
            <a:r>
              <a:rPr dirty="0" sz="4600" spc="-5">
                <a:solidFill>
                  <a:srgbClr val="000000"/>
                </a:solidFill>
              </a:rPr>
              <a:t> </a:t>
            </a:r>
            <a:r>
              <a:rPr dirty="0" sz="4600" spc="-260">
                <a:solidFill>
                  <a:srgbClr val="000000"/>
                </a:solidFill>
              </a:rPr>
              <a:t>BIKE</a:t>
            </a:r>
            <a:r>
              <a:rPr dirty="0" sz="4600" spc="-5">
                <a:solidFill>
                  <a:srgbClr val="000000"/>
                </a:solidFill>
              </a:rPr>
              <a:t> </a:t>
            </a:r>
            <a:r>
              <a:rPr dirty="0" sz="4600" spc="-110">
                <a:solidFill>
                  <a:srgbClr val="000000"/>
                </a:solidFill>
              </a:rPr>
              <a:t>MARKET</a:t>
            </a:r>
            <a:r>
              <a:rPr dirty="0" sz="4600" spc="10">
                <a:solidFill>
                  <a:srgbClr val="000000"/>
                </a:solidFill>
              </a:rPr>
              <a:t> </a:t>
            </a:r>
            <a:r>
              <a:rPr dirty="0" sz="4600" spc="-305">
                <a:solidFill>
                  <a:srgbClr val="000000"/>
                </a:solidFill>
              </a:rPr>
              <a:t>REVENUE</a:t>
            </a:r>
            <a:r>
              <a:rPr dirty="0" sz="4600" spc="25">
                <a:solidFill>
                  <a:srgbClr val="000000"/>
                </a:solidFill>
              </a:rPr>
              <a:t> </a:t>
            </a:r>
            <a:r>
              <a:rPr dirty="0" sz="4600" spc="-155">
                <a:solidFill>
                  <a:srgbClr val="000000"/>
                </a:solidFill>
              </a:rPr>
              <a:t>SHARE</a:t>
            </a:r>
            <a:r>
              <a:rPr dirty="0" sz="4600" spc="5">
                <a:solidFill>
                  <a:srgbClr val="000000"/>
                </a:solidFill>
              </a:rPr>
              <a:t> </a:t>
            </a:r>
            <a:r>
              <a:rPr dirty="0" sz="4600" spc="-100">
                <a:solidFill>
                  <a:srgbClr val="000000"/>
                </a:solidFill>
              </a:rPr>
              <a:t>FOR</a:t>
            </a:r>
            <a:r>
              <a:rPr dirty="0" sz="4600" spc="-20">
                <a:solidFill>
                  <a:srgbClr val="000000"/>
                </a:solidFill>
              </a:rPr>
              <a:t> </a:t>
            </a:r>
            <a:r>
              <a:rPr dirty="0" sz="4600" spc="210">
                <a:solidFill>
                  <a:srgbClr val="000000"/>
                </a:solidFill>
              </a:rPr>
              <a:t>2022</a:t>
            </a:r>
            <a:endParaRPr sz="4600"/>
          </a:p>
        </p:txBody>
      </p:sp>
      <p:sp>
        <p:nvSpPr>
          <p:cNvPr id="6" name="object 6" descr=""/>
          <p:cNvSpPr txBox="1"/>
          <p:nvPr/>
        </p:nvSpPr>
        <p:spPr>
          <a:xfrm>
            <a:off x="11812016" y="5103062"/>
            <a:ext cx="5591810" cy="147066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12700" marR="5080" indent="675005">
              <a:lnSpc>
                <a:spcPts val="5500"/>
              </a:lnSpc>
              <a:spcBef>
                <a:spcPts val="575"/>
              </a:spcBef>
            </a:pPr>
            <a:r>
              <a:rPr dirty="0" sz="4900" b="1">
                <a:latin typeface="Trebuchet MS"/>
                <a:cs typeface="Trebuchet MS"/>
              </a:rPr>
              <a:t>North</a:t>
            </a:r>
            <a:r>
              <a:rPr dirty="0" sz="4900" spc="-330" b="1">
                <a:latin typeface="Trebuchet MS"/>
                <a:cs typeface="Trebuchet MS"/>
              </a:rPr>
              <a:t> </a:t>
            </a:r>
            <a:r>
              <a:rPr dirty="0" sz="4900" spc="-10" b="1">
                <a:latin typeface="Trebuchet MS"/>
                <a:cs typeface="Trebuchet MS"/>
              </a:rPr>
              <a:t>America </a:t>
            </a:r>
            <a:r>
              <a:rPr dirty="0" sz="4900" spc="105" b="1">
                <a:latin typeface="Trebuchet MS"/>
                <a:cs typeface="Trebuchet MS"/>
              </a:rPr>
              <a:t>USD</a:t>
            </a:r>
            <a:r>
              <a:rPr dirty="0" sz="4900" spc="-195" b="1">
                <a:latin typeface="Trebuchet MS"/>
                <a:cs typeface="Trebuchet MS"/>
              </a:rPr>
              <a:t> </a:t>
            </a:r>
            <a:r>
              <a:rPr dirty="0" sz="4900" spc="-459" b="1">
                <a:latin typeface="Trebuchet MS"/>
                <a:cs typeface="Trebuchet MS"/>
              </a:rPr>
              <a:t>1,276.19</a:t>
            </a:r>
            <a:r>
              <a:rPr dirty="0" sz="4900" spc="-150" b="1">
                <a:latin typeface="Trebuchet MS"/>
                <a:cs typeface="Trebuchet MS"/>
              </a:rPr>
              <a:t> </a:t>
            </a:r>
            <a:r>
              <a:rPr dirty="0" sz="4900" spc="-65" b="1">
                <a:latin typeface="Trebuchet MS"/>
                <a:cs typeface="Trebuchet MS"/>
              </a:rPr>
              <a:t>Million</a:t>
            </a:r>
            <a:endParaRPr sz="4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160008" y="1799844"/>
            <a:ext cx="8130540" cy="2997835"/>
          </a:xfrm>
          <a:custGeom>
            <a:avLst/>
            <a:gdLst/>
            <a:ahLst/>
            <a:cxnLst/>
            <a:rect l="l" t="t" r="r" b="b"/>
            <a:pathLst>
              <a:path w="8130540" h="2997835">
                <a:moveTo>
                  <a:pt x="7982711" y="0"/>
                </a:moveTo>
                <a:lnTo>
                  <a:pt x="147827" y="0"/>
                </a:lnTo>
                <a:lnTo>
                  <a:pt x="101144" y="7559"/>
                </a:lnTo>
                <a:lnTo>
                  <a:pt x="60569" y="28590"/>
                </a:lnTo>
                <a:lnTo>
                  <a:pt x="28553" y="60624"/>
                </a:lnTo>
                <a:lnTo>
                  <a:pt x="7546" y="101193"/>
                </a:lnTo>
                <a:lnTo>
                  <a:pt x="0" y="147827"/>
                </a:lnTo>
                <a:lnTo>
                  <a:pt x="0" y="2849879"/>
                </a:lnTo>
                <a:lnTo>
                  <a:pt x="7546" y="2896514"/>
                </a:lnTo>
                <a:lnTo>
                  <a:pt x="28553" y="2937083"/>
                </a:lnTo>
                <a:lnTo>
                  <a:pt x="60569" y="2969117"/>
                </a:lnTo>
                <a:lnTo>
                  <a:pt x="101144" y="2990148"/>
                </a:lnTo>
                <a:lnTo>
                  <a:pt x="147827" y="2997707"/>
                </a:lnTo>
                <a:lnTo>
                  <a:pt x="7982711" y="2997707"/>
                </a:lnTo>
                <a:lnTo>
                  <a:pt x="8029395" y="2990148"/>
                </a:lnTo>
                <a:lnTo>
                  <a:pt x="8069970" y="2969117"/>
                </a:lnTo>
                <a:lnTo>
                  <a:pt x="8101986" y="2937083"/>
                </a:lnTo>
                <a:lnTo>
                  <a:pt x="8122993" y="2896514"/>
                </a:lnTo>
                <a:lnTo>
                  <a:pt x="8130540" y="2849879"/>
                </a:lnTo>
                <a:lnTo>
                  <a:pt x="8130540" y="147827"/>
                </a:lnTo>
                <a:lnTo>
                  <a:pt x="8122993" y="101193"/>
                </a:lnTo>
                <a:lnTo>
                  <a:pt x="8101986" y="60624"/>
                </a:lnTo>
                <a:lnTo>
                  <a:pt x="8069970" y="28590"/>
                </a:lnTo>
                <a:lnTo>
                  <a:pt x="8029395" y="7559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01055" y="5125211"/>
            <a:ext cx="8890000" cy="3362325"/>
          </a:xfrm>
          <a:custGeom>
            <a:avLst/>
            <a:gdLst/>
            <a:ahLst/>
            <a:cxnLst/>
            <a:rect l="l" t="t" r="r" b="b"/>
            <a:pathLst>
              <a:path w="8890000" h="3362325">
                <a:moveTo>
                  <a:pt x="8741664" y="0"/>
                </a:moveTo>
                <a:lnTo>
                  <a:pt x="147828" y="0"/>
                </a:lnTo>
                <a:lnTo>
                  <a:pt x="101144" y="7546"/>
                </a:lnTo>
                <a:lnTo>
                  <a:pt x="60569" y="28553"/>
                </a:lnTo>
                <a:lnTo>
                  <a:pt x="28553" y="60569"/>
                </a:lnTo>
                <a:lnTo>
                  <a:pt x="7546" y="101144"/>
                </a:lnTo>
                <a:lnTo>
                  <a:pt x="0" y="147827"/>
                </a:lnTo>
                <a:lnTo>
                  <a:pt x="0" y="3214116"/>
                </a:lnTo>
                <a:lnTo>
                  <a:pt x="7546" y="3260750"/>
                </a:lnTo>
                <a:lnTo>
                  <a:pt x="28553" y="3301319"/>
                </a:lnTo>
                <a:lnTo>
                  <a:pt x="60569" y="3333353"/>
                </a:lnTo>
                <a:lnTo>
                  <a:pt x="101144" y="3354384"/>
                </a:lnTo>
                <a:lnTo>
                  <a:pt x="147828" y="3361944"/>
                </a:lnTo>
                <a:lnTo>
                  <a:pt x="8741664" y="3361944"/>
                </a:lnTo>
                <a:lnTo>
                  <a:pt x="8788347" y="3354384"/>
                </a:lnTo>
                <a:lnTo>
                  <a:pt x="8828922" y="3333353"/>
                </a:lnTo>
                <a:lnTo>
                  <a:pt x="8860938" y="3301319"/>
                </a:lnTo>
                <a:lnTo>
                  <a:pt x="8881945" y="3260750"/>
                </a:lnTo>
                <a:lnTo>
                  <a:pt x="8889492" y="3214116"/>
                </a:lnTo>
                <a:lnTo>
                  <a:pt x="8889492" y="147827"/>
                </a:lnTo>
                <a:lnTo>
                  <a:pt x="8881945" y="101144"/>
                </a:lnTo>
                <a:lnTo>
                  <a:pt x="8860938" y="60569"/>
                </a:lnTo>
                <a:lnTo>
                  <a:pt x="8828922" y="28553"/>
                </a:lnTo>
                <a:lnTo>
                  <a:pt x="8788347" y="7546"/>
                </a:lnTo>
                <a:lnTo>
                  <a:pt x="8741664" y="0"/>
                </a:lnTo>
                <a:close/>
              </a:path>
            </a:pathLst>
          </a:custGeom>
          <a:solidFill>
            <a:srgbClr val="221C2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259579" y="1799844"/>
            <a:ext cx="10031095" cy="2997835"/>
            <a:chOff x="4259579" y="1799844"/>
            <a:chExt cx="10031095" cy="2997835"/>
          </a:xfrm>
        </p:grpSpPr>
        <p:sp>
          <p:nvSpPr>
            <p:cNvPr id="6" name="object 6" descr=""/>
            <p:cNvSpPr/>
            <p:nvPr/>
          </p:nvSpPr>
          <p:spPr>
            <a:xfrm>
              <a:off x="5401055" y="1799844"/>
              <a:ext cx="8890000" cy="2997835"/>
            </a:xfrm>
            <a:custGeom>
              <a:avLst/>
              <a:gdLst/>
              <a:ahLst/>
              <a:cxnLst/>
              <a:rect l="l" t="t" r="r" b="b"/>
              <a:pathLst>
                <a:path w="8890000" h="2997835">
                  <a:moveTo>
                    <a:pt x="8741664" y="0"/>
                  </a:moveTo>
                  <a:lnTo>
                    <a:pt x="147828" y="0"/>
                  </a:lnTo>
                  <a:lnTo>
                    <a:pt x="101144" y="7559"/>
                  </a:lnTo>
                  <a:lnTo>
                    <a:pt x="60569" y="28590"/>
                  </a:lnTo>
                  <a:lnTo>
                    <a:pt x="28553" y="60624"/>
                  </a:lnTo>
                  <a:lnTo>
                    <a:pt x="7546" y="101193"/>
                  </a:lnTo>
                  <a:lnTo>
                    <a:pt x="0" y="147827"/>
                  </a:lnTo>
                  <a:lnTo>
                    <a:pt x="0" y="2849879"/>
                  </a:lnTo>
                  <a:lnTo>
                    <a:pt x="7546" y="2896514"/>
                  </a:lnTo>
                  <a:lnTo>
                    <a:pt x="28553" y="2937083"/>
                  </a:lnTo>
                  <a:lnTo>
                    <a:pt x="60569" y="2969117"/>
                  </a:lnTo>
                  <a:lnTo>
                    <a:pt x="101144" y="2990148"/>
                  </a:lnTo>
                  <a:lnTo>
                    <a:pt x="147828" y="2997707"/>
                  </a:lnTo>
                  <a:lnTo>
                    <a:pt x="8741664" y="2997707"/>
                  </a:lnTo>
                  <a:lnTo>
                    <a:pt x="8788347" y="2990148"/>
                  </a:lnTo>
                  <a:lnTo>
                    <a:pt x="8828922" y="2969117"/>
                  </a:lnTo>
                  <a:lnTo>
                    <a:pt x="8860938" y="2937083"/>
                  </a:lnTo>
                  <a:lnTo>
                    <a:pt x="8881945" y="2896514"/>
                  </a:lnTo>
                  <a:lnTo>
                    <a:pt x="8889492" y="2849879"/>
                  </a:lnTo>
                  <a:lnTo>
                    <a:pt x="8889492" y="147827"/>
                  </a:lnTo>
                  <a:lnTo>
                    <a:pt x="8881945" y="101193"/>
                  </a:lnTo>
                  <a:lnTo>
                    <a:pt x="8860938" y="60624"/>
                  </a:lnTo>
                  <a:lnTo>
                    <a:pt x="8828922" y="28590"/>
                  </a:lnTo>
                  <a:lnTo>
                    <a:pt x="8788347" y="7559"/>
                  </a:lnTo>
                  <a:lnTo>
                    <a:pt x="8741664" y="0"/>
                  </a:lnTo>
                  <a:close/>
                </a:path>
              </a:pathLst>
            </a:custGeom>
            <a:solidFill>
              <a:srgbClr val="ABCA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59579" y="2264663"/>
              <a:ext cx="2283460" cy="2070100"/>
            </a:xfrm>
            <a:custGeom>
              <a:avLst/>
              <a:gdLst/>
              <a:ahLst/>
              <a:cxnLst/>
              <a:rect l="l" t="t" r="r" b="b"/>
              <a:pathLst>
                <a:path w="2283459" h="2070100">
                  <a:moveTo>
                    <a:pt x="2135251" y="0"/>
                  </a:moveTo>
                  <a:lnTo>
                    <a:pt x="147700" y="0"/>
                  </a:lnTo>
                  <a:lnTo>
                    <a:pt x="101079" y="7546"/>
                  </a:lnTo>
                  <a:lnTo>
                    <a:pt x="60542" y="28553"/>
                  </a:lnTo>
                  <a:lnTo>
                    <a:pt x="28545" y="60569"/>
                  </a:lnTo>
                  <a:lnTo>
                    <a:pt x="7545" y="101144"/>
                  </a:lnTo>
                  <a:lnTo>
                    <a:pt x="0" y="147827"/>
                  </a:lnTo>
                  <a:lnTo>
                    <a:pt x="0" y="1921763"/>
                  </a:lnTo>
                  <a:lnTo>
                    <a:pt x="7545" y="1968447"/>
                  </a:lnTo>
                  <a:lnTo>
                    <a:pt x="28545" y="2009022"/>
                  </a:lnTo>
                  <a:lnTo>
                    <a:pt x="60542" y="2041038"/>
                  </a:lnTo>
                  <a:lnTo>
                    <a:pt x="101079" y="2062045"/>
                  </a:lnTo>
                  <a:lnTo>
                    <a:pt x="147700" y="2069591"/>
                  </a:lnTo>
                  <a:lnTo>
                    <a:pt x="2135251" y="2069591"/>
                  </a:lnTo>
                  <a:lnTo>
                    <a:pt x="2181872" y="2062045"/>
                  </a:lnTo>
                  <a:lnTo>
                    <a:pt x="2222409" y="2041038"/>
                  </a:lnTo>
                  <a:lnTo>
                    <a:pt x="2254406" y="2009022"/>
                  </a:lnTo>
                  <a:lnTo>
                    <a:pt x="2275406" y="1968447"/>
                  </a:lnTo>
                  <a:lnTo>
                    <a:pt x="2282952" y="1921763"/>
                  </a:lnTo>
                  <a:lnTo>
                    <a:pt x="2282952" y="147827"/>
                  </a:lnTo>
                  <a:lnTo>
                    <a:pt x="2275406" y="101144"/>
                  </a:lnTo>
                  <a:lnTo>
                    <a:pt x="2254406" y="60569"/>
                  </a:lnTo>
                  <a:lnTo>
                    <a:pt x="2222409" y="28553"/>
                  </a:lnTo>
                  <a:lnTo>
                    <a:pt x="2181872" y="7546"/>
                  </a:lnTo>
                  <a:lnTo>
                    <a:pt x="2135251" y="0"/>
                  </a:lnTo>
                  <a:close/>
                </a:path>
              </a:pathLst>
            </a:custGeom>
            <a:solidFill>
              <a:srgbClr val="221C2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997452" y="5588508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1"/>
                </a:lnTo>
                <a:lnTo>
                  <a:pt x="2397379" y="2069591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ABCA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69379" y="2953511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221C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69379" y="6277355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ABCAD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2936494"/>
            <a:ext cx="1842770" cy="58369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864" y="6311772"/>
            <a:ext cx="2543429" cy="58369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296150" y="2390597"/>
            <a:ext cx="5907405" cy="150050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 marR="5080">
              <a:lnSpc>
                <a:spcPts val="5610"/>
              </a:lnSpc>
              <a:spcBef>
                <a:spcPts val="595"/>
              </a:spcBef>
            </a:pPr>
            <a:r>
              <a:rPr dirty="0" sz="5000" b="1">
                <a:latin typeface="Trebuchet MS"/>
                <a:cs typeface="Trebuchet MS"/>
              </a:rPr>
              <a:t>Mounting</a:t>
            </a:r>
            <a:r>
              <a:rPr dirty="0" sz="5000" spc="-195" b="1">
                <a:latin typeface="Trebuchet MS"/>
                <a:cs typeface="Trebuchet MS"/>
              </a:rPr>
              <a:t> </a:t>
            </a:r>
            <a:r>
              <a:rPr dirty="0" sz="5000" spc="50" b="1">
                <a:latin typeface="Trebuchet MS"/>
                <a:cs typeface="Trebuchet MS"/>
              </a:rPr>
              <a:t>of</a:t>
            </a:r>
            <a:r>
              <a:rPr dirty="0" sz="5000" spc="-229" b="1">
                <a:latin typeface="Trebuchet MS"/>
                <a:cs typeface="Trebuchet MS"/>
              </a:rPr>
              <a:t> </a:t>
            </a:r>
            <a:r>
              <a:rPr dirty="0" sz="5000" spc="220" b="1">
                <a:latin typeface="Trebuchet MS"/>
                <a:cs typeface="Trebuchet MS"/>
              </a:rPr>
              <a:t>E- </a:t>
            </a:r>
            <a:r>
              <a:rPr dirty="0" sz="5000" b="1">
                <a:latin typeface="Trebuchet MS"/>
                <a:cs typeface="Trebuchet MS"/>
              </a:rPr>
              <a:t>commerce</a:t>
            </a:r>
            <a:r>
              <a:rPr dirty="0" sz="5000" spc="15" b="1">
                <a:latin typeface="Trebuchet MS"/>
                <a:cs typeface="Trebuchet MS"/>
              </a:rPr>
              <a:t> </a:t>
            </a:r>
            <a:r>
              <a:rPr dirty="0" sz="5000" spc="-10" b="1">
                <a:latin typeface="Trebuchet MS"/>
                <a:cs typeface="Trebuchet MS"/>
              </a:rPr>
              <a:t>platform</a:t>
            </a:r>
            <a:endParaRPr sz="50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705"/>
              </a:spcBef>
            </a:pPr>
            <a:r>
              <a:rPr dirty="0" sz="5000">
                <a:solidFill>
                  <a:srgbClr val="FFFFFF"/>
                </a:solidFill>
                <a:latin typeface="Trebuchet MS"/>
                <a:cs typeface="Trebuchet MS"/>
              </a:rPr>
              <a:t>High</a:t>
            </a:r>
            <a:r>
              <a:rPr dirty="0" sz="5000" spc="-2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215">
                <a:solidFill>
                  <a:srgbClr val="FFFFFF"/>
                </a:solidFill>
                <a:latin typeface="Trebuchet MS"/>
                <a:cs typeface="Trebuchet MS"/>
              </a:rPr>
              <a:t>costs</a:t>
            </a:r>
            <a:r>
              <a:rPr dirty="0" sz="5000" spc="-2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5000" spc="-2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-45">
                <a:solidFill>
                  <a:srgbClr val="FFFFFF"/>
                </a:solidFill>
                <a:latin typeface="Trebuchet MS"/>
                <a:cs typeface="Trebuchet MS"/>
              </a:rPr>
              <a:t>limited </a:t>
            </a:r>
            <a:r>
              <a:rPr dirty="0" sz="5000">
                <a:solidFill>
                  <a:srgbClr val="FFFFFF"/>
                </a:solidFill>
                <a:latin typeface="Trebuchet MS"/>
                <a:cs typeface="Trebuchet MS"/>
              </a:rPr>
              <a:t>infrastructure</a:t>
            </a:r>
            <a:r>
              <a:rPr dirty="0" sz="50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-25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dirty="0" sz="5000" spc="105">
                <a:solidFill>
                  <a:srgbClr val="FFFFFF"/>
                </a:solidFill>
                <a:latin typeface="Trebuchet MS"/>
                <a:cs typeface="Trebuchet MS"/>
              </a:rPr>
              <a:t>cargo</a:t>
            </a:r>
            <a:r>
              <a:rPr dirty="0" sz="5000" spc="-1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-10">
                <a:solidFill>
                  <a:srgbClr val="FFFFFF"/>
                </a:solidFill>
                <a:latin typeface="Trebuchet MS"/>
                <a:cs typeface="Trebuchet MS"/>
              </a:rPr>
              <a:t>bikes</a:t>
            </a:r>
            <a:endParaRPr sz="5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514344" y="2808732"/>
            <a:ext cx="11934825" cy="5501640"/>
          </a:xfrm>
          <a:custGeom>
            <a:avLst/>
            <a:gdLst/>
            <a:ahLst/>
            <a:cxnLst/>
            <a:rect l="l" t="t" r="r" b="b"/>
            <a:pathLst>
              <a:path w="11934825" h="5501640">
                <a:moveTo>
                  <a:pt x="11808841" y="0"/>
                </a:moveTo>
                <a:lnTo>
                  <a:pt x="125602" y="0"/>
                </a:lnTo>
                <a:lnTo>
                  <a:pt x="76723" y="9874"/>
                </a:lnTo>
                <a:lnTo>
                  <a:pt x="36798" y="36798"/>
                </a:lnTo>
                <a:lnTo>
                  <a:pt x="9874" y="76723"/>
                </a:lnTo>
                <a:lnTo>
                  <a:pt x="0" y="125602"/>
                </a:lnTo>
                <a:lnTo>
                  <a:pt x="0" y="5376037"/>
                </a:lnTo>
                <a:lnTo>
                  <a:pt x="9874" y="5424916"/>
                </a:lnTo>
                <a:lnTo>
                  <a:pt x="36798" y="5464841"/>
                </a:lnTo>
                <a:lnTo>
                  <a:pt x="76723" y="5491765"/>
                </a:lnTo>
                <a:lnTo>
                  <a:pt x="125602" y="5501640"/>
                </a:lnTo>
                <a:lnTo>
                  <a:pt x="11808841" y="5501640"/>
                </a:lnTo>
                <a:lnTo>
                  <a:pt x="11857720" y="5491765"/>
                </a:lnTo>
                <a:lnTo>
                  <a:pt x="11897645" y="5464841"/>
                </a:lnTo>
                <a:lnTo>
                  <a:pt x="11924569" y="5424916"/>
                </a:lnTo>
                <a:lnTo>
                  <a:pt x="11934444" y="5376037"/>
                </a:lnTo>
                <a:lnTo>
                  <a:pt x="11934444" y="125602"/>
                </a:lnTo>
                <a:lnTo>
                  <a:pt x="11924569" y="76723"/>
                </a:lnTo>
                <a:lnTo>
                  <a:pt x="11897645" y="36798"/>
                </a:lnTo>
                <a:lnTo>
                  <a:pt x="11857720" y="9874"/>
                </a:lnTo>
                <a:lnTo>
                  <a:pt x="118088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93334" y="2900248"/>
            <a:ext cx="8776970" cy="9715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200" spc="-305">
                <a:solidFill>
                  <a:srgbClr val="221E18"/>
                </a:solidFill>
              </a:rPr>
              <a:t>AUTHOR'S</a:t>
            </a:r>
            <a:r>
              <a:rPr dirty="0" sz="6200" spc="-80">
                <a:solidFill>
                  <a:srgbClr val="221E18"/>
                </a:solidFill>
              </a:rPr>
              <a:t> </a:t>
            </a:r>
            <a:r>
              <a:rPr dirty="0" sz="6200" spc="-515">
                <a:solidFill>
                  <a:srgbClr val="221E18"/>
                </a:solidFill>
              </a:rPr>
              <a:t>PERSPECTIVE</a:t>
            </a:r>
            <a:endParaRPr sz="6200"/>
          </a:p>
        </p:txBody>
      </p:sp>
      <p:sp>
        <p:nvSpPr>
          <p:cNvPr id="5" name="object 5" descr=""/>
          <p:cNvSpPr txBox="1"/>
          <p:nvPr/>
        </p:nvSpPr>
        <p:spPr>
          <a:xfrm>
            <a:off x="3939285" y="4048785"/>
            <a:ext cx="11033125" cy="398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5595" marR="60960" indent="-303530">
              <a:lnSpc>
                <a:spcPct val="116100"/>
              </a:lnSpc>
              <a:spcBef>
                <a:spcPts val="100"/>
              </a:spcBef>
              <a:buFont typeface="Arial"/>
              <a:buChar char="•"/>
              <a:tabLst>
                <a:tab pos="315595" algn="l"/>
              </a:tabLst>
            </a:pPr>
            <a:r>
              <a:rPr dirty="0" sz="2800" spc="-50" b="1">
                <a:solidFill>
                  <a:srgbClr val="221E18"/>
                </a:solidFill>
                <a:latin typeface="Trebuchet MS"/>
                <a:cs typeface="Trebuchet MS"/>
              </a:rPr>
              <a:t>The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30" b="1">
                <a:solidFill>
                  <a:srgbClr val="221E18"/>
                </a:solidFill>
                <a:latin typeface="Trebuchet MS"/>
                <a:cs typeface="Trebuchet MS"/>
              </a:rPr>
              <a:t>Global</a:t>
            </a:r>
            <a:r>
              <a:rPr dirty="0" sz="2800" spc="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Cargo Bike</a:t>
            </a:r>
            <a:r>
              <a:rPr dirty="0" sz="2800" spc="-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0" b="1">
                <a:solidFill>
                  <a:srgbClr val="221E18"/>
                </a:solidFill>
                <a:latin typeface="Trebuchet MS"/>
                <a:cs typeface="Trebuchet MS"/>
              </a:rPr>
              <a:t>Market</a:t>
            </a:r>
            <a:r>
              <a:rPr dirty="0" sz="2800" spc="1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60" b="1">
                <a:solidFill>
                  <a:srgbClr val="221E18"/>
                </a:solidFill>
                <a:latin typeface="Trebuchet MS"/>
                <a:cs typeface="Trebuchet MS"/>
              </a:rPr>
              <a:t>is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 witnessing</a:t>
            </a:r>
            <a:r>
              <a:rPr dirty="0" sz="2800" spc="5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significant</a:t>
            </a:r>
            <a:r>
              <a:rPr dirty="0" sz="2800" spc="5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growth</a:t>
            </a:r>
            <a:r>
              <a:rPr dirty="0" sz="2800" spc="1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221E18"/>
                </a:solidFill>
                <a:latin typeface="Trebuchet MS"/>
                <a:cs typeface="Trebuchet MS"/>
              </a:rPr>
              <a:t>in </a:t>
            </a:r>
            <a:r>
              <a:rPr dirty="0" sz="2800" spc="-45" b="1">
                <a:solidFill>
                  <a:srgbClr val="221E18"/>
                </a:solidFill>
                <a:latin typeface="Trebuchet MS"/>
                <a:cs typeface="Trebuchet MS"/>
              </a:rPr>
              <a:t>the</a:t>
            </a:r>
            <a:r>
              <a:rPr dirty="0" sz="2800" spc="-16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221E18"/>
                </a:solidFill>
                <a:latin typeface="Trebuchet MS"/>
                <a:cs typeface="Trebuchet MS"/>
              </a:rPr>
              <a:t>near</a:t>
            </a:r>
            <a:r>
              <a:rPr dirty="0" sz="2800" spc="-17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future.</a:t>
            </a:r>
            <a:endParaRPr sz="2800">
              <a:latin typeface="Trebuchet MS"/>
              <a:cs typeface="Trebuchet MS"/>
            </a:endParaRPr>
          </a:p>
          <a:p>
            <a:pPr marL="315595" marR="5080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In</a:t>
            </a:r>
            <a:r>
              <a:rPr dirty="0" sz="2800" spc="-9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75" b="1">
                <a:solidFill>
                  <a:srgbClr val="221E18"/>
                </a:solidFill>
                <a:latin typeface="Trebuchet MS"/>
                <a:cs typeface="Trebuchet MS"/>
              </a:rPr>
              <a:t>2023,</a:t>
            </a:r>
            <a:r>
              <a:rPr dirty="0" sz="2800" spc="-9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221E18"/>
                </a:solidFill>
                <a:latin typeface="Trebuchet MS"/>
                <a:cs typeface="Trebuchet MS"/>
              </a:rPr>
              <a:t>the</a:t>
            </a:r>
            <a:r>
              <a:rPr dirty="0" sz="2800" spc="-9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Two</a:t>
            </a:r>
            <a:r>
              <a:rPr dirty="0" sz="2800" spc="-9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30" b="1">
                <a:solidFill>
                  <a:srgbClr val="221E18"/>
                </a:solidFill>
                <a:latin typeface="Trebuchet MS"/>
                <a:cs typeface="Trebuchet MS"/>
              </a:rPr>
              <a:t>Wheeled</a:t>
            </a:r>
            <a:r>
              <a:rPr dirty="0" sz="2800" spc="-8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segment</a:t>
            </a:r>
            <a:r>
              <a:rPr dirty="0" sz="2800" spc="-4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accounted</a:t>
            </a:r>
            <a:r>
              <a:rPr dirty="0" sz="2800" spc="-6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for</a:t>
            </a:r>
            <a:r>
              <a:rPr dirty="0" sz="2800" spc="-11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noticeable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share</a:t>
            </a:r>
            <a:r>
              <a:rPr dirty="0" sz="2800" spc="-9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of</a:t>
            </a:r>
            <a:r>
              <a:rPr dirty="0" sz="2800" spc="-9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global</a:t>
            </a:r>
            <a:r>
              <a:rPr dirty="0" sz="2800" spc="-7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Cargo</a:t>
            </a:r>
            <a:r>
              <a:rPr dirty="0" sz="2800" spc="-8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Bike</a:t>
            </a:r>
            <a:r>
              <a:rPr dirty="0" sz="2800" spc="-8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0" b="1">
                <a:solidFill>
                  <a:srgbClr val="221E18"/>
                </a:solidFill>
                <a:latin typeface="Trebuchet MS"/>
                <a:cs typeface="Trebuchet MS"/>
              </a:rPr>
              <a:t>Market</a:t>
            </a:r>
            <a:r>
              <a:rPr dirty="0" sz="2800" spc="-7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and</a:t>
            </a:r>
            <a:r>
              <a:rPr dirty="0" sz="2800" spc="-8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60" b="1">
                <a:solidFill>
                  <a:srgbClr val="221E18"/>
                </a:solidFill>
                <a:latin typeface="Trebuchet MS"/>
                <a:cs typeface="Trebuchet MS"/>
              </a:rPr>
              <a:t>is</a:t>
            </a:r>
            <a:r>
              <a:rPr dirty="0" sz="2800" spc="-8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30" b="1">
                <a:solidFill>
                  <a:srgbClr val="221E18"/>
                </a:solidFill>
                <a:latin typeface="Trebuchet MS"/>
                <a:cs typeface="Trebuchet MS"/>
              </a:rPr>
              <a:t>projected</a:t>
            </a:r>
            <a:r>
              <a:rPr dirty="0" sz="2800" spc="-5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to</a:t>
            </a:r>
            <a:r>
              <a:rPr dirty="0" sz="2800" spc="-9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experience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significant</a:t>
            </a:r>
            <a:r>
              <a:rPr dirty="0" sz="2800" spc="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growth</a:t>
            </a:r>
            <a:r>
              <a:rPr dirty="0" sz="2800" spc="-2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75" b="1">
                <a:solidFill>
                  <a:srgbClr val="221E18"/>
                </a:solidFill>
                <a:latin typeface="Trebuchet MS"/>
                <a:cs typeface="Trebuchet MS"/>
              </a:rPr>
              <a:t>in</a:t>
            </a:r>
            <a:r>
              <a:rPr dirty="0" sz="2800" spc="-4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45" b="1">
                <a:solidFill>
                  <a:srgbClr val="221E18"/>
                </a:solidFill>
                <a:latin typeface="Trebuchet MS"/>
                <a:cs typeface="Trebuchet MS"/>
              </a:rPr>
              <a:t>the </a:t>
            </a:r>
            <a:r>
              <a:rPr dirty="0" sz="2800" spc="-30" b="1">
                <a:solidFill>
                  <a:srgbClr val="221E18"/>
                </a:solidFill>
                <a:latin typeface="Trebuchet MS"/>
                <a:cs typeface="Trebuchet MS"/>
              </a:rPr>
              <a:t>near</a:t>
            </a:r>
            <a:r>
              <a:rPr dirty="0" sz="2800" spc="-4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future.</a:t>
            </a:r>
            <a:endParaRPr sz="2800">
              <a:latin typeface="Trebuchet MS"/>
              <a:cs typeface="Trebuchet MS"/>
            </a:endParaRPr>
          </a:p>
          <a:p>
            <a:pPr marL="315595" marR="789305" indent="-303530">
              <a:lnSpc>
                <a:spcPct val="116100"/>
              </a:lnSpc>
              <a:buFont typeface="Arial"/>
              <a:buChar char="•"/>
              <a:tabLst>
                <a:tab pos="315595" algn="l"/>
              </a:tabLst>
            </a:pPr>
            <a:r>
              <a:rPr dirty="0" sz="2800" spc="-50" b="1">
                <a:solidFill>
                  <a:srgbClr val="221E18"/>
                </a:solidFill>
                <a:latin typeface="Trebuchet MS"/>
                <a:cs typeface="Trebuchet MS"/>
              </a:rPr>
              <a:t>The</a:t>
            </a:r>
            <a:r>
              <a:rPr dirty="0" sz="2800" spc="-12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Conventional</a:t>
            </a:r>
            <a:r>
              <a:rPr dirty="0" sz="2800" spc="-8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segment</a:t>
            </a:r>
            <a:r>
              <a:rPr dirty="0" sz="2800" spc="-8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60" b="1">
                <a:solidFill>
                  <a:srgbClr val="221E18"/>
                </a:solidFill>
                <a:latin typeface="Trebuchet MS"/>
                <a:cs typeface="Trebuchet MS"/>
              </a:rPr>
              <a:t>is</a:t>
            </a:r>
            <a:r>
              <a:rPr dirty="0" sz="2800" spc="-11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expected</a:t>
            </a:r>
            <a:r>
              <a:rPr dirty="0" sz="2800" spc="-8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to</a:t>
            </a:r>
            <a:r>
              <a:rPr dirty="0" sz="2800" spc="-114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expand</a:t>
            </a:r>
            <a:r>
              <a:rPr dirty="0" sz="2800" spc="-9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at</a:t>
            </a:r>
            <a:r>
              <a:rPr dirty="0" sz="2800" spc="-114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221E18"/>
                </a:solidFill>
                <a:latin typeface="Trebuchet MS"/>
                <a:cs typeface="Trebuchet MS"/>
              </a:rPr>
              <a:t>the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significant CAGR</a:t>
            </a:r>
            <a:r>
              <a:rPr dirty="0" sz="2800" spc="-5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retaining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position</a:t>
            </a:r>
            <a:r>
              <a:rPr dirty="0" sz="2800" spc="-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21E18"/>
                </a:solidFill>
                <a:latin typeface="Trebuchet MS"/>
                <a:cs typeface="Trebuchet MS"/>
              </a:rPr>
              <a:t>throughout</a:t>
            </a:r>
            <a:r>
              <a:rPr dirty="0" sz="2800" spc="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-25" b="1">
                <a:solidFill>
                  <a:srgbClr val="221E18"/>
                </a:solidFill>
                <a:latin typeface="Trebuchet MS"/>
                <a:cs typeface="Trebuchet MS"/>
              </a:rPr>
              <a:t>the</a:t>
            </a:r>
            <a:r>
              <a:rPr dirty="0" sz="2800" spc="-55" b="1">
                <a:solidFill>
                  <a:srgbClr val="221E18"/>
                </a:solidFill>
                <a:latin typeface="Trebuchet MS"/>
                <a:cs typeface="Trebuchet MS"/>
              </a:rPr>
              <a:t> </a:t>
            </a:r>
            <a:r>
              <a:rPr dirty="0" sz="2800" spc="40" b="1">
                <a:solidFill>
                  <a:srgbClr val="221E18"/>
                </a:solidFill>
                <a:latin typeface="Trebuchet MS"/>
                <a:cs typeface="Trebuchet MS"/>
              </a:rPr>
              <a:t>forecast </a:t>
            </a:r>
            <a:r>
              <a:rPr dirty="0" sz="2800" spc="-10" b="1">
                <a:solidFill>
                  <a:srgbClr val="221E18"/>
                </a:solidFill>
                <a:latin typeface="Trebuchet MS"/>
                <a:cs typeface="Trebuchet MS"/>
              </a:rPr>
              <a:t>period.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34143" y="1028695"/>
              <a:ext cx="8753856" cy="92583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0"/>
              <a:ext cx="18288000" cy="1504315"/>
            </a:xfrm>
            <a:custGeom>
              <a:avLst/>
              <a:gdLst/>
              <a:ahLst/>
              <a:cxnLst/>
              <a:rect l="l" t="t" r="r" b="b"/>
              <a:pathLst>
                <a:path w="18288000" h="1504315">
                  <a:moveTo>
                    <a:pt x="0" y="1504188"/>
                  </a:moveTo>
                  <a:lnTo>
                    <a:pt x="18288000" y="1504188"/>
                  </a:lnTo>
                  <a:lnTo>
                    <a:pt x="18288000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solidFill>
              <a:srgbClr val="000000">
                <a:alpha val="2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448" y="2199132"/>
              <a:ext cx="2866643" cy="145389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0432" y="1844039"/>
              <a:ext cx="2496312" cy="216407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34143" y="1938527"/>
              <a:ext cx="2450592" cy="245059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355" y="4669535"/>
              <a:ext cx="5446776" cy="121158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9671" y="4669535"/>
              <a:ext cx="6027420" cy="8092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9619" y="6509004"/>
              <a:ext cx="2810256" cy="158800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4732" y="6509004"/>
              <a:ext cx="3867912" cy="12893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6448" y="8724900"/>
              <a:ext cx="3898391" cy="10668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80432" y="8724900"/>
              <a:ext cx="4885944" cy="82296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619625">
              <a:lnSpc>
                <a:spcPct val="100000"/>
              </a:lnSpc>
              <a:spcBef>
                <a:spcPts val="105"/>
              </a:spcBef>
            </a:pPr>
            <a:r>
              <a:rPr dirty="0" spc="-890"/>
              <a:t>KEY</a:t>
            </a:r>
            <a:r>
              <a:rPr dirty="0" spc="-80"/>
              <a:t> </a:t>
            </a:r>
            <a:r>
              <a:rPr dirty="0" spc="-7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480807" y="567309"/>
            <a:ext cx="3707129" cy="581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b="1">
                <a:latin typeface="Georgia"/>
                <a:cs typeface="Georgia"/>
              </a:rPr>
              <a:t>For</a:t>
            </a:r>
            <a:r>
              <a:rPr dirty="0" sz="3650" spc="-85" b="1">
                <a:latin typeface="Georgia"/>
                <a:cs typeface="Georgia"/>
              </a:rPr>
              <a:t> </a:t>
            </a:r>
            <a:r>
              <a:rPr dirty="0" sz="3650" b="1">
                <a:latin typeface="Georgia"/>
                <a:cs typeface="Georgia"/>
              </a:rPr>
              <a:t>Full</a:t>
            </a:r>
            <a:r>
              <a:rPr dirty="0" sz="3650" spc="-105" b="1">
                <a:latin typeface="Georgia"/>
                <a:cs typeface="Georgia"/>
              </a:rPr>
              <a:t> </a:t>
            </a:r>
            <a:r>
              <a:rPr dirty="0" sz="3650" spc="-10" b="1">
                <a:latin typeface="Georgia"/>
                <a:cs typeface="Georgia"/>
              </a:rPr>
              <a:t>Report</a:t>
            </a:r>
            <a:endParaRPr sz="365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60719" y="773048"/>
            <a:ext cx="6443345" cy="148717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50" spc="-60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550" spc="-91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550" spc="-819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55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8768" y="2194560"/>
            <a:ext cx="3332987" cy="211988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797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90"/>
              </a:spcBef>
            </a:pPr>
            <a:r>
              <a:rPr dirty="0"/>
              <a:t>COGNITIVE</a:t>
            </a:r>
            <a:r>
              <a:rPr dirty="0" spc="-55"/>
              <a:t> </a:t>
            </a:r>
            <a:r>
              <a:rPr dirty="0"/>
              <a:t>MARKET</a:t>
            </a:r>
            <a:r>
              <a:rPr dirty="0" spc="-50"/>
              <a:t> </a:t>
            </a:r>
            <a:r>
              <a:rPr dirty="0" spc="-10"/>
              <a:t>RESEARCH</a:t>
            </a:r>
          </a:p>
          <a:p>
            <a:pPr algn="ctr" marL="259715">
              <a:lnSpc>
                <a:spcPct val="100000"/>
              </a:lnSpc>
              <a:spcBef>
                <a:spcPts val="1480"/>
              </a:spcBef>
              <a:tabLst>
                <a:tab pos="1310640" algn="l"/>
                <a:tab pos="2074545" algn="l"/>
                <a:tab pos="5688330" algn="l"/>
                <a:tab pos="6002655" algn="l"/>
                <a:tab pos="7069455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2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509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L="259715">
              <a:lnSpc>
                <a:spcPct val="100000"/>
              </a:lnSpc>
              <a:spcBef>
                <a:spcPts val="710"/>
              </a:spcBef>
              <a:tabLst>
                <a:tab pos="1750060" algn="l"/>
                <a:tab pos="3143250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64515">
              <a:lnSpc>
                <a:spcPct val="100000"/>
              </a:lnSpc>
              <a:spcBef>
                <a:spcPts val="102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4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 marL="260985">
              <a:lnSpc>
                <a:spcPct val="100000"/>
              </a:lnSpc>
              <a:spcBef>
                <a:spcPts val="1750"/>
              </a:spcBef>
              <a:tabLst>
                <a:tab pos="2477770" algn="l"/>
                <a:tab pos="3644900" algn="l"/>
                <a:tab pos="4954270" algn="l"/>
                <a:tab pos="7157720" algn="l"/>
                <a:tab pos="7567295" algn="l"/>
              </a:tabLst>
            </a:pPr>
            <a:r>
              <a:rPr dirty="0" sz="4400" spc="335" b="0">
                <a:latin typeface="Lato"/>
                <a:cs typeface="Lato"/>
              </a:rPr>
              <a:t>Access</a:t>
            </a:r>
            <a:r>
              <a:rPr dirty="0" sz="4400" b="0">
                <a:latin typeface="Lato"/>
                <a:cs typeface="Lato"/>
              </a:rPr>
              <a:t>	</a:t>
            </a:r>
            <a:r>
              <a:rPr dirty="0" sz="4400" spc="250" b="0">
                <a:latin typeface="Lato"/>
                <a:cs typeface="Lato"/>
              </a:rPr>
              <a:t>the</a:t>
            </a:r>
            <a:r>
              <a:rPr dirty="0" sz="4400" b="0">
                <a:latin typeface="Lato"/>
                <a:cs typeface="Lato"/>
              </a:rPr>
              <a:t>	</a:t>
            </a:r>
            <a:r>
              <a:rPr dirty="0" sz="4400" spc="285" b="0">
                <a:latin typeface="Lato"/>
                <a:cs typeface="Lato"/>
              </a:rPr>
              <a:t>Full</a:t>
            </a:r>
            <a:r>
              <a:rPr dirty="0" sz="4400" b="0">
                <a:latin typeface="Lato"/>
                <a:cs typeface="Lato"/>
              </a:rPr>
              <a:t>	</a:t>
            </a:r>
            <a:r>
              <a:rPr dirty="0" sz="4400" spc="325" b="0">
                <a:latin typeface="Lato"/>
                <a:cs typeface="Lato"/>
              </a:rPr>
              <a:t>Report</a:t>
            </a:r>
            <a:r>
              <a:rPr dirty="0" sz="4400" b="0">
                <a:latin typeface="Lato"/>
                <a:cs typeface="Lato"/>
              </a:rPr>
              <a:t>	</a:t>
            </a:r>
            <a:r>
              <a:rPr dirty="0" sz="4400" spc="-50" b="0">
                <a:latin typeface="Lato"/>
                <a:cs typeface="Lato"/>
              </a:rPr>
              <a:t>:</a:t>
            </a:r>
            <a:r>
              <a:rPr dirty="0" sz="4400" b="0">
                <a:latin typeface="Lato"/>
                <a:cs typeface="Lato"/>
              </a:rPr>
              <a:t>	</a:t>
            </a:r>
            <a:r>
              <a:rPr dirty="0" u="sng" sz="44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https://rb.gy/zqw28 </a:t>
            </a:r>
            <a:endParaRPr sz="4400">
              <a:latin typeface="Lato"/>
              <a:cs typeface="La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363336" y="9462007"/>
            <a:ext cx="8242934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R="36830">
              <a:lnSpc>
                <a:spcPts val="3180"/>
              </a:lnSpc>
              <a:spcBef>
                <a:spcPts val="130"/>
              </a:spcBef>
              <a:tabLst>
                <a:tab pos="1355725" algn="l"/>
                <a:tab pos="2303145" algn="l"/>
                <a:tab pos="307276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2024-02-15T07:34:48Z</dcterms:created>
  <dcterms:modified xsi:type="dcterms:W3CDTF">2024-02-15T07:34:48Z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2024-02-15T00:00:00Z</vt:filetime>
  </property>
  <property fmtid="{D5CDD505-2E9C-101B-9397-08002B2CF9AE}" pid="5" name="Producer">
    <vt:lpwstr>3-Heights(TM) PDF Security Shell 4.8.25.2 (http://www.pdf-tools.com)</vt:lpwstr>
  </property>
</Properties>
</file>