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3/20/2024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3/20/2024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3/20/2024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3/20/2024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hyperlink" Target="https://tinyurl.com/4mhd9znj"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grpSp>
        <p:nvGrpSpPr>
          <p:cNvPr id="3" name="Group 3"/>
          <p:cNvGrpSpPr/>
          <p:nvPr/>
        </p:nvGrpSpPr>
        <p:grpSpPr>
          <a:xfrm>
            <a:off x="0" y="0"/>
            <a:ext cx="10058400" cy="10287000"/>
            <a:chExt cx="2341013" cy="2709333"/>
          </a:xfrm>
        </p:grpSpPr>
        <p:sp>
          <p:nvSpPr>
            <p:cNvPr id="4" name="Freeform 4"/>
            <p:cNvSpPr/>
            <p:nvPr/>
          </p:nvSpPr>
          <p:spPr>
            <a:xfrm>
              <a:off x="0" y="0"/>
              <a:ext cx="2341014" cy="2709333"/>
            </a:xfrm>
            <a:custGeom>
              <a:rect l="l" t="t" r="r" b="b"/>
              <a:pathLst>
                <a:path w="2341014" h="2709333">
                  <a:moveTo>
                    <a:pt x="0" y="0"/>
                  </a:moveTo>
                  <a:lnTo>
                    <a:pt x="2341014" y="0"/>
                  </a:lnTo>
                  <a:lnTo>
                    <a:pt x="2341014" y="2709333"/>
                  </a:lnTo>
                  <a:lnTo>
                    <a:pt x="0" y="2709333"/>
                  </a:lnTo>
                  <a:close/>
                </a:path>
              </a:pathLst>
            </a:custGeom>
            <a:solidFill>
              <a:srgbClr val="161B21">
                <a:alpha val="69804"/>
              </a:srgbClr>
            </a:solidFill>
          </p:spPr>
          <p:txBody>
            <a:bodyPr/>
            <a:lstStyle/>
            <a:p/>
          </p:txBody>
        </p:sp>
        <p:sp>
          <p:nvSpPr>
            <p:cNvPr id="5" name="TextBox 5"/>
            <p:cNvSpPr txBox="1"/>
            <p:nvPr/>
          </p:nvSpPr>
          <p:spPr>
            <a:xfrm>
              <a:off x="0" y="-38100"/>
              <a:ext cx="2341013"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55465" y="9357135"/>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255465" y="3505452"/>
            <a:ext cx="10058400" cy="3460434"/>
          </a:xfrm>
          <a:prstGeom prst="rect">
            <a:avLst/>
          </a:prstGeom>
        </p:spPr>
        <p:txBody>
          <a:bodyPr wrap="square" lIns="0" tIns="0" rIns="0" bIns="0" rtlCol="0" anchor="t">
            <a:spAutoFit/>
          </a:bodyPr>
          <a:lstStyle/>
          <a:p>
            <a:pPr>
              <a:lnSpc>
                <a:spcPts val="6664"/>
              </a:lnSpc>
            </a:pPr>
            <a:r>
              <a:rPr lang="en-US" sz="7200">
                <a:solidFill>
                  <a:srgbClr val="FFFFFF"/>
                </a:solidFill>
                <a:latin typeface="Canva Sans"/>
              </a:rPr>
              <a:t>GLOBAL </a:t>
            </a:r>
          </a:p>
          <a:p>
            <a:pPr>
              <a:lnSpc>
                <a:spcPts val="6664"/>
              </a:lnSpc>
            </a:pPr>
            <a:r>
              <a:rPr lang="en-US" sz="7200">
                <a:solidFill>
                  <a:srgbClr val="FFFFFF"/>
                </a:solidFill>
                <a:latin typeface="Canva Sans"/>
              </a:rPr>
              <a:t>CAR WASH SERVICE</a:t>
            </a:r>
          </a:p>
          <a:p>
            <a:pPr>
              <a:lnSpc>
                <a:spcPts val="6664"/>
              </a:lnSpc>
            </a:pPr>
            <a:r>
              <a:rPr lang="en-US" sz="7200">
                <a:solidFill>
                  <a:srgbClr val="FFFFFF"/>
                </a:solidFill>
                <a:latin typeface="Canva Sans"/>
              </a:rPr>
              <a:t>MARKET REPORT </a:t>
            </a:r>
          </a:p>
          <a:p>
            <a:pPr>
              <a:lnSpc>
                <a:spcPts val="6664"/>
              </a:lnSpc>
            </a:pPr>
            <a:r>
              <a:rPr lang="en-US" sz="72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grpSp>
        <p:nvGrpSpPr>
          <p:cNvPr id="3" name="Group 3"/>
          <p:cNvGrpSpPr/>
          <p:nvPr/>
        </p:nvGrpSpPr>
        <p:grpSpPr>
          <a:xfrm>
            <a:off x="1476449" y="1682504"/>
            <a:ext cx="15335103" cy="6921992"/>
            <a:chExt cx="4038875" cy="1823076"/>
          </a:xfrm>
        </p:grpSpPr>
        <p:sp>
          <p:nvSpPr>
            <p:cNvPr id="4" name="Freeform 4"/>
            <p:cNvSpPr/>
            <p:nvPr/>
          </p:nvSpPr>
          <p:spPr>
            <a:xfrm>
              <a:off x="0" y="0"/>
              <a:ext cx="4038875" cy="1823076"/>
            </a:xfrm>
            <a:custGeom>
              <a:rect l="l" t="t" r="r" b="b"/>
              <a:pathLst>
                <a:path w="4038875" h="1823076">
                  <a:moveTo>
                    <a:pt x="0" y="0"/>
                  </a:moveTo>
                  <a:lnTo>
                    <a:pt x="4038875" y="0"/>
                  </a:lnTo>
                  <a:lnTo>
                    <a:pt x="4038875" y="1823076"/>
                  </a:lnTo>
                  <a:lnTo>
                    <a:pt x="0" y="1823076"/>
                  </a:lnTo>
                  <a:close/>
                </a:path>
              </a:pathLst>
            </a:custGeom>
            <a:solidFill>
              <a:srgbClr val="1A1718">
                <a:alpha val="84706"/>
              </a:srgbClr>
            </a:solidFill>
          </p:spPr>
          <p:txBody>
            <a:bodyPr/>
            <a:lstStyle/>
            <a:p/>
          </p:txBody>
        </p:sp>
        <p:sp>
          <p:nvSpPr>
            <p:cNvPr id="5" name="TextBox 5"/>
            <p:cNvSpPr txBox="1"/>
            <p:nvPr/>
          </p:nvSpPr>
          <p:spPr>
            <a:xfrm>
              <a:off x="0" y="-38100"/>
              <a:ext cx="4038875" cy="1861176"/>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691525" y="3295568"/>
            <a:ext cx="14931462" cy="4686301"/>
          </a:xfrm>
          <a:prstGeom prst="rect">
            <a:avLst/>
          </a:prstGeom>
        </p:spPr>
        <p:txBody>
          <a:bodyPr lIns="0" tIns="0" rIns="0" bIns="0" rtlCol="0" anchor="t">
            <a:spAutoFit/>
          </a:bodyPr>
          <a:lstStyle/>
          <a:p>
            <a:pPr>
              <a:lnSpc>
                <a:spcPts val="4199"/>
              </a:lnSpc>
              <a:spcBef>
                <a:spcPct val="0"/>
              </a:spcBef>
            </a:pPr>
            <a:r>
              <a:rPr lang="en-US" sz="2999">
                <a:solidFill>
                  <a:srgbClr val="FFFFFF"/>
                </a:solidFill>
                <a:latin typeface="Canva Sans"/>
              </a:rPr>
              <a:t>Improved efficiency, easier leadership, time savings, and increased safety are projected to boost the Car Wash Market in the next years. Furthermore, technical advances in the industry, such as hybrid and touch-free washing technologies, enhanced water recycling methods, and cost-cutting innovations, are expected to increase the market in the future. Furthermore, the growing customer preference for speed, convenience, and car maintenance is expected to boost the market throughout the predicted years. Furthermore, growing demand for skilled and dependable cleaning, rising new car enrolments, and increasing consumer environmental awareness are expected to drive market expansion. </a:t>
            </a:r>
          </a:p>
        </p:txBody>
      </p:sp>
      <p:sp>
        <p:nvSpPr>
          <p:cNvPr id="7" name="TextBox 7"/>
          <p:cNvSpPr txBox="1"/>
          <p:nvPr/>
        </p:nvSpPr>
        <p:spPr>
          <a:xfrm>
            <a:off x="5093353" y="2059987"/>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7777"/>
            </a:stretch>
          </a:blipFill>
        </p:spPr>
        <p:txBody>
          <a:bodyPr/>
          <a:lstStyle/>
          <a:p/>
        </p:txBody>
      </p:sp>
      <p:grpSp>
        <p:nvGrpSpPr>
          <p:cNvPr id="3" name="Group 3"/>
          <p:cNvGrpSpPr/>
          <p:nvPr/>
        </p:nvGrpSpPr>
        <p:grpSpPr>
          <a:xfrm>
            <a:off x="9530309" y="5824500"/>
            <a:ext cx="8693898" cy="2632070"/>
            <a:chExt cx="860407" cy="260488"/>
          </a:xfrm>
        </p:grpSpPr>
        <p:sp>
          <p:nvSpPr>
            <p:cNvPr id="4" name="Freeform 4"/>
            <p:cNvSpPr/>
            <p:nvPr/>
          </p:nvSpPr>
          <p:spPr>
            <a:xfrm>
              <a:off x="0" y="0"/>
              <a:ext cx="860407" cy="260488"/>
            </a:xfrm>
            <a:custGeom>
              <a:rect l="l" t="t" r="r" b="b"/>
              <a:pathLst>
                <a:path w="860407" h="260488">
                  <a:moveTo>
                    <a:pt x="89050" y="0"/>
                  </a:moveTo>
                  <a:lnTo>
                    <a:pt x="771357" y="0"/>
                  </a:lnTo>
                  <a:cubicBezTo>
                    <a:pt x="820538" y="0"/>
                    <a:pt x="860407" y="39869"/>
                    <a:pt x="860407" y="89050"/>
                  </a:cubicBezTo>
                  <a:lnTo>
                    <a:pt x="860407" y="171438"/>
                  </a:lnTo>
                  <a:cubicBezTo>
                    <a:pt x="860407" y="220619"/>
                    <a:pt x="820538" y="260488"/>
                    <a:pt x="771357" y="260488"/>
                  </a:cubicBezTo>
                  <a:lnTo>
                    <a:pt x="89050" y="260488"/>
                  </a:lnTo>
                  <a:cubicBezTo>
                    <a:pt x="39869" y="260488"/>
                    <a:pt x="0" y="220619"/>
                    <a:pt x="0" y="171438"/>
                  </a:cubicBezTo>
                  <a:lnTo>
                    <a:pt x="0" y="89050"/>
                  </a:lnTo>
                  <a:cubicBezTo>
                    <a:pt x="0" y="39869"/>
                    <a:pt x="39869" y="0"/>
                    <a:pt x="89050" y="0"/>
                  </a:cubicBezTo>
                  <a:close/>
                </a:path>
              </a:pathLst>
            </a:custGeom>
            <a:solidFill>
              <a:srgbClr val="191614"/>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9888197" y="6147895"/>
            <a:ext cx="2123503" cy="2120849"/>
          </a:xfrm>
          <a:custGeom>
            <a:rect l="l" t="t" r="r" b="b"/>
            <a:pathLst>
              <a:path w="2123503" h="2120849">
                <a:moveTo>
                  <a:pt x="0" y="0"/>
                </a:moveTo>
                <a:lnTo>
                  <a:pt x="2123503" y="0"/>
                </a:lnTo>
                <a:lnTo>
                  <a:pt x="2123503" y="2120848"/>
                </a:lnTo>
                <a:lnTo>
                  <a:pt x="0" y="2120848"/>
                </a:lnTo>
                <a:lnTo>
                  <a:pt x="0" y="0"/>
                </a:lnTo>
                <a:close/>
              </a:path>
            </a:pathLst>
          </a:custGeom>
          <a:blipFill>
            <a:blip r:embed="rId3"/>
            <a:stretch>
              <a:fillRect/>
            </a:stretch>
          </a:blipFill>
        </p:spPr>
        <p:txBody>
          <a:bodyPr/>
          <a:lstStyle/>
          <a:p/>
        </p:txBody>
      </p:sp>
      <p:grpSp>
        <p:nvGrpSpPr>
          <p:cNvPr id="7" name="Group 7"/>
          <p:cNvGrpSpPr/>
          <p:nvPr/>
        </p:nvGrpSpPr>
        <p:grpSpPr>
          <a:xfrm>
            <a:off x="9838689" y="6063022"/>
            <a:ext cx="2092229" cy="2092229"/>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9594102" y="2901392"/>
            <a:ext cx="8693898" cy="2632070"/>
            <a:chExt cx="860407" cy="260488"/>
          </a:xfrm>
        </p:grpSpPr>
        <p:sp>
          <p:nvSpPr>
            <p:cNvPr id="14" name="Freeform 14"/>
            <p:cNvSpPr/>
            <p:nvPr/>
          </p:nvSpPr>
          <p:spPr>
            <a:xfrm>
              <a:off x="0" y="0"/>
              <a:ext cx="860407" cy="260488"/>
            </a:xfrm>
            <a:custGeom>
              <a:rect l="l" t="t" r="r" b="b"/>
              <a:pathLst>
                <a:path w="860407" h="260488">
                  <a:moveTo>
                    <a:pt x="89050" y="0"/>
                  </a:moveTo>
                  <a:lnTo>
                    <a:pt x="771357" y="0"/>
                  </a:lnTo>
                  <a:cubicBezTo>
                    <a:pt x="820538" y="0"/>
                    <a:pt x="860407" y="39869"/>
                    <a:pt x="860407" y="89050"/>
                  </a:cubicBezTo>
                  <a:lnTo>
                    <a:pt x="860407" y="171438"/>
                  </a:lnTo>
                  <a:cubicBezTo>
                    <a:pt x="860407" y="220619"/>
                    <a:pt x="820538" y="260488"/>
                    <a:pt x="771357" y="260488"/>
                  </a:cubicBezTo>
                  <a:lnTo>
                    <a:pt x="89050" y="260488"/>
                  </a:lnTo>
                  <a:cubicBezTo>
                    <a:pt x="39869" y="260488"/>
                    <a:pt x="0" y="220619"/>
                    <a:pt x="0" y="171438"/>
                  </a:cubicBezTo>
                  <a:lnTo>
                    <a:pt x="0" y="89050"/>
                  </a:lnTo>
                  <a:cubicBezTo>
                    <a:pt x="0" y="39869"/>
                    <a:pt x="39869" y="0"/>
                    <a:pt x="89050" y="0"/>
                  </a:cubicBezTo>
                  <a:close/>
                </a:path>
              </a:pathLst>
            </a:custGeom>
            <a:solidFill>
              <a:srgbClr val="191614"/>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9951991" y="3224788"/>
            <a:ext cx="2123503" cy="2120849"/>
          </a:xfrm>
          <a:custGeom>
            <a:rect l="l" t="t" r="r" b="b"/>
            <a:pathLst>
              <a:path w="2123503" h="2120849">
                <a:moveTo>
                  <a:pt x="0" y="0"/>
                </a:moveTo>
                <a:lnTo>
                  <a:pt x="2123503" y="0"/>
                </a:lnTo>
                <a:lnTo>
                  <a:pt x="2123503" y="2120848"/>
                </a:lnTo>
                <a:lnTo>
                  <a:pt x="0" y="2120848"/>
                </a:lnTo>
                <a:lnTo>
                  <a:pt x="0" y="0"/>
                </a:lnTo>
                <a:close/>
              </a:path>
            </a:pathLst>
          </a:custGeom>
          <a:blipFill>
            <a:blip r:embed="rId3"/>
            <a:stretch>
              <a:fillRect/>
            </a:stretch>
          </a:blipFill>
        </p:spPr>
        <p:txBody>
          <a:bodyPr/>
          <a:lstStyle/>
          <a:p/>
        </p:txBody>
      </p:sp>
      <p:grpSp>
        <p:nvGrpSpPr>
          <p:cNvPr id="17" name="Group 17"/>
          <p:cNvGrpSpPr/>
          <p:nvPr/>
        </p:nvGrpSpPr>
        <p:grpSpPr>
          <a:xfrm>
            <a:off x="9902482" y="3139915"/>
            <a:ext cx="2092229" cy="2092229"/>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10118479" y="6602627"/>
            <a:ext cx="1532649" cy="1283449"/>
          </a:xfrm>
          <a:prstGeom prst="rect">
            <a:avLst/>
          </a:prstGeom>
        </p:spPr>
        <p:txBody>
          <a:bodyPr lIns="0" tIns="0" rIns="0" bIns="0" rtlCol="0" anchor="t">
            <a:spAutoFit/>
          </a:bodyPr>
          <a:lstStyle/>
          <a:p>
            <a:pPr algn="ctr">
              <a:lnSpc>
                <a:spcPts val="3069"/>
              </a:lnSpc>
            </a:pPr>
            <a:r>
              <a:rPr lang="en-US" sz="4513">
                <a:solidFill>
                  <a:srgbClr val="1E3048"/>
                </a:solidFill>
                <a:latin typeface="Poppins Bold"/>
              </a:rPr>
              <a:t>2023- 2030</a:t>
            </a:r>
          </a:p>
        </p:txBody>
      </p:sp>
      <p:sp>
        <p:nvSpPr>
          <p:cNvPr id="21" name="TextBox 21"/>
          <p:cNvSpPr txBox="1"/>
          <p:nvPr/>
        </p:nvSpPr>
        <p:spPr>
          <a:xfrm>
            <a:off x="11930918" y="6201994"/>
            <a:ext cx="5841370" cy="1734206"/>
          </a:xfrm>
          <a:prstGeom prst="rect">
            <a:avLst/>
          </a:prstGeom>
        </p:spPr>
        <p:txBody>
          <a:bodyPr lIns="0" tIns="0" rIns="0" bIns="0" rtlCol="0" anchor="t">
            <a:spAutoFit/>
          </a:bodyPr>
          <a:lstStyle/>
          <a:p>
            <a:pPr algn="ctr">
              <a:lnSpc>
                <a:spcPts val="6773"/>
              </a:lnSpc>
            </a:pPr>
            <a:r>
              <a:rPr lang="en-US" sz="4837">
                <a:solidFill>
                  <a:srgbClr val="FFFFFF"/>
                </a:solidFill>
                <a:latin typeface="Poppins"/>
              </a:rPr>
              <a:t>CAGR</a:t>
            </a:r>
          </a:p>
          <a:p>
            <a:pPr algn="ctr">
              <a:lnSpc>
                <a:spcPts val="6773"/>
              </a:lnSpc>
              <a:spcBef>
                <a:spcPct val="0"/>
              </a:spcBef>
            </a:pPr>
            <a:r>
              <a:rPr lang="en-US" sz="4837">
                <a:solidFill>
                  <a:srgbClr val="FFFFFF"/>
                </a:solidFill>
                <a:latin typeface="Poppins"/>
              </a:rPr>
              <a:t>3.85%</a:t>
            </a:r>
          </a:p>
        </p:txBody>
      </p:sp>
      <p:sp>
        <p:nvSpPr>
          <p:cNvPr id="22" name="TextBox 22"/>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3" name="TextBox 23"/>
          <p:cNvSpPr txBox="1"/>
          <p:nvPr/>
        </p:nvSpPr>
        <p:spPr>
          <a:xfrm>
            <a:off x="10118479" y="4023582"/>
            <a:ext cx="1532649" cy="505872"/>
          </a:xfrm>
          <a:prstGeom prst="rect">
            <a:avLst/>
          </a:prstGeom>
        </p:spPr>
        <p:txBody>
          <a:bodyPr lIns="0" tIns="0" rIns="0" bIns="0" rtlCol="0" anchor="t">
            <a:spAutoFit/>
          </a:bodyPr>
          <a:lstStyle/>
          <a:p>
            <a:pPr algn="ctr">
              <a:lnSpc>
                <a:spcPts val="3069"/>
              </a:lnSpc>
            </a:pPr>
            <a:r>
              <a:rPr lang="en-US" sz="4513">
                <a:solidFill>
                  <a:srgbClr val="1E3048"/>
                </a:solidFill>
                <a:latin typeface="Poppins Bold"/>
              </a:rPr>
              <a:t>2022</a:t>
            </a:r>
          </a:p>
        </p:txBody>
      </p:sp>
      <p:sp>
        <p:nvSpPr>
          <p:cNvPr id="24" name="TextBox 24"/>
          <p:cNvSpPr txBox="1"/>
          <p:nvPr/>
        </p:nvSpPr>
        <p:spPr>
          <a:xfrm>
            <a:off x="12075494" y="3247490"/>
            <a:ext cx="5841370" cy="1734206"/>
          </a:xfrm>
          <a:prstGeom prst="rect">
            <a:avLst/>
          </a:prstGeom>
        </p:spPr>
        <p:txBody>
          <a:bodyPr lIns="0" tIns="0" rIns="0" bIns="0" rtlCol="0" anchor="t">
            <a:spAutoFit/>
          </a:bodyPr>
          <a:lstStyle/>
          <a:p>
            <a:pPr algn="ctr">
              <a:lnSpc>
                <a:spcPts val="6773"/>
              </a:lnSpc>
            </a:pPr>
            <a:r>
              <a:rPr lang="en-US" sz="4837">
                <a:solidFill>
                  <a:srgbClr val="FFFFFF"/>
                </a:solidFill>
                <a:latin typeface="Poppins"/>
              </a:rPr>
              <a:t>MARKET SIZE</a:t>
            </a:r>
          </a:p>
          <a:p>
            <a:pPr algn="ctr">
              <a:lnSpc>
                <a:spcPts val="6773"/>
              </a:lnSpc>
              <a:spcBef>
                <a:spcPct val="0"/>
              </a:spcBef>
            </a:pPr>
            <a:r>
              <a:rPr lang="en-US" sz="4837">
                <a:solidFill>
                  <a:srgbClr val="FFFFFF"/>
                </a:solidFill>
                <a:latin typeface="Poppins"/>
              </a:rPr>
              <a:t>USD 33.1 billion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8849" r="-8849"/>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522976" y="2521796"/>
            <a:ext cx="7741061" cy="3207159"/>
            <a:chExt cx="8768116" cy="3632672"/>
          </a:xfrm>
        </p:grpSpPr>
        <p:sp>
          <p:nvSpPr>
            <p:cNvPr id="7" name="Freeform 7"/>
            <p:cNvSpPr/>
            <p:nvPr/>
          </p:nvSpPr>
          <p:spPr>
            <a:xfrm>
              <a:off x="0" y="0"/>
              <a:ext cx="8768117" cy="3632672"/>
            </a:xfrm>
            <a:custGeom>
              <a:rect l="l" t="t" r="r" b="b"/>
              <a:pathLst>
                <a:path w="8768117" h="3632671">
                  <a:moveTo>
                    <a:pt x="8643656" y="3632672"/>
                  </a:moveTo>
                  <a:lnTo>
                    <a:pt x="124460" y="3632672"/>
                  </a:lnTo>
                  <a:cubicBezTo>
                    <a:pt x="55880" y="3632672"/>
                    <a:pt x="0" y="3576793"/>
                    <a:pt x="0" y="3508212"/>
                  </a:cubicBezTo>
                  <a:lnTo>
                    <a:pt x="0" y="124460"/>
                  </a:lnTo>
                  <a:cubicBezTo>
                    <a:pt x="0" y="55880"/>
                    <a:pt x="55880" y="0"/>
                    <a:pt x="124460" y="0"/>
                  </a:cubicBezTo>
                  <a:lnTo>
                    <a:pt x="8643656" y="0"/>
                  </a:lnTo>
                  <a:cubicBezTo>
                    <a:pt x="8712236" y="0"/>
                    <a:pt x="8768117" y="55880"/>
                    <a:pt x="8768117" y="124460"/>
                  </a:cubicBezTo>
                  <a:lnTo>
                    <a:pt x="8768117" y="3508213"/>
                  </a:lnTo>
                  <a:cubicBezTo>
                    <a:pt x="8768117" y="3576793"/>
                    <a:pt x="8712236" y="3632672"/>
                    <a:pt x="8643656" y="3632672"/>
                  </a:cubicBezTo>
                  <a:close/>
                </a:path>
              </a:pathLst>
            </a:custGeom>
            <a:solidFill>
              <a:srgbClr val="3E3124"/>
            </a:solidFill>
          </p:spPr>
          <p:txBody>
            <a:bodyPr/>
            <a:lstStyle/>
            <a:p/>
          </p:txBody>
        </p:sp>
      </p:grpSp>
      <p:grpSp>
        <p:nvGrpSpPr>
          <p:cNvPr id="8" name="Group 8"/>
          <p:cNvGrpSpPr/>
          <p:nvPr/>
        </p:nvGrpSpPr>
        <p:grpSpPr>
          <a:xfrm rot="5400000">
            <a:off x="1482422" y="1942512"/>
            <a:ext cx="908115" cy="3872959"/>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522976" y="6051141"/>
            <a:ext cx="7741061" cy="3207159"/>
            <a:chExt cx="8768116" cy="3632672"/>
          </a:xfrm>
        </p:grpSpPr>
        <p:sp>
          <p:nvSpPr>
            <p:cNvPr id="11" name="Freeform 11"/>
            <p:cNvSpPr/>
            <p:nvPr/>
          </p:nvSpPr>
          <p:spPr>
            <a:xfrm>
              <a:off x="0" y="0"/>
              <a:ext cx="8768117" cy="3632672"/>
            </a:xfrm>
            <a:custGeom>
              <a:rect l="l" t="t" r="r" b="b"/>
              <a:pathLst>
                <a:path w="8768117" h="3632671">
                  <a:moveTo>
                    <a:pt x="8643656" y="3632672"/>
                  </a:moveTo>
                  <a:lnTo>
                    <a:pt x="124460" y="3632672"/>
                  </a:lnTo>
                  <a:cubicBezTo>
                    <a:pt x="55880" y="3632672"/>
                    <a:pt x="0" y="3576793"/>
                    <a:pt x="0" y="3508212"/>
                  </a:cubicBezTo>
                  <a:lnTo>
                    <a:pt x="0" y="124460"/>
                  </a:lnTo>
                  <a:cubicBezTo>
                    <a:pt x="0" y="55880"/>
                    <a:pt x="55880" y="0"/>
                    <a:pt x="124460" y="0"/>
                  </a:cubicBezTo>
                  <a:lnTo>
                    <a:pt x="8643656" y="0"/>
                  </a:lnTo>
                  <a:cubicBezTo>
                    <a:pt x="8712236" y="0"/>
                    <a:pt x="8768117" y="55880"/>
                    <a:pt x="8768117" y="124460"/>
                  </a:cubicBezTo>
                  <a:lnTo>
                    <a:pt x="8768117" y="3508213"/>
                  </a:lnTo>
                  <a:cubicBezTo>
                    <a:pt x="8768117" y="3576793"/>
                    <a:pt x="8712236" y="3632672"/>
                    <a:pt x="8643656" y="3632672"/>
                  </a:cubicBezTo>
                  <a:close/>
                </a:path>
              </a:pathLst>
            </a:custGeom>
            <a:solidFill>
              <a:srgbClr val="954C3B"/>
            </a:solidFill>
          </p:spPr>
          <p:txBody>
            <a:bodyPr/>
            <a:lstStyle/>
            <a:p/>
          </p:txBody>
        </p:sp>
      </p:grpSp>
      <p:grpSp>
        <p:nvGrpSpPr>
          <p:cNvPr id="12" name="Group 12"/>
          <p:cNvGrpSpPr/>
          <p:nvPr/>
        </p:nvGrpSpPr>
        <p:grpSpPr>
          <a:xfrm rot="5400000">
            <a:off x="1482422" y="5471858"/>
            <a:ext cx="908115" cy="3872959"/>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3872959" y="3159667"/>
            <a:ext cx="6128087" cy="1864741"/>
          </a:xfrm>
          <a:prstGeom prst="rect">
            <a:avLst/>
          </a:prstGeom>
        </p:spPr>
        <p:txBody>
          <a:bodyPr lIns="0" tIns="0" rIns="0" bIns="0" rtlCol="0" anchor="t">
            <a:spAutoFit/>
          </a:bodyPr>
          <a:lstStyle/>
          <a:p>
            <a:pPr marL="764178" lvl="1" indent="-382089">
              <a:lnSpc>
                <a:spcPts val="4955"/>
              </a:lnSpc>
              <a:buFont typeface="Arial"/>
              <a:buChar char="•"/>
            </a:pPr>
            <a:r>
              <a:rPr lang="en-US" sz="3539">
                <a:solidFill>
                  <a:srgbClr val="FFFFFF"/>
                </a:solidFill>
                <a:latin typeface="Montserrat"/>
              </a:rPr>
              <a:t>Tunnels</a:t>
            </a:r>
          </a:p>
          <a:p>
            <a:pPr marL="764178" lvl="1" indent="-382089">
              <a:lnSpc>
                <a:spcPts val="4955"/>
              </a:lnSpc>
              <a:buFont typeface="Arial"/>
              <a:buChar char="•"/>
            </a:pPr>
            <a:r>
              <a:rPr lang="en-US" sz="3539">
                <a:solidFill>
                  <a:srgbClr val="FFFFFF"/>
                </a:solidFill>
                <a:latin typeface="Montserrat"/>
              </a:rPr>
              <a:t>Roll-over/In-bay</a:t>
            </a:r>
          </a:p>
          <a:p>
            <a:pPr marL="764178" lvl="1" indent="-382089">
              <a:lnSpc>
                <a:spcPts val="4955"/>
              </a:lnSpc>
              <a:buFont typeface="Arial"/>
              <a:buChar char="•"/>
            </a:pPr>
            <a:r>
              <a:rPr lang="en-US" sz="3539">
                <a:solidFill>
                  <a:srgbClr val="FFFFFF"/>
                </a:solidFill>
                <a:latin typeface="Montserrat"/>
              </a:rPr>
              <a:t>Self-service</a:t>
            </a:r>
          </a:p>
        </p:txBody>
      </p:sp>
      <p:sp>
        <p:nvSpPr>
          <p:cNvPr id="16" name="TextBox 16"/>
          <p:cNvSpPr txBox="1"/>
          <p:nvPr/>
        </p:nvSpPr>
        <p:spPr>
          <a:xfrm>
            <a:off x="275029" y="3728332"/>
            <a:ext cx="3322901" cy="423750"/>
          </a:xfrm>
          <a:prstGeom prst="rect">
            <a:avLst/>
          </a:prstGeom>
        </p:spPr>
        <p:txBody>
          <a:bodyPr lIns="0" tIns="0" rIns="0" bIns="0" rtlCol="0" anchor="t">
            <a:spAutoFit/>
          </a:bodyPr>
          <a:lstStyle/>
          <a:p>
            <a:pPr algn="ctr">
              <a:lnSpc>
                <a:spcPts val="3112"/>
              </a:lnSpc>
            </a:pPr>
            <a:r>
              <a:rPr lang="en-US" sz="3081">
                <a:solidFill>
                  <a:srgbClr val="43B4BE"/>
                </a:solidFill>
                <a:latin typeface="Montserrat Classic"/>
              </a:rPr>
              <a:t>Type Segment</a:t>
            </a:r>
          </a:p>
        </p:txBody>
      </p:sp>
      <p:sp>
        <p:nvSpPr>
          <p:cNvPr id="17" name="TextBox 17"/>
          <p:cNvSpPr txBox="1"/>
          <p:nvPr/>
        </p:nvSpPr>
        <p:spPr>
          <a:xfrm>
            <a:off x="3952797" y="6798688"/>
            <a:ext cx="6048249" cy="1211404"/>
          </a:xfrm>
          <a:prstGeom prst="rect">
            <a:avLst/>
          </a:prstGeom>
        </p:spPr>
        <p:txBody>
          <a:bodyPr lIns="0" tIns="0" rIns="0" bIns="0" rtlCol="0" anchor="t">
            <a:spAutoFit/>
          </a:bodyPr>
          <a:lstStyle/>
          <a:p>
            <a:pPr marL="762895" lvl="1" indent="-381447">
              <a:lnSpc>
                <a:spcPts val="4946"/>
              </a:lnSpc>
              <a:buFont typeface="Arial"/>
              <a:buChar char="•"/>
            </a:pPr>
            <a:r>
              <a:rPr lang="en-US" sz="3533">
                <a:solidFill>
                  <a:srgbClr val="FFFFFF"/>
                </a:solidFill>
                <a:latin typeface="Montserrat"/>
              </a:rPr>
              <a:t>Cash Payment</a:t>
            </a:r>
          </a:p>
          <a:p>
            <a:pPr marL="762895" lvl="1" indent="-381447">
              <a:lnSpc>
                <a:spcPts val="4946"/>
              </a:lnSpc>
              <a:buFont typeface="Arial"/>
              <a:buChar char="•"/>
            </a:pPr>
            <a:r>
              <a:rPr lang="en-US" sz="3533">
                <a:solidFill>
                  <a:srgbClr val="FFFFFF"/>
                </a:solidFill>
                <a:latin typeface="Montserrat"/>
              </a:rPr>
              <a:t>Cashless Payment</a:t>
            </a:r>
          </a:p>
        </p:txBody>
      </p:sp>
      <p:sp>
        <p:nvSpPr>
          <p:cNvPr id="18" name="TextBox 18"/>
          <p:cNvSpPr txBox="1"/>
          <p:nvPr/>
        </p:nvSpPr>
        <p:spPr>
          <a:xfrm>
            <a:off x="275029" y="7051160"/>
            <a:ext cx="3322901" cy="811234"/>
          </a:xfrm>
          <a:prstGeom prst="rect">
            <a:avLst/>
          </a:prstGeom>
        </p:spPr>
        <p:txBody>
          <a:bodyPr lIns="0" tIns="0" rIns="0" bIns="0" rtlCol="0" anchor="t">
            <a:spAutoFit/>
          </a:bodyPr>
          <a:lstStyle/>
          <a:p>
            <a:pPr algn="ctr">
              <a:lnSpc>
                <a:spcPts val="3112"/>
              </a:lnSpc>
            </a:pPr>
            <a:r>
              <a:rPr lang="en-US" sz="3081">
                <a:solidFill>
                  <a:srgbClr val="43B4BE"/>
                </a:solidFill>
                <a:latin typeface="Montserrat Classic"/>
              </a:rPr>
              <a:t>Mode of Payment</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478148"/>
            <a:ext cx="10661243" cy="8808852"/>
          </a:xfrm>
          <a:custGeom>
            <a:rect l="l" t="t" r="r" b="b"/>
            <a:pathLst>
              <a:path w="10661243" h="8808852">
                <a:moveTo>
                  <a:pt x="0" y="0"/>
                </a:moveTo>
                <a:lnTo>
                  <a:pt x="10661243" y="0"/>
                </a:lnTo>
                <a:lnTo>
                  <a:pt x="10661243" y="8808852"/>
                </a:lnTo>
                <a:lnTo>
                  <a:pt x="0" y="880885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9825504" y="5153025"/>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50%</a:t>
            </a:r>
          </a:p>
        </p:txBody>
      </p:sp>
      <p:sp>
        <p:nvSpPr>
          <p:cNvPr id="4" name="TextBox 4"/>
          <p:cNvSpPr txBox="1"/>
          <p:nvPr/>
        </p:nvSpPr>
        <p:spPr>
          <a:xfrm>
            <a:off x="135983" y="276224"/>
            <a:ext cx="18016034" cy="752476"/>
          </a:xfrm>
          <a:prstGeom prst="rect">
            <a:avLst/>
          </a:prstGeom>
        </p:spPr>
        <p:txBody>
          <a:bodyPr lIns="0" tIns="0" rIns="0" bIns="0" rtlCol="0" anchor="t">
            <a:spAutoFit/>
          </a:bodyPr>
          <a:lstStyle/>
          <a:p>
            <a:pPr algn="ctr">
              <a:lnSpc>
                <a:spcPts val="6299"/>
              </a:lnSpc>
              <a:spcBef>
                <a:spcPct val="0"/>
              </a:spcBef>
            </a:pPr>
            <a:r>
              <a:rPr lang="en-US" sz="4499" spc="143">
                <a:solidFill>
                  <a:srgbClr val="000000"/>
                </a:solidFill>
                <a:latin typeface="Canva Sans"/>
              </a:rPr>
              <a:t>Global Car Wash Service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7481" b="-7481"/>
            </a:stretch>
          </a:blipFill>
        </p:spPr>
        <p:txBody>
          <a:bodyPr/>
          <a:lstStyle/>
          <a:p/>
        </p:txBody>
      </p:sp>
      <p:grpSp>
        <p:nvGrpSpPr>
          <p:cNvPr id="3" name="Group 3"/>
          <p:cNvGrpSpPr/>
          <p:nvPr/>
        </p:nvGrpSpPr>
        <p:grpSpPr>
          <a:xfrm>
            <a:off x="4795827" y="5302578"/>
            <a:ext cx="9635068" cy="3340813"/>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643837"/>
            </a:solidFill>
          </p:spPr>
          <p:txBody>
            <a:bodyPr/>
            <a:lstStyle/>
            <a:p/>
          </p:txBody>
        </p:sp>
      </p:grpSp>
      <p:grpSp>
        <p:nvGrpSpPr>
          <p:cNvPr id="5" name="Group 5"/>
          <p:cNvGrpSpPr/>
          <p:nvPr/>
        </p:nvGrpSpPr>
        <p:grpSpPr>
          <a:xfrm>
            <a:off x="4795827" y="1537557"/>
            <a:ext cx="9635068" cy="335419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B57B7C"/>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43837"/>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B57B7C"/>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43837"/>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B57B7C"/>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742912" y="1974250"/>
            <a:ext cx="7389418" cy="2400300"/>
          </a:xfrm>
          <a:prstGeom prst="rect">
            <a:avLst/>
          </a:prstGeom>
        </p:spPr>
        <p:txBody>
          <a:bodyPr lIns="0" tIns="0" rIns="0" bIns="0" rtlCol="0" anchor="t">
            <a:spAutoFit/>
          </a:bodyPr>
          <a:lstStyle/>
          <a:p>
            <a:pPr>
              <a:lnSpc>
                <a:spcPts val="4724"/>
              </a:lnSpc>
            </a:pPr>
            <a:r>
              <a:rPr lang="en-US" sz="4499" spc="143">
                <a:solidFill>
                  <a:srgbClr val="FFFFFF"/>
                </a:solidFill>
                <a:latin typeface="Barlow"/>
              </a:rPr>
              <a:t>Growing Demand for Vehicle Washes Due to their Numerous Benefits to Boost Market Growth</a:t>
            </a:r>
          </a:p>
        </p:txBody>
      </p:sp>
      <p:sp>
        <p:nvSpPr>
          <p:cNvPr id="18" name="TextBox 18"/>
          <p:cNvSpPr txBox="1"/>
          <p:nvPr/>
        </p:nvSpPr>
        <p:spPr>
          <a:xfrm>
            <a:off x="6883590" y="5722416"/>
            <a:ext cx="7108062" cy="2400300"/>
          </a:xfrm>
          <a:prstGeom prst="rect">
            <a:avLst/>
          </a:prstGeom>
        </p:spPr>
        <p:txBody>
          <a:bodyPr lIns="0" tIns="0" rIns="0" bIns="0" rtlCol="0" anchor="t">
            <a:spAutoFit/>
          </a:bodyPr>
          <a:lstStyle/>
          <a:p>
            <a:pPr>
              <a:lnSpc>
                <a:spcPts val="4724"/>
              </a:lnSpc>
            </a:pPr>
            <a:r>
              <a:rPr lang="en-US" sz="4499" spc="143">
                <a:solidFill>
                  <a:srgbClr val="FFFFFF"/>
                </a:solidFill>
                <a:latin typeface="Barlow"/>
              </a:rPr>
              <a:t>The Variables Restraining the Development and Growth of the Car Wash Services Market</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1629" b="-11629"/>
            </a:stretch>
          </a:blipFill>
        </p:spPr>
        <p:txBody>
          <a:bodyPr/>
          <a:lstStyle/>
          <a:p/>
        </p:txBody>
      </p:sp>
      <p:grpSp>
        <p:nvGrpSpPr>
          <p:cNvPr id="3" name="Group 3"/>
          <p:cNvGrpSpPr/>
          <p:nvPr/>
        </p:nvGrpSpPr>
        <p:grpSpPr>
          <a:xfrm>
            <a:off x="1343884" y="2057400"/>
            <a:ext cx="15600232" cy="7200900"/>
            <a:chExt cx="4108703" cy="1896533"/>
          </a:xfrm>
        </p:grpSpPr>
        <p:sp>
          <p:nvSpPr>
            <p:cNvPr id="4" name="Freeform 4"/>
            <p:cNvSpPr/>
            <p:nvPr/>
          </p:nvSpPr>
          <p:spPr>
            <a:xfrm>
              <a:off x="0" y="0"/>
              <a:ext cx="4108703" cy="1896533"/>
            </a:xfrm>
            <a:custGeom>
              <a:rect l="l" t="t" r="r" b="b"/>
              <a:pathLst>
                <a:path w="4108703" h="1896533">
                  <a:moveTo>
                    <a:pt x="0" y="0"/>
                  </a:moveTo>
                  <a:lnTo>
                    <a:pt x="4108703" y="0"/>
                  </a:lnTo>
                  <a:lnTo>
                    <a:pt x="4108703" y="1896533"/>
                  </a:lnTo>
                  <a:lnTo>
                    <a:pt x="0" y="1896533"/>
                  </a:lnTo>
                  <a:close/>
                </a:path>
              </a:pathLst>
            </a:custGeom>
            <a:solidFill>
              <a:srgbClr val="000000">
                <a:alpha val="64706"/>
              </a:srgbClr>
            </a:solidFill>
          </p:spPr>
          <p:txBody>
            <a:bodyPr/>
            <a:lstStyle/>
            <a:p/>
          </p:txBody>
        </p:sp>
        <p:sp>
          <p:nvSpPr>
            <p:cNvPr id="5" name="TextBox 5"/>
            <p:cNvSpPr txBox="1"/>
            <p:nvPr/>
          </p:nvSpPr>
          <p:spPr>
            <a:xfrm>
              <a:off x="0" y="-38100"/>
              <a:ext cx="4108703" cy="19346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522848" y="2598780"/>
            <a:ext cx="9242305" cy="806936"/>
          </a:xfrm>
          <a:prstGeom prst="rect">
            <a:avLst/>
          </a:prstGeom>
        </p:spPr>
        <p:txBody>
          <a:bodyPr lIns="0" tIns="0" rIns="0" bIns="0" rtlCol="0" anchor="t">
            <a:spAutoFit/>
          </a:bodyPr>
          <a:lstStyle/>
          <a:p>
            <a:pPr algn="ctr">
              <a:lnSpc>
                <a:spcPts val="6233"/>
              </a:lnSpc>
            </a:pPr>
            <a:r>
              <a:rPr lang="en-US" sz="5825">
                <a:solidFill>
                  <a:srgbClr val="FFFFFF"/>
                </a:solidFill>
                <a:latin typeface="Canva Sans"/>
              </a:rPr>
              <a:t>AUTHOR'S PERSPECTIVE</a:t>
            </a:r>
          </a:p>
        </p:txBody>
      </p:sp>
      <p:sp>
        <p:nvSpPr>
          <p:cNvPr id="7" name="TextBox 7"/>
          <p:cNvSpPr txBox="1"/>
          <p:nvPr/>
        </p:nvSpPr>
        <p:spPr>
          <a:xfrm>
            <a:off x="1501476" y="3669460"/>
            <a:ext cx="15285048" cy="5210176"/>
          </a:xfrm>
          <a:prstGeom prst="rect">
            <a:avLst/>
          </a:prstGeom>
        </p:spPr>
        <p:txBody>
          <a:bodyPr lIns="0" tIns="0" rIns="0" bIns="0" rtlCol="0" anchor="t">
            <a:spAutoFit/>
          </a:bodyPr>
          <a:lstStyle/>
          <a:p>
            <a:pPr marL="647690" lvl="1" indent="-323845">
              <a:lnSpc>
                <a:spcPts val="4199"/>
              </a:lnSpc>
              <a:buFont typeface="Arial"/>
              <a:buChar char="•"/>
            </a:pPr>
            <a:r>
              <a:rPr lang="en-US" sz="2999">
                <a:solidFill>
                  <a:srgbClr val="FFFFFF"/>
                </a:solidFill>
                <a:latin typeface="Canva Sans"/>
              </a:rPr>
              <a:t>The Global Car Wash Service Market is witnessing significant growth in the near future.</a:t>
            </a:r>
          </a:p>
          <a:p>
            <a:pPr marL="647690" lvl="1" indent="-323845">
              <a:lnSpc>
                <a:spcPts val="4199"/>
              </a:lnSpc>
              <a:buFont typeface="Arial"/>
              <a:buChar char="•"/>
            </a:pPr>
            <a:r>
              <a:rPr lang="en-US" sz="2999">
                <a:solidFill>
                  <a:srgbClr val="FFFFFF"/>
                </a:solidFill>
                <a:latin typeface="Canva Sans"/>
              </a:rPr>
              <a:t>Clients in the millennial age want to be able to pay in the most comfortable way, whether through coins, bank cards, rewards programs, EMV-enabled credit card transactions, or smartphone payments. </a:t>
            </a:r>
          </a:p>
          <a:p>
            <a:pPr marL="647690" lvl="1" indent="-323845">
              <a:lnSpc>
                <a:spcPts val="4199"/>
              </a:lnSpc>
              <a:buFont typeface="Arial"/>
              <a:buChar char="•"/>
            </a:pPr>
            <a:r>
              <a:rPr lang="en-US" sz="2999">
                <a:solidFill>
                  <a:srgbClr val="FFFFFF"/>
                </a:solidFill>
                <a:latin typeface="Canva Sans"/>
              </a:rPr>
              <a:t>In 2023, the Tunnels segment accounted for noticeable share of global Car Wash Service Market and is projected to experience significant growth in the near future.</a:t>
            </a:r>
          </a:p>
          <a:p>
            <a:pPr marL="647690" lvl="1" indent="-323845">
              <a:lnSpc>
                <a:spcPts val="4199"/>
              </a:lnSpc>
              <a:buFont typeface="Arial"/>
              <a:buChar char="•"/>
            </a:pPr>
            <a:r>
              <a:rPr lang="en-US" sz="2999">
                <a:solidFill>
                  <a:srgbClr val="FFFFFF"/>
                </a:solidFill>
                <a:latin typeface="Canva Sans"/>
              </a:rPr>
              <a:t>The Cash Payment segment is expected to expand at the significant CAGR retaining position throughout the forecast period.</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8246352" y="3603731"/>
            <a:ext cx="10041648" cy="6683269"/>
          </a:xfrm>
          <a:custGeom>
            <a:rect l="l" t="t" r="r" b="b"/>
            <a:pathLst>
              <a:path w="10041648" h="6683269">
                <a:moveTo>
                  <a:pt x="0" y="0"/>
                </a:moveTo>
                <a:lnTo>
                  <a:pt x="10041648" y="0"/>
                </a:lnTo>
                <a:lnTo>
                  <a:pt x="10041648" y="6683269"/>
                </a:lnTo>
                <a:lnTo>
                  <a:pt x="0" y="6683269"/>
                </a:lnTo>
                <a:lnTo>
                  <a:pt x="0" y="0"/>
                </a:lnTo>
                <a:close/>
              </a:path>
            </a:pathLst>
          </a:custGeom>
          <a:blipFill>
            <a:blip r:embed="rId2"/>
            <a:stretch>
              <a:fillRect l="-2860" t="-432" r="-2648" b="-5252"/>
            </a:stretch>
          </a:blipFill>
        </p:spPr>
        <p:txBody>
          <a:bodyPr/>
          <a:lstStyle/>
          <a:p/>
        </p:txBody>
      </p:sp>
      <p:sp>
        <p:nvSpPr>
          <p:cNvPr id="3" name="Freeform 3"/>
          <p:cNvSpPr/>
          <p:nvPr/>
        </p:nvSpPr>
        <p:spPr>
          <a:xfrm>
            <a:off x="724662" y="1755765"/>
            <a:ext cx="2456392" cy="2055181"/>
          </a:xfrm>
          <a:custGeom>
            <a:rect l="l" t="t" r="r" b="b"/>
            <a:pathLst>
              <a:path w="2456392" h="2055181">
                <a:moveTo>
                  <a:pt x="0" y="0"/>
                </a:moveTo>
                <a:lnTo>
                  <a:pt x="2456392" y="0"/>
                </a:lnTo>
                <a:lnTo>
                  <a:pt x="2456392" y="2055181"/>
                </a:lnTo>
                <a:lnTo>
                  <a:pt x="0" y="2055181"/>
                </a:lnTo>
                <a:lnTo>
                  <a:pt x="0" y="0"/>
                </a:lnTo>
                <a:close/>
              </a:path>
            </a:pathLst>
          </a:custGeom>
          <a:blipFill>
            <a:blip r:embed="rId3"/>
            <a:stretch>
              <a:fillRect/>
            </a:stretch>
          </a:blipFill>
        </p:spPr>
        <p:txBody>
          <a:bodyPr/>
          <a:lstStyle/>
          <a:p/>
        </p:txBody>
      </p:sp>
      <p:sp>
        <p:nvSpPr>
          <p:cNvPr id="4" name="Freeform 4"/>
          <p:cNvSpPr/>
          <p:nvPr/>
        </p:nvSpPr>
        <p:spPr>
          <a:xfrm>
            <a:off x="4032349" y="2145117"/>
            <a:ext cx="4214003" cy="1618177"/>
          </a:xfrm>
          <a:custGeom>
            <a:rect l="l" t="t" r="r" b="b"/>
            <a:pathLst>
              <a:path w="4214003" h="1618177">
                <a:moveTo>
                  <a:pt x="0" y="0"/>
                </a:moveTo>
                <a:lnTo>
                  <a:pt x="4214003" y="0"/>
                </a:lnTo>
                <a:lnTo>
                  <a:pt x="4214003" y="1618177"/>
                </a:lnTo>
                <a:lnTo>
                  <a:pt x="0" y="1618177"/>
                </a:lnTo>
                <a:lnTo>
                  <a:pt x="0" y="0"/>
                </a:lnTo>
                <a:close/>
              </a:path>
            </a:pathLst>
          </a:custGeom>
          <a:blipFill>
            <a:blip r:embed="rId4"/>
            <a:stretch>
              <a:fillRect/>
            </a:stretch>
          </a:blipFill>
        </p:spPr>
        <p:txBody>
          <a:bodyPr/>
          <a:lstStyle/>
          <a:p/>
        </p:txBody>
      </p:sp>
      <p:sp>
        <p:nvSpPr>
          <p:cNvPr id="5" name="Freeform 5"/>
          <p:cNvSpPr/>
          <p:nvPr/>
        </p:nvSpPr>
        <p:spPr>
          <a:xfrm>
            <a:off x="9144000" y="2121291"/>
            <a:ext cx="5010535" cy="1665829"/>
          </a:xfrm>
          <a:custGeom>
            <a:rect l="l" t="t" r="r" b="b"/>
            <a:pathLst>
              <a:path w="5010535" h="1665829">
                <a:moveTo>
                  <a:pt x="0" y="0"/>
                </a:moveTo>
                <a:lnTo>
                  <a:pt x="5010535" y="0"/>
                </a:lnTo>
                <a:lnTo>
                  <a:pt x="5010535" y="1665829"/>
                </a:lnTo>
                <a:lnTo>
                  <a:pt x="0" y="1665829"/>
                </a:lnTo>
                <a:lnTo>
                  <a:pt x="0" y="0"/>
                </a:lnTo>
                <a:close/>
              </a:path>
            </a:pathLst>
          </a:custGeom>
          <a:blipFill>
            <a:blip r:embed="rId5"/>
            <a:stretch>
              <a:fillRect l="-2083" t="-32114" r="-2083" b="-31592"/>
            </a:stretch>
          </a:blipFill>
        </p:spPr>
        <p:txBody>
          <a:bodyPr/>
          <a:lstStyle/>
          <a:p/>
        </p:txBody>
      </p:sp>
      <p:sp>
        <p:nvSpPr>
          <p:cNvPr id="6" name="Freeform 6"/>
          <p:cNvSpPr/>
          <p:nvPr/>
        </p:nvSpPr>
        <p:spPr>
          <a:xfrm>
            <a:off x="402847" y="4247568"/>
            <a:ext cx="2697797" cy="2697797"/>
          </a:xfrm>
          <a:custGeom>
            <a:rect l="l" t="t" r="r" b="b"/>
            <a:pathLst>
              <a:path w="2697797" h="2697797">
                <a:moveTo>
                  <a:pt x="0" y="0"/>
                </a:moveTo>
                <a:lnTo>
                  <a:pt x="2697797" y="0"/>
                </a:lnTo>
                <a:lnTo>
                  <a:pt x="2697797" y="2697798"/>
                </a:lnTo>
                <a:lnTo>
                  <a:pt x="0" y="2697798"/>
                </a:lnTo>
                <a:lnTo>
                  <a:pt x="0" y="0"/>
                </a:lnTo>
                <a:close/>
              </a:path>
            </a:pathLst>
          </a:custGeom>
          <a:blipFill>
            <a:blip r:embed="rId6"/>
            <a:stretch>
              <a:fillRect/>
            </a:stretch>
          </a:blipFill>
        </p:spPr>
        <p:txBody>
          <a:bodyPr/>
          <a:lstStyle/>
          <a:p/>
        </p:txBody>
      </p:sp>
      <p:sp>
        <p:nvSpPr>
          <p:cNvPr id="7" name="Freeform 7"/>
          <p:cNvSpPr/>
          <p:nvPr/>
        </p:nvSpPr>
        <p:spPr>
          <a:xfrm>
            <a:off x="3453185" y="4107968"/>
            <a:ext cx="4525296" cy="1832745"/>
          </a:xfrm>
          <a:custGeom>
            <a:rect l="l" t="t" r="r" b="b"/>
            <a:pathLst>
              <a:path w="4525296" h="1832745">
                <a:moveTo>
                  <a:pt x="0" y="0"/>
                </a:moveTo>
                <a:lnTo>
                  <a:pt x="4525296" y="0"/>
                </a:lnTo>
                <a:lnTo>
                  <a:pt x="4525296" y="1832745"/>
                </a:lnTo>
                <a:lnTo>
                  <a:pt x="0" y="1832745"/>
                </a:lnTo>
                <a:lnTo>
                  <a:pt x="0" y="0"/>
                </a:lnTo>
                <a:close/>
              </a:path>
            </a:pathLst>
          </a:custGeom>
          <a:blipFill>
            <a:blip r:embed="rId7"/>
            <a:stretch>
              <a:fillRect/>
            </a:stretch>
          </a:blipFill>
        </p:spPr>
        <p:txBody>
          <a:bodyPr/>
          <a:lstStyle/>
          <a:p/>
        </p:txBody>
      </p:sp>
      <p:sp>
        <p:nvSpPr>
          <p:cNvPr id="8" name="Freeform 8"/>
          <p:cNvSpPr/>
          <p:nvPr/>
        </p:nvSpPr>
        <p:spPr>
          <a:xfrm>
            <a:off x="164230" y="7612273"/>
            <a:ext cx="4173460" cy="1646027"/>
          </a:xfrm>
          <a:custGeom>
            <a:rect l="l" t="t" r="r" b="b"/>
            <a:pathLst>
              <a:path w="4173460" h="1646027">
                <a:moveTo>
                  <a:pt x="0" y="0"/>
                </a:moveTo>
                <a:lnTo>
                  <a:pt x="4173460" y="0"/>
                </a:lnTo>
                <a:lnTo>
                  <a:pt x="4173460" y="1646027"/>
                </a:lnTo>
                <a:lnTo>
                  <a:pt x="0" y="1646027"/>
                </a:lnTo>
                <a:lnTo>
                  <a:pt x="0" y="0"/>
                </a:lnTo>
                <a:close/>
              </a:path>
            </a:pathLst>
          </a:custGeom>
          <a:blipFill>
            <a:blip r:embed="rId8"/>
            <a:stretch>
              <a:fillRect/>
            </a:stretch>
          </a:blipFill>
        </p:spPr>
        <p:txBody>
          <a:bodyPr/>
          <a:lstStyle/>
          <a:p/>
        </p:txBody>
      </p:sp>
      <p:sp>
        <p:nvSpPr>
          <p:cNvPr id="9" name="Freeform 9"/>
          <p:cNvSpPr/>
          <p:nvPr/>
        </p:nvSpPr>
        <p:spPr>
          <a:xfrm>
            <a:off x="15002259" y="2121291"/>
            <a:ext cx="3059806" cy="1733890"/>
          </a:xfrm>
          <a:custGeom>
            <a:rect l="l" t="t" r="r" b="b"/>
            <a:pathLst>
              <a:path w="3059806" h="1733890">
                <a:moveTo>
                  <a:pt x="0" y="0"/>
                </a:moveTo>
                <a:lnTo>
                  <a:pt x="3059806" y="0"/>
                </a:lnTo>
                <a:lnTo>
                  <a:pt x="3059806" y="1733890"/>
                </a:lnTo>
                <a:lnTo>
                  <a:pt x="0" y="1733890"/>
                </a:lnTo>
                <a:lnTo>
                  <a:pt x="0" y="0"/>
                </a:lnTo>
                <a:close/>
              </a:path>
            </a:pathLst>
          </a:custGeom>
          <a:blipFill>
            <a:blip r:embed="rId9"/>
            <a:stretch>
              <a:fillRect/>
            </a:stretch>
          </a:blipFill>
        </p:spPr>
        <p:txBody>
          <a:bodyPr/>
          <a:lstStyle/>
          <a:p/>
        </p:txBody>
      </p:sp>
      <p:sp>
        <p:nvSpPr>
          <p:cNvPr id="10" name="Freeform 10"/>
          <p:cNvSpPr/>
          <p:nvPr/>
        </p:nvSpPr>
        <p:spPr>
          <a:xfrm>
            <a:off x="3453185" y="6116515"/>
            <a:ext cx="3996662" cy="1319956"/>
          </a:xfrm>
          <a:custGeom>
            <a:rect l="l" t="t" r="r" b="b"/>
            <a:pathLst>
              <a:path w="3996662" h="1319956">
                <a:moveTo>
                  <a:pt x="0" y="0"/>
                </a:moveTo>
                <a:lnTo>
                  <a:pt x="3996662" y="0"/>
                </a:lnTo>
                <a:lnTo>
                  <a:pt x="3996662" y="1319956"/>
                </a:lnTo>
                <a:lnTo>
                  <a:pt x="0" y="1319956"/>
                </a:lnTo>
                <a:lnTo>
                  <a:pt x="0" y="0"/>
                </a:lnTo>
                <a:close/>
              </a:path>
            </a:pathLst>
          </a:custGeom>
          <a:blipFill>
            <a:blip r:embed="rId10"/>
            <a:stretch>
              <a:fillRect l="-14729" t="-60278" r="-14614" b="-60278"/>
            </a:stretch>
          </a:blipFill>
        </p:spPr>
        <p:txBody>
          <a:bodyPr/>
          <a:lstStyle/>
          <a:p/>
        </p:txBody>
      </p:sp>
      <p:sp>
        <p:nvSpPr>
          <p:cNvPr id="11" name="Freeform 11"/>
          <p:cNvSpPr/>
          <p:nvPr/>
        </p:nvSpPr>
        <p:spPr>
          <a:xfrm>
            <a:off x="4918779" y="7779371"/>
            <a:ext cx="2441142" cy="2441142"/>
          </a:xfrm>
          <a:custGeom>
            <a:rect l="l" t="t" r="r" b="b"/>
            <a:pathLst>
              <a:path w="2441142" h="2441142">
                <a:moveTo>
                  <a:pt x="0" y="0"/>
                </a:moveTo>
                <a:lnTo>
                  <a:pt x="2441142" y="0"/>
                </a:lnTo>
                <a:lnTo>
                  <a:pt x="2441142" y="2441142"/>
                </a:lnTo>
                <a:lnTo>
                  <a:pt x="0" y="2441142"/>
                </a:lnTo>
                <a:lnTo>
                  <a:pt x="0" y="0"/>
                </a:lnTo>
                <a:close/>
              </a:path>
            </a:pathLst>
          </a:custGeom>
          <a:blipFill>
            <a:blip r:embed="rId11"/>
            <a:stretch>
              <a:fillRect/>
            </a:stretch>
          </a:blipFill>
        </p:spPr>
        <p:txBody>
          <a:bodyPr/>
          <a:lstStyle/>
          <a:p/>
        </p:txBody>
      </p:sp>
      <p:sp>
        <p:nvSpPr>
          <p:cNvPr id="12" name="TextBox 12"/>
          <p:cNvSpPr txBox="1"/>
          <p:nvPr/>
        </p:nvSpPr>
        <p:spPr>
          <a:xfrm>
            <a:off x="5715833"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a:t>
            </a:r>
            <a:r>
              <a:rPr lang="en-US" sz="4130" u="sng" spc="413">
                <a:solidFill>
                  <a:srgbClr val="000000"/>
                </a:solidFill>
                <a:latin typeface="Lato"/>
                <a:hlinkClick r:id="rId4" tooltip="https://tinyurl.com/4mhd9znj"/>
              </a:rPr>
              <a:t> https://tinyurl.com/4mhd9znj</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44</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Car Wash Service Market Report 2024</dc:title>
  <cp:lastModifiedBy>decipher market</cp:lastModifiedBy>
  <cp:revision>2</cp:revision>
  <dcterms:created xsi:type="dcterms:W3CDTF">2006-08-16T00:00:00Z</dcterms:created>
  <dcterms:modified xsi:type="dcterms:W3CDTF">2024-03-20T13:53:02Z</dcterms:modified>
</cp:coreProperties>
</file>