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160008" y="1799844"/>
            <a:ext cx="8130540" cy="2997835"/>
          </a:xfrm>
          <a:custGeom>
            <a:avLst/>
            <a:gdLst/>
            <a:ahLst/>
            <a:cxnLst/>
            <a:rect l="l" t="t" r="r" b="b"/>
            <a:pathLst>
              <a:path w="8130540" h="2997835">
                <a:moveTo>
                  <a:pt x="7982711" y="0"/>
                </a:moveTo>
                <a:lnTo>
                  <a:pt x="147827" y="0"/>
                </a:lnTo>
                <a:lnTo>
                  <a:pt x="101144" y="7559"/>
                </a:lnTo>
                <a:lnTo>
                  <a:pt x="60569" y="28590"/>
                </a:lnTo>
                <a:lnTo>
                  <a:pt x="28553" y="60624"/>
                </a:lnTo>
                <a:lnTo>
                  <a:pt x="7546" y="101193"/>
                </a:lnTo>
                <a:lnTo>
                  <a:pt x="0" y="147827"/>
                </a:lnTo>
                <a:lnTo>
                  <a:pt x="0" y="2849879"/>
                </a:lnTo>
                <a:lnTo>
                  <a:pt x="7546" y="2896514"/>
                </a:lnTo>
                <a:lnTo>
                  <a:pt x="28553" y="2937083"/>
                </a:lnTo>
                <a:lnTo>
                  <a:pt x="60569" y="2969117"/>
                </a:lnTo>
                <a:lnTo>
                  <a:pt x="101144" y="2990148"/>
                </a:lnTo>
                <a:lnTo>
                  <a:pt x="147827" y="2997707"/>
                </a:lnTo>
                <a:lnTo>
                  <a:pt x="7982711" y="2997707"/>
                </a:lnTo>
                <a:lnTo>
                  <a:pt x="8029395" y="2990148"/>
                </a:lnTo>
                <a:lnTo>
                  <a:pt x="8069970" y="2969117"/>
                </a:lnTo>
                <a:lnTo>
                  <a:pt x="8101986" y="2937083"/>
                </a:lnTo>
                <a:lnTo>
                  <a:pt x="8122993" y="2896514"/>
                </a:lnTo>
                <a:lnTo>
                  <a:pt x="8130540" y="2849879"/>
                </a:lnTo>
                <a:lnTo>
                  <a:pt x="8130540" y="147827"/>
                </a:lnTo>
                <a:lnTo>
                  <a:pt x="8122993" y="101193"/>
                </a:lnTo>
                <a:lnTo>
                  <a:pt x="8101986" y="60624"/>
                </a:lnTo>
                <a:lnTo>
                  <a:pt x="8069970" y="28590"/>
                </a:lnTo>
                <a:lnTo>
                  <a:pt x="8029395" y="7559"/>
                </a:lnTo>
                <a:lnTo>
                  <a:pt x="7982711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401055" y="5125211"/>
            <a:ext cx="8890000" cy="3362325"/>
          </a:xfrm>
          <a:custGeom>
            <a:avLst/>
            <a:gdLst/>
            <a:ahLst/>
            <a:cxnLst/>
            <a:rect l="l" t="t" r="r" b="b"/>
            <a:pathLst>
              <a:path w="8890000" h="3362325">
                <a:moveTo>
                  <a:pt x="8741664" y="0"/>
                </a:moveTo>
                <a:lnTo>
                  <a:pt x="147828" y="0"/>
                </a:lnTo>
                <a:lnTo>
                  <a:pt x="101144" y="7546"/>
                </a:lnTo>
                <a:lnTo>
                  <a:pt x="60569" y="28553"/>
                </a:lnTo>
                <a:lnTo>
                  <a:pt x="28553" y="60569"/>
                </a:lnTo>
                <a:lnTo>
                  <a:pt x="7546" y="101144"/>
                </a:lnTo>
                <a:lnTo>
                  <a:pt x="0" y="147827"/>
                </a:lnTo>
                <a:lnTo>
                  <a:pt x="0" y="3214116"/>
                </a:lnTo>
                <a:lnTo>
                  <a:pt x="7546" y="3260750"/>
                </a:lnTo>
                <a:lnTo>
                  <a:pt x="28553" y="3301319"/>
                </a:lnTo>
                <a:lnTo>
                  <a:pt x="60569" y="3333353"/>
                </a:lnTo>
                <a:lnTo>
                  <a:pt x="101144" y="3354384"/>
                </a:lnTo>
                <a:lnTo>
                  <a:pt x="147828" y="3361944"/>
                </a:lnTo>
                <a:lnTo>
                  <a:pt x="8741664" y="3361944"/>
                </a:lnTo>
                <a:lnTo>
                  <a:pt x="8788347" y="3354384"/>
                </a:lnTo>
                <a:lnTo>
                  <a:pt x="8828922" y="3333353"/>
                </a:lnTo>
                <a:lnTo>
                  <a:pt x="8860938" y="3301319"/>
                </a:lnTo>
                <a:lnTo>
                  <a:pt x="8881945" y="3260750"/>
                </a:lnTo>
                <a:lnTo>
                  <a:pt x="8889492" y="3214116"/>
                </a:lnTo>
                <a:lnTo>
                  <a:pt x="8889492" y="147827"/>
                </a:lnTo>
                <a:lnTo>
                  <a:pt x="8881945" y="101144"/>
                </a:lnTo>
                <a:lnTo>
                  <a:pt x="8860938" y="60569"/>
                </a:lnTo>
                <a:lnTo>
                  <a:pt x="8828922" y="28553"/>
                </a:lnTo>
                <a:lnTo>
                  <a:pt x="8788347" y="7546"/>
                </a:lnTo>
                <a:lnTo>
                  <a:pt x="8741664" y="0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401055" y="1799844"/>
            <a:ext cx="8890000" cy="2997835"/>
          </a:xfrm>
          <a:custGeom>
            <a:avLst/>
            <a:gdLst/>
            <a:ahLst/>
            <a:cxnLst/>
            <a:rect l="l" t="t" r="r" b="b"/>
            <a:pathLst>
              <a:path w="8890000" h="2997835">
                <a:moveTo>
                  <a:pt x="8741664" y="0"/>
                </a:moveTo>
                <a:lnTo>
                  <a:pt x="147828" y="0"/>
                </a:lnTo>
                <a:lnTo>
                  <a:pt x="101144" y="7559"/>
                </a:lnTo>
                <a:lnTo>
                  <a:pt x="60569" y="28590"/>
                </a:lnTo>
                <a:lnTo>
                  <a:pt x="28553" y="60624"/>
                </a:lnTo>
                <a:lnTo>
                  <a:pt x="7546" y="101193"/>
                </a:lnTo>
                <a:lnTo>
                  <a:pt x="0" y="147827"/>
                </a:lnTo>
                <a:lnTo>
                  <a:pt x="0" y="2849879"/>
                </a:lnTo>
                <a:lnTo>
                  <a:pt x="7546" y="2896514"/>
                </a:lnTo>
                <a:lnTo>
                  <a:pt x="28553" y="2937083"/>
                </a:lnTo>
                <a:lnTo>
                  <a:pt x="60569" y="2969117"/>
                </a:lnTo>
                <a:lnTo>
                  <a:pt x="101144" y="2990148"/>
                </a:lnTo>
                <a:lnTo>
                  <a:pt x="147828" y="2997707"/>
                </a:lnTo>
                <a:lnTo>
                  <a:pt x="8741664" y="2997707"/>
                </a:lnTo>
                <a:lnTo>
                  <a:pt x="8788347" y="2990148"/>
                </a:lnTo>
                <a:lnTo>
                  <a:pt x="8828922" y="2969117"/>
                </a:lnTo>
                <a:lnTo>
                  <a:pt x="8860938" y="2937083"/>
                </a:lnTo>
                <a:lnTo>
                  <a:pt x="8881945" y="2896514"/>
                </a:lnTo>
                <a:lnTo>
                  <a:pt x="8889492" y="2849879"/>
                </a:lnTo>
                <a:lnTo>
                  <a:pt x="8889492" y="147827"/>
                </a:lnTo>
                <a:lnTo>
                  <a:pt x="8881945" y="101193"/>
                </a:lnTo>
                <a:lnTo>
                  <a:pt x="8860938" y="60624"/>
                </a:lnTo>
                <a:lnTo>
                  <a:pt x="8828922" y="28590"/>
                </a:lnTo>
                <a:lnTo>
                  <a:pt x="8788347" y="7559"/>
                </a:lnTo>
                <a:lnTo>
                  <a:pt x="8741664" y="0"/>
                </a:lnTo>
                <a:close/>
              </a:path>
            </a:pathLst>
          </a:custGeom>
          <a:solidFill>
            <a:srgbClr val="4543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259579" y="2264663"/>
            <a:ext cx="2283460" cy="2070100"/>
          </a:xfrm>
          <a:custGeom>
            <a:avLst/>
            <a:gdLst/>
            <a:ahLst/>
            <a:cxnLst/>
            <a:rect l="l" t="t" r="r" b="b"/>
            <a:pathLst>
              <a:path w="2283459" h="2070100">
                <a:moveTo>
                  <a:pt x="2135251" y="0"/>
                </a:moveTo>
                <a:lnTo>
                  <a:pt x="147700" y="0"/>
                </a:lnTo>
                <a:lnTo>
                  <a:pt x="101079" y="7546"/>
                </a:lnTo>
                <a:lnTo>
                  <a:pt x="60542" y="28553"/>
                </a:lnTo>
                <a:lnTo>
                  <a:pt x="28545" y="60569"/>
                </a:lnTo>
                <a:lnTo>
                  <a:pt x="7545" y="101144"/>
                </a:lnTo>
                <a:lnTo>
                  <a:pt x="0" y="147827"/>
                </a:lnTo>
                <a:lnTo>
                  <a:pt x="0" y="1921763"/>
                </a:lnTo>
                <a:lnTo>
                  <a:pt x="7545" y="1968447"/>
                </a:lnTo>
                <a:lnTo>
                  <a:pt x="28545" y="2009022"/>
                </a:lnTo>
                <a:lnTo>
                  <a:pt x="60542" y="2041038"/>
                </a:lnTo>
                <a:lnTo>
                  <a:pt x="101079" y="2062045"/>
                </a:lnTo>
                <a:lnTo>
                  <a:pt x="147700" y="2069591"/>
                </a:lnTo>
                <a:lnTo>
                  <a:pt x="2135251" y="2069591"/>
                </a:lnTo>
                <a:lnTo>
                  <a:pt x="2181872" y="2062045"/>
                </a:lnTo>
                <a:lnTo>
                  <a:pt x="2222409" y="2041038"/>
                </a:lnTo>
                <a:lnTo>
                  <a:pt x="2254406" y="2009022"/>
                </a:lnTo>
                <a:lnTo>
                  <a:pt x="2275406" y="1968447"/>
                </a:lnTo>
                <a:lnTo>
                  <a:pt x="2282952" y="1921763"/>
                </a:lnTo>
                <a:lnTo>
                  <a:pt x="2282952" y="147827"/>
                </a:lnTo>
                <a:lnTo>
                  <a:pt x="2275406" y="101144"/>
                </a:lnTo>
                <a:lnTo>
                  <a:pt x="2254406" y="60569"/>
                </a:lnTo>
                <a:lnTo>
                  <a:pt x="2222409" y="28553"/>
                </a:lnTo>
                <a:lnTo>
                  <a:pt x="2181872" y="7546"/>
                </a:lnTo>
                <a:lnTo>
                  <a:pt x="2135251" y="0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3997452" y="5588508"/>
            <a:ext cx="2545080" cy="2070100"/>
          </a:xfrm>
          <a:custGeom>
            <a:avLst/>
            <a:gdLst/>
            <a:ahLst/>
            <a:cxnLst/>
            <a:rect l="l" t="t" r="r" b="b"/>
            <a:pathLst>
              <a:path w="2545079" h="2070100">
                <a:moveTo>
                  <a:pt x="2397379" y="0"/>
                </a:moveTo>
                <a:lnTo>
                  <a:pt x="147700" y="0"/>
                </a:lnTo>
                <a:lnTo>
                  <a:pt x="101079" y="7546"/>
                </a:lnTo>
                <a:lnTo>
                  <a:pt x="60542" y="28553"/>
                </a:lnTo>
                <a:lnTo>
                  <a:pt x="28545" y="60569"/>
                </a:lnTo>
                <a:lnTo>
                  <a:pt x="7545" y="101144"/>
                </a:lnTo>
                <a:lnTo>
                  <a:pt x="0" y="147827"/>
                </a:lnTo>
                <a:lnTo>
                  <a:pt x="0" y="1921764"/>
                </a:lnTo>
                <a:lnTo>
                  <a:pt x="7545" y="1968447"/>
                </a:lnTo>
                <a:lnTo>
                  <a:pt x="28545" y="2009022"/>
                </a:lnTo>
                <a:lnTo>
                  <a:pt x="60542" y="2041038"/>
                </a:lnTo>
                <a:lnTo>
                  <a:pt x="101079" y="2062045"/>
                </a:lnTo>
                <a:lnTo>
                  <a:pt x="147700" y="2069591"/>
                </a:lnTo>
                <a:lnTo>
                  <a:pt x="2397379" y="2069591"/>
                </a:lnTo>
                <a:lnTo>
                  <a:pt x="2444000" y="2062045"/>
                </a:lnTo>
                <a:lnTo>
                  <a:pt x="2484537" y="2041038"/>
                </a:lnTo>
                <a:lnTo>
                  <a:pt x="2516534" y="2009022"/>
                </a:lnTo>
                <a:lnTo>
                  <a:pt x="2537534" y="1968447"/>
                </a:lnTo>
                <a:lnTo>
                  <a:pt x="2545079" y="1921764"/>
                </a:lnTo>
                <a:lnTo>
                  <a:pt x="2545079" y="147827"/>
                </a:lnTo>
                <a:lnTo>
                  <a:pt x="2537534" y="101144"/>
                </a:lnTo>
                <a:lnTo>
                  <a:pt x="2516534" y="60569"/>
                </a:lnTo>
                <a:lnTo>
                  <a:pt x="2484537" y="28553"/>
                </a:lnTo>
                <a:lnTo>
                  <a:pt x="2444000" y="7546"/>
                </a:lnTo>
                <a:lnTo>
                  <a:pt x="2397379" y="0"/>
                </a:lnTo>
                <a:close/>
              </a:path>
            </a:pathLst>
          </a:custGeom>
          <a:solidFill>
            <a:srgbClr val="4543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6469379" y="2953511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6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469379" y="6277355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6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45434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5495" y="2936494"/>
            <a:ext cx="1842770" cy="58369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45864" y="6311772"/>
            <a:ext cx="2543429" cy="58369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55866" y="2419197"/>
            <a:ext cx="6555740" cy="14503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055866" y="5625236"/>
            <a:ext cx="5697220" cy="21596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70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4034" y="244551"/>
            <a:ext cx="16572230" cy="1968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09446" y="3750160"/>
            <a:ext cx="15937865" cy="4171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hyperlink" Target="https://tinyurl.com/ynpy9mxm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894076" y="3179064"/>
            <a:ext cx="12499975" cy="3929379"/>
          </a:xfrm>
          <a:custGeom>
            <a:avLst/>
            <a:gdLst/>
            <a:ahLst/>
            <a:cxnLst/>
            <a:rect l="l" t="t" r="r" b="b"/>
            <a:pathLst>
              <a:path w="12499975" h="3929379">
                <a:moveTo>
                  <a:pt x="12499847" y="0"/>
                </a:moveTo>
                <a:lnTo>
                  <a:pt x="0" y="0"/>
                </a:lnTo>
                <a:lnTo>
                  <a:pt x="0" y="3928872"/>
                </a:lnTo>
                <a:lnTo>
                  <a:pt x="12499847" y="3928872"/>
                </a:lnTo>
                <a:lnTo>
                  <a:pt x="12499847" y="0"/>
                </a:lnTo>
                <a:close/>
              </a:path>
            </a:pathLst>
          </a:custGeom>
          <a:solidFill>
            <a:srgbClr val="232327">
              <a:alpha val="8470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07790" y="3642486"/>
            <a:ext cx="11474450" cy="2786380"/>
          </a:xfrm>
          <a:prstGeom prst="rect"/>
        </p:spPr>
        <p:txBody>
          <a:bodyPr wrap="square" lIns="0" tIns="217804" rIns="0" bIns="0" rtlCol="0" vert="horz">
            <a:spAutoFit/>
          </a:bodyPr>
          <a:lstStyle/>
          <a:p>
            <a:pPr marL="662940" marR="5080" indent="-650875">
              <a:lnSpc>
                <a:spcPts val="10100"/>
              </a:lnSpc>
              <a:spcBef>
                <a:spcPts val="1714"/>
              </a:spcBef>
            </a:pPr>
            <a:r>
              <a:rPr dirty="0" sz="9700" spc="-210">
                <a:solidFill>
                  <a:srgbClr val="FFFFFF"/>
                </a:solidFill>
              </a:rPr>
              <a:t>CAR</a:t>
            </a:r>
            <a:r>
              <a:rPr dirty="0" sz="9700" spc="-1030">
                <a:solidFill>
                  <a:srgbClr val="FFFFFF"/>
                </a:solidFill>
              </a:rPr>
              <a:t> </a:t>
            </a:r>
            <a:r>
              <a:rPr dirty="0" sz="9700" spc="-515">
                <a:solidFill>
                  <a:srgbClr val="FFFFFF"/>
                </a:solidFill>
              </a:rPr>
              <a:t>ICE</a:t>
            </a:r>
            <a:r>
              <a:rPr dirty="0" sz="9700" spc="-1025">
                <a:solidFill>
                  <a:srgbClr val="FFFFFF"/>
                </a:solidFill>
              </a:rPr>
              <a:t> </a:t>
            </a:r>
            <a:r>
              <a:rPr dirty="0" sz="9700" spc="-275">
                <a:solidFill>
                  <a:srgbClr val="FFFFFF"/>
                </a:solidFill>
              </a:rPr>
              <a:t>SCRAPERS </a:t>
            </a:r>
            <a:r>
              <a:rPr dirty="0" sz="9700" spc="-215">
                <a:solidFill>
                  <a:srgbClr val="FFFFFF"/>
                </a:solidFill>
              </a:rPr>
              <a:t>MARKET</a:t>
            </a:r>
            <a:r>
              <a:rPr dirty="0" sz="9700" spc="-985">
                <a:solidFill>
                  <a:srgbClr val="FFFFFF"/>
                </a:solidFill>
              </a:rPr>
              <a:t> </a:t>
            </a:r>
            <a:r>
              <a:rPr dirty="0" sz="9700" spc="-10">
                <a:solidFill>
                  <a:srgbClr val="FFFFFF"/>
                </a:solidFill>
              </a:rPr>
              <a:t>REPORT</a:t>
            </a:r>
            <a:endParaRPr sz="9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807464" y="2223516"/>
            <a:ext cx="14673580" cy="5840095"/>
          </a:xfrm>
          <a:custGeom>
            <a:avLst/>
            <a:gdLst/>
            <a:ahLst/>
            <a:cxnLst/>
            <a:rect l="l" t="t" r="r" b="b"/>
            <a:pathLst>
              <a:path w="14673580" h="5840095">
                <a:moveTo>
                  <a:pt x="14570837" y="0"/>
                </a:moveTo>
                <a:lnTo>
                  <a:pt x="102235" y="0"/>
                </a:lnTo>
                <a:lnTo>
                  <a:pt x="62418" y="8026"/>
                </a:lnTo>
                <a:lnTo>
                  <a:pt x="29924" y="29924"/>
                </a:lnTo>
                <a:lnTo>
                  <a:pt x="8026" y="62418"/>
                </a:lnTo>
                <a:lnTo>
                  <a:pt x="0" y="102234"/>
                </a:lnTo>
                <a:lnTo>
                  <a:pt x="0" y="5737733"/>
                </a:lnTo>
                <a:lnTo>
                  <a:pt x="8026" y="5777549"/>
                </a:lnTo>
                <a:lnTo>
                  <a:pt x="29924" y="5810043"/>
                </a:lnTo>
                <a:lnTo>
                  <a:pt x="62418" y="5831941"/>
                </a:lnTo>
                <a:lnTo>
                  <a:pt x="102235" y="5839967"/>
                </a:lnTo>
                <a:lnTo>
                  <a:pt x="14570837" y="5839967"/>
                </a:lnTo>
                <a:lnTo>
                  <a:pt x="14609968" y="5832173"/>
                </a:lnTo>
                <a:lnTo>
                  <a:pt x="14643100" y="5809995"/>
                </a:lnTo>
                <a:lnTo>
                  <a:pt x="14665277" y="5776864"/>
                </a:lnTo>
                <a:lnTo>
                  <a:pt x="14673072" y="5737733"/>
                </a:lnTo>
                <a:lnTo>
                  <a:pt x="14673072" y="102234"/>
                </a:lnTo>
                <a:lnTo>
                  <a:pt x="14665045" y="62418"/>
                </a:lnTo>
                <a:lnTo>
                  <a:pt x="14643147" y="29924"/>
                </a:lnTo>
                <a:lnTo>
                  <a:pt x="14610653" y="8026"/>
                </a:lnTo>
                <a:lnTo>
                  <a:pt x="14570837" y="0"/>
                </a:lnTo>
                <a:close/>
              </a:path>
            </a:pathLst>
          </a:custGeom>
          <a:solidFill>
            <a:srgbClr val="232327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05094" y="2354656"/>
            <a:ext cx="687705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200">
                <a:solidFill>
                  <a:srgbClr val="FFFFFF"/>
                </a:solidFill>
              </a:rPr>
              <a:t>INTRODUCTION</a:t>
            </a:r>
            <a:endParaRPr sz="7000"/>
          </a:p>
        </p:txBody>
      </p:sp>
      <p:sp>
        <p:nvSpPr>
          <p:cNvPr id="5" name="object 5" descr=""/>
          <p:cNvSpPr txBox="1"/>
          <p:nvPr/>
        </p:nvSpPr>
        <p:spPr>
          <a:xfrm>
            <a:off x="1987676" y="3729990"/>
            <a:ext cx="14247494" cy="409956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 marR="5080">
              <a:lnSpc>
                <a:spcPct val="85800"/>
              </a:lnSpc>
              <a:spcBef>
                <a:spcPts val="675"/>
              </a:spcBef>
            </a:pPr>
            <a:r>
              <a:rPr dirty="0" sz="3400" spc="-75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ice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scraper</a:t>
            </a:r>
            <a:r>
              <a:rPr dirty="0" sz="34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14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70">
                <a:solidFill>
                  <a:srgbClr val="FFFFFF"/>
                </a:solidFill>
                <a:latin typeface="Verdana"/>
                <a:cs typeface="Verdana"/>
              </a:rPr>
              <a:t>ice-</a:t>
            </a:r>
            <a:r>
              <a:rPr dirty="0" sz="3400" spc="-60">
                <a:solidFill>
                  <a:srgbClr val="FFFFFF"/>
                </a:solidFill>
                <a:latin typeface="Verdana"/>
                <a:cs typeface="Verdana"/>
              </a:rPr>
              <a:t>removable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tool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brush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70">
                <a:solidFill>
                  <a:srgbClr val="FFFFFF"/>
                </a:solidFill>
                <a:latin typeface="Verdana"/>
                <a:cs typeface="Verdana"/>
              </a:rPr>
              <a:t>off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75">
                <a:solidFill>
                  <a:srgbClr val="FFFFFF"/>
                </a:solidFill>
                <a:latin typeface="Verdana"/>
                <a:cs typeface="Verdana"/>
              </a:rPr>
              <a:t>snow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from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door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5">
                <a:solidFill>
                  <a:srgbClr val="FFFFFF"/>
                </a:solidFill>
                <a:latin typeface="Verdana"/>
                <a:cs typeface="Verdana"/>
              </a:rPr>
              <a:t>handles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0">
                <a:solidFill>
                  <a:srgbClr val="FFFFFF"/>
                </a:solidFill>
                <a:latin typeface="Verdana"/>
                <a:cs typeface="Verdana"/>
              </a:rPr>
              <a:t>get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into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7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25">
                <a:solidFill>
                  <a:srgbClr val="FFFFFF"/>
                </a:solidFill>
                <a:latin typeface="Verdana"/>
                <a:cs typeface="Verdana"/>
              </a:rPr>
              <a:t>car.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9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70">
                <a:solidFill>
                  <a:srgbClr val="FFFFFF"/>
                </a:solidFill>
                <a:latin typeface="Verdana"/>
                <a:cs typeface="Verdana"/>
              </a:rPr>
              <a:t>easily</a:t>
            </a:r>
            <a:r>
              <a:rPr dirty="0" sz="3400" spc="-3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scrape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thick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thin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ice </a:t>
            </a:r>
            <a:r>
              <a:rPr dirty="0" sz="3400" spc="70">
                <a:solidFill>
                  <a:srgbClr val="FFFFFF"/>
                </a:solidFill>
                <a:latin typeface="Verdana"/>
                <a:cs typeface="Verdana"/>
              </a:rPr>
              <a:t>off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0">
                <a:solidFill>
                  <a:srgbClr val="FFFFFF"/>
                </a:solidFill>
                <a:latin typeface="Verdana"/>
                <a:cs typeface="Verdana"/>
              </a:rPr>
              <a:t>windshield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0">
                <a:solidFill>
                  <a:srgbClr val="FFFFFF"/>
                </a:solidFill>
                <a:latin typeface="Verdana"/>
                <a:cs typeface="Verdana"/>
              </a:rPr>
              <a:t>without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95">
                <a:solidFill>
                  <a:srgbClr val="FFFFFF"/>
                </a:solidFill>
                <a:latin typeface="Verdana"/>
                <a:cs typeface="Verdana"/>
              </a:rPr>
              <a:t>leaving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10">
                <a:solidFill>
                  <a:srgbClr val="FFFFFF"/>
                </a:solidFill>
                <a:latin typeface="Verdana"/>
                <a:cs typeface="Verdana"/>
              </a:rPr>
              <a:t>any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0">
                <a:solidFill>
                  <a:srgbClr val="FFFFFF"/>
                </a:solidFill>
                <a:latin typeface="Verdana"/>
                <a:cs typeface="Verdana"/>
              </a:rPr>
              <a:t>scrapes.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9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5">
                <a:solidFill>
                  <a:srgbClr val="FFFFFF"/>
                </a:solidFill>
                <a:latin typeface="Verdana"/>
                <a:cs typeface="Verdana"/>
              </a:rPr>
              <a:t>car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ice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scrapers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4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efficiently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5">
                <a:solidFill>
                  <a:srgbClr val="FFFFFF"/>
                </a:solidFill>
                <a:latin typeface="Verdana"/>
                <a:cs typeface="Verdana"/>
              </a:rPr>
              <a:t>create</a:t>
            </a:r>
            <a:r>
              <a:rPr dirty="0" sz="3400" spc="-3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divots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ice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20">
                <a:solidFill>
                  <a:srgbClr val="FFFFFF"/>
                </a:solidFill>
                <a:latin typeface="Verdana"/>
                <a:cs typeface="Verdana"/>
              </a:rPr>
              <a:t>break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60">
                <a:solidFill>
                  <a:srgbClr val="FFFFFF"/>
                </a:solidFill>
                <a:latin typeface="Verdana"/>
                <a:cs typeface="Verdana"/>
              </a:rPr>
              <a:t>apart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hence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ice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5">
                <a:solidFill>
                  <a:srgbClr val="FFFFFF"/>
                </a:solidFill>
                <a:latin typeface="Verdana"/>
                <a:cs typeface="Verdana"/>
              </a:rPr>
              <a:t>scraped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40">
                <a:solidFill>
                  <a:srgbClr val="FFFFFF"/>
                </a:solidFill>
                <a:latin typeface="Verdana"/>
                <a:cs typeface="Verdana"/>
              </a:rPr>
              <a:t>away</a:t>
            </a:r>
            <a:r>
              <a:rPr dirty="0" sz="3400" spc="-3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5">
                <a:solidFill>
                  <a:srgbClr val="FFFFFF"/>
                </a:solidFill>
                <a:latin typeface="Verdana"/>
                <a:cs typeface="Verdana"/>
              </a:rPr>
              <a:t>surface.</a:t>
            </a:r>
            <a:r>
              <a:rPr dirty="0" sz="3400" spc="-3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5">
                <a:solidFill>
                  <a:srgbClr val="FFFFFF"/>
                </a:solidFill>
                <a:latin typeface="Verdana"/>
                <a:cs typeface="Verdana"/>
              </a:rPr>
              <a:t>scrapers</a:t>
            </a:r>
            <a:r>
              <a:rPr dirty="0" sz="34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mostly </a:t>
            </a:r>
            <a:r>
              <a:rPr dirty="0" sz="3400" spc="-105">
                <a:solidFill>
                  <a:srgbClr val="FFFFFF"/>
                </a:solidFill>
                <a:latin typeface="Verdana"/>
                <a:cs typeface="Verdana"/>
              </a:rPr>
              <a:t>made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up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4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plastic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but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obtained</a:t>
            </a:r>
            <a:r>
              <a:rPr dirty="0" sz="34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5">
                <a:solidFill>
                  <a:srgbClr val="FFFFFF"/>
                </a:solidFill>
                <a:latin typeface="Verdana"/>
                <a:cs typeface="Verdana"/>
              </a:rPr>
              <a:t>metal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material.</a:t>
            </a:r>
            <a:endParaRPr sz="3400">
              <a:latin typeface="Verdana"/>
              <a:cs typeface="Verdana"/>
            </a:endParaRPr>
          </a:p>
          <a:p>
            <a:pPr algn="just" marL="12700" marR="125730">
              <a:lnSpc>
                <a:spcPct val="85700"/>
              </a:lnSpc>
              <a:spcBef>
                <a:spcPts val="10"/>
              </a:spcBef>
            </a:pPr>
            <a:r>
              <a:rPr dirty="0" sz="3400" spc="-90">
                <a:solidFill>
                  <a:srgbClr val="FFFFFF"/>
                </a:solidFill>
                <a:latin typeface="Verdana"/>
                <a:cs typeface="Verdana"/>
              </a:rPr>
              <a:t>However,</a:t>
            </a:r>
            <a:r>
              <a:rPr dirty="0" sz="3400" spc="-3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6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0">
                <a:solidFill>
                  <a:srgbClr val="FFFFFF"/>
                </a:solidFill>
                <a:latin typeface="Verdana"/>
                <a:cs typeface="Verdana"/>
              </a:rPr>
              <a:t>metal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scraper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35">
                <a:solidFill>
                  <a:srgbClr val="FFFFFF"/>
                </a:solidFill>
                <a:latin typeface="Verdana"/>
                <a:cs typeface="Verdana"/>
              </a:rPr>
              <a:t>damage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6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car’s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0">
                <a:solidFill>
                  <a:srgbClr val="FFFFFF"/>
                </a:solidFill>
                <a:latin typeface="Verdana"/>
                <a:cs typeface="Verdana"/>
              </a:rPr>
              <a:t>surface,</a:t>
            </a:r>
            <a:r>
              <a:rPr dirty="0" sz="3400" spc="-3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400" spc="-3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doesn’t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5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3400" spc="-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especially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since</a:t>
            </a:r>
            <a:r>
              <a:rPr dirty="0" sz="3400" spc="-3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6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0">
                <a:solidFill>
                  <a:srgbClr val="FFFFFF"/>
                </a:solidFill>
                <a:latin typeface="Verdana"/>
                <a:cs typeface="Verdana"/>
              </a:rPr>
              <a:t>car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under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6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400" spc="-3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">
                <a:solidFill>
                  <a:srgbClr val="FFFFFF"/>
                </a:solidFill>
                <a:latin typeface="Verdana"/>
                <a:cs typeface="Verdana"/>
              </a:rPr>
              <a:t>loa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snow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doesn’t</a:t>
            </a:r>
            <a:r>
              <a:rPr dirty="0" sz="34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9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3400" spc="-3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0">
                <a:solidFill>
                  <a:srgbClr val="FFFFFF"/>
                </a:solidFill>
                <a:latin typeface="Verdana"/>
                <a:cs typeface="Verdana"/>
              </a:rPr>
              <a:t>much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60">
                <a:solidFill>
                  <a:srgbClr val="FFFFFF"/>
                </a:solidFill>
                <a:latin typeface="Verdana"/>
                <a:cs typeface="Verdana"/>
              </a:rPr>
              <a:t>visibility.</a:t>
            </a:r>
            <a:endParaRPr sz="3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74141" rIns="0" bIns="0" rtlCol="0" vert="horz">
            <a:spAutoFit/>
          </a:bodyPr>
          <a:lstStyle/>
          <a:p>
            <a:pPr marL="5003800">
              <a:lnSpc>
                <a:spcPct val="100000"/>
              </a:lnSpc>
              <a:spcBef>
                <a:spcPts val="100"/>
              </a:spcBef>
            </a:pPr>
            <a:r>
              <a:rPr dirty="0" sz="7700" spc="-254">
                <a:solidFill>
                  <a:srgbClr val="FFFFFF"/>
                </a:solidFill>
              </a:rPr>
              <a:t>KEY</a:t>
            </a:r>
            <a:r>
              <a:rPr dirty="0" sz="7700" spc="-805">
                <a:solidFill>
                  <a:srgbClr val="FFFFFF"/>
                </a:solidFill>
              </a:rPr>
              <a:t> </a:t>
            </a:r>
            <a:r>
              <a:rPr dirty="0" sz="7700" spc="-455">
                <a:solidFill>
                  <a:srgbClr val="FFFFFF"/>
                </a:solidFill>
              </a:rPr>
              <a:t>INSIGHTS</a:t>
            </a:r>
            <a:endParaRPr sz="7700"/>
          </a:p>
        </p:txBody>
      </p:sp>
      <p:grpSp>
        <p:nvGrpSpPr>
          <p:cNvPr id="4" name="object 4" descr=""/>
          <p:cNvGrpSpPr/>
          <p:nvPr/>
        </p:nvGrpSpPr>
        <p:grpSpPr>
          <a:xfrm>
            <a:off x="9377171" y="3925823"/>
            <a:ext cx="8461375" cy="1682750"/>
            <a:chOff x="9377171" y="3925823"/>
            <a:chExt cx="8461375" cy="1682750"/>
          </a:xfrm>
        </p:grpSpPr>
        <p:sp>
          <p:nvSpPr>
            <p:cNvPr id="5" name="object 5" descr=""/>
            <p:cNvSpPr/>
            <p:nvPr/>
          </p:nvSpPr>
          <p:spPr>
            <a:xfrm>
              <a:off x="9377171" y="3925823"/>
              <a:ext cx="8461375" cy="1682750"/>
            </a:xfrm>
            <a:custGeom>
              <a:avLst/>
              <a:gdLst/>
              <a:ahLst/>
              <a:cxnLst/>
              <a:rect l="l" t="t" r="r" b="b"/>
              <a:pathLst>
                <a:path w="8461375" h="1682750">
                  <a:moveTo>
                    <a:pt x="8353551" y="0"/>
                  </a:moveTo>
                  <a:lnTo>
                    <a:pt x="107696" y="0"/>
                  </a:lnTo>
                  <a:lnTo>
                    <a:pt x="65793" y="8469"/>
                  </a:lnTo>
                  <a:lnTo>
                    <a:pt x="31559" y="31559"/>
                  </a:lnTo>
                  <a:lnTo>
                    <a:pt x="8469" y="65793"/>
                  </a:lnTo>
                  <a:lnTo>
                    <a:pt x="0" y="107696"/>
                  </a:lnTo>
                  <a:lnTo>
                    <a:pt x="0" y="1574800"/>
                  </a:lnTo>
                  <a:lnTo>
                    <a:pt x="8469" y="1616702"/>
                  </a:lnTo>
                  <a:lnTo>
                    <a:pt x="31559" y="1650936"/>
                  </a:lnTo>
                  <a:lnTo>
                    <a:pt x="65793" y="1674026"/>
                  </a:lnTo>
                  <a:lnTo>
                    <a:pt x="107696" y="1682496"/>
                  </a:lnTo>
                  <a:lnTo>
                    <a:pt x="8353551" y="1682496"/>
                  </a:lnTo>
                  <a:lnTo>
                    <a:pt x="8395454" y="1674026"/>
                  </a:lnTo>
                  <a:lnTo>
                    <a:pt x="8429688" y="1650936"/>
                  </a:lnTo>
                  <a:lnTo>
                    <a:pt x="8452778" y="1616702"/>
                  </a:lnTo>
                  <a:lnTo>
                    <a:pt x="8461247" y="1574800"/>
                  </a:lnTo>
                  <a:lnTo>
                    <a:pt x="8461247" y="107696"/>
                  </a:lnTo>
                  <a:lnTo>
                    <a:pt x="8452778" y="65793"/>
                  </a:lnTo>
                  <a:lnTo>
                    <a:pt x="8429688" y="31559"/>
                  </a:lnTo>
                  <a:lnTo>
                    <a:pt x="8395454" y="8469"/>
                  </a:lnTo>
                  <a:lnTo>
                    <a:pt x="8353551" y="0"/>
                  </a:lnTo>
                  <a:close/>
                </a:path>
              </a:pathLst>
            </a:custGeom>
            <a:solidFill>
              <a:srgbClr val="46628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1133581" y="4325873"/>
              <a:ext cx="0" cy="883919"/>
            </a:xfrm>
            <a:custGeom>
              <a:avLst/>
              <a:gdLst/>
              <a:ahLst/>
              <a:cxnLst/>
              <a:rect l="l" t="t" r="r" b="b"/>
              <a:pathLst>
                <a:path w="0" h="883920">
                  <a:moveTo>
                    <a:pt x="0" y="88392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9377171" y="6068567"/>
            <a:ext cx="8461375" cy="1682750"/>
            <a:chOff x="9377171" y="6068567"/>
            <a:chExt cx="8461375" cy="1682750"/>
          </a:xfrm>
        </p:grpSpPr>
        <p:sp>
          <p:nvSpPr>
            <p:cNvPr id="8" name="object 8" descr=""/>
            <p:cNvSpPr/>
            <p:nvPr/>
          </p:nvSpPr>
          <p:spPr>
            <a:xfrm>
              <a:off x="9377171" y="6068567"/>
              <a:ext cx="8461375" cy="1682750"/>
            </a:xfrm>
            <a:custGeom>
              <a:avLst/>
              <a:gdLst/>
              <a:ahLst/>
              <a:cxnLst/>
              <a:rect l="l" t="t" r="r" b="b"/>
              <a:pathLst>
                <a:path w="8461375" h="1682750">
                  <a:moveTo>
                    <a:pt x="8353551" y="0"/>
                  </a:moveTo>
                  <a:lnTo>
                    <a:pt x="107696" y="0"/>
                  </a:lnTo>
                  <a:lnTo>
                    <a:pt x="65793" y="8469"/>
                  </a:lnTo>
                  <a:lnTo>
                    <a:pt x="31559" y="31559"/>
                  </a:lnTo>
                  <a:lnTo>
                    <a:pt x="8469" y="65793"/>
                  </a:lnTo>
                  <a:lnTo>
                    <a:pt x="0" y="107696"/>
                  </a:lnTo>
                  <a:lnTo>
                    <a:pt x="0" y="1574800"/>
                  </a:lnTo>
                  <a:lnTo>
                    <a:pt x="8469" y="1616702"/>
                  </a:lnTo>
                  <a:lnTo>
                    <a:pt x="31559" y="1650936"/>
                  </a:lnTo>
                  <a:lnTo>
                    <a:pt x="65793" y="1674026"/>
                  </a:lnTo>
                  <a:lnTo>
                    <a:pt x="107696" y="1682496"/>
                  </a:lnTo>
                  <a:lnTo>
                    <a:pt x="8353551" y="1682496"/>
                  </a:lnTo>
                  <a:lnTo>
                    <a:pt x="8395454" y="1674026"/>
                  </a:lnTo>
                  <a:lnTo>
                    <a:pt x="8429688" y="1650936"/>
                  </a:lnTo>
                  <a:lnTo>
                    <a:pt x="8452778" y="1616702"/>
                  </a:lnTo>
                  <a:lnTo>
                    <a:pt x="8461247" y="1574800"/>
                  </a:lnTo>
                  <a:lnTo>
                    <a:pt x="8461247" y="107696"/>
                  </a:lnTo>
                  <a:lnTo>
                    <a:pt x="8452778" y="65793"/>
                  </a:lnTo>
                  <a:lnTo>
                    <a:pt x="8429688" y="31559"/>
                  </a:lnTo>
                  <a:lnTo>
                    <a:pt x="8395454" y="8469"/>
                  </a:lnTo>
                  <a:lnTo>
                    <a:pt x="8353551" y="0"/>
                  </a:lnTo>
                  <a:close/>
                </a:path>
              </a:pathLst>
            </a:custGeom>
            <a:solidFill>
              <a:srgbClr val="46628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1133581" y="6468617"/>
              <a:ext cx="0" cy="883919"/>
            </a:xfrm>
            <a:custGeom>
              <a:avLst/>
              <a:gdLst/>
              <a:ahLst/>
              <a:cxnLst/>
              <a:rect l="l" t="t" r="r" b="b"/>
              <a:pathLst>
                <a:path w="0" h="883920">
                  <a:moveTo>
                    <a:pt x="0" y="88392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2594717" y="4008577"/>
            <a:ext cx="3561079" cy="132080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dirty="0" sz="3650" spc="65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365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50" spc="130" b="1">
                <a:solidFill>
                  <a:srgbClr val="FFFFFF"/>
                </a:solidFill>
                <a:latin typeface="Trebuchet MS"/>
                <a:cs typeface="Trebuchet MS"/>
              </a:rPr>
              <a:t>SIZE</a:t>
            </a:r>
            <a:endParaRPr sz="36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dirty="0" sz="3650" spc="-140" b="1">
                <a:solidFill>
                  <a:srgbClr val="FFFFFF"/>
                </a:solidFill>
                <a:latin typeface="Trebuchet MS"/>
                <a:cs typeface="Trebuchet MS"/>
              </a:rPr>
              <a:t>s2,313.28</a:t>
            </a:r>
            <a:r>
              <a:rPr dirty="0" sz="3650" spc="-1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50" spc="-10" b="1">
                <a:solidFill>
                  <a:srgbClr val="FFFFFF"/>
                </a:solidFill>
                <a:latin typeface="Trebuchet MS"/>
                <a:cs typeface="Trebuchet MS"/>
              </a:rPr>
              <a:t>Million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709141" y="6151574"/>
            <a:ext cx="1334135" cy="1320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9055">
              <a:lnSpc>
                <a:spcPct val="116399"/>
              </a:lnSpc>
              <a:spcBef>
                <a:spcPts val="100"/>
              </a:spcBef>
            </a:pPr>
            <a:r>
              <a:rPr dirty="0" sz="3650" spc="-20" b="1">
                <a:solidFill>
                  <a:srgbClr val="FFFFFF"/>
                </a:solidFill>
                <a:latin typeface="Trebuchet MS"/>
                <a:cs typeface="Trebuchet MS"/>
              </a:rPr>
              <a:t>CAGR </a:t>
            </a:r>
            <a:r>
              <a:rPr dirty="0" sz="3650" spc="-10" b="1">
                <a:solidFill>
                  <a:srgbClr val="FFFFFF"/>
                </a:solidFill>
                <a:latin typeface="Trebuchet MS"/>
                <a:cs typeface="Trebuchet MS"/>
              </a:rPr>
              <a:t>5.58%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797033" y="4448301"/>
            <a:ext cx="1090295" cy="5816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35" b="1">
                <a:solidFill>
                  <a:srgbClr val="FFFFFF"/>
                </a:solidFill>
                <a:latin typeface="Trebuchet MS"/>
                <a:cs typeface="Trebuchet MS"/>
              </a:rPr>
              <a:t>2029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623552" y="6151574"/>
            <a:ext cx="1295400" cy="132080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sz="3650" spc="-10" b="1">
                <a:solidFill>
                  <a:srgbClr val="FFFFFF"/>
                </a:solidFill>
                <a:latin typeface="Trebuchet MS"/>
                <a:cs typeface="Trebuchet MS"/>
              </a:rPr>
              <a:t>2023-</a:t>
            </a:r>
            <a:endParaRPr sz="3650">
              <a:latin typeface="Trebuchet MS"/>
              <a:cs typeface="Trebuchet MS"/>
            </a:endParaRPr>
          </a:p>
          <a:p>
            <a:pPr marL="109855">
              <a:lnSpc>
                <a:spcPct val="100000"/>
              </a:lnSpc>
              <a:spcBef>
                <a:spcPts val="720"/>
              </a:spcBef>
            </a:pPr>
            <a:r>
              <a:rPr dirty="0" sz="3650" spc="-20" b="1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36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6740" rIns="0" bIns="0" rtlCol="0" vert="horz">
            <a:spAutoFit/>
          </a:bodyPr>
          <a:lstStyle/>
          <a:p>
            <a:pPr marL="222885">
              <a:lnSpc>
                <a:spcPct val="100000"/>
              </a:lnSpc>
              <a:spcBef>
                <a:spcPts val="95"/>
              </a:spcBef>
            </a:pPr>
            <a:r>
              <a:rPr dirty="0" sz="6100" spc="-500"/>
              <a:t>REVENUE</a:t>
            </a:r>
            <a:r>
              <a:rPr dirty="0" sz="6100" spc="-509"/>
              <a:t> </a:t>
            </a:r>
            <a:r>
              <a:rPr dirty="0" sz="6100" spc="-385"/>
              <a:t>MARKET</a:t>
            </a:r>
            <a:r>
              <a:rPr dirty="0" sz="6100" spc="-505"/>
              <a:t> </a:t>
            </a:r>
            <a:r>
              <a:rPr dirty="0" sz="6100" spc="-465"/>
              <a:t>SHARE</a:t>
            </a:r>
            <a:r>
              <a:rPr dirty="0" sz="6100" spc="-505"/>
              <a:t> </a:t>
            </a:r>
            <a:r>
              <a:rPr dirty="0" sz="6100" spc="-360"/>
              <a:t>BY</a:t>
            </a:r>
            <a:r>
              <a:rPr dirty="0" sz="6100" spc="-505"/>
              <a:t> </a:t>
            </a:r>
            <a:r>
              <a:rPr dirty="0" sz="6100" spc="-430"/>
              <a:t>SEGMENTS</a:t>
            </a:r>
            <a:r>
              <a:rPr dirty="0" sz="6100" spc="-505"/>
              <a:t> </a:t>
            </a:r>
            <a:r>
              <a:rPr dirty="0" sz="6100" spc="-330"/>
              <a:t>2022</a:t>
            </a:r>
            <a:endParaRPr sz="6100"/>
          </a:p>
        </p:txBody>
      </p:sp>
      <p:grpSp>
        <p:nvGrpSpPr>
          <p:cNvPr id="4" name="object 4" descr=""/>
          <p:cNvGrpSpPr/>
          <p:nvPr/>
        </p:nvGrpSpPr>
        <p:grpSpPr>
          <a:xfrm>
            <a:off x="12352019" y="3970020"/>
            <a:ext cx="5153025" cy="2868295"/>
            <a:chOff x="12352019" y="3970020"/>
            <a:chExt cx="5153025" cy="2868295"/>
          </a:xfrm>
        </p:grpSpPr>
        <p:sp>
          <p:nvSpPr>
            <p:cNvPr id="5" name="object 5" descr=""/>
            <p:cNvSpPr/>
            <p:nvPr/>
          </p:nvSpPr>
          <p:spPr>
            <a:xfrm>
              <a:off x="12352019" y="3970020"/>
              <a:ext cx="1788160" cy="1789430"/>
            </a:xfrm>
            <a:custGeom>
              <a:avLst/>
              <a:gdLst/>
              <a:ahLst/>
              <a:cxnLst/>
              <a:rect l="l" t="t" r="r" b="b"/>
              <a:pathLst>
                <a:path w="1788159" h="1789429">
                  <a:moveTo>
                    <a:pt x="1597151" y="0"/>
                  </a:moveTo>
                  <a:lnTo>
                    <a:pt x="190500" y="0"/>
                  </a:lnTo>
                  <a:lnTo>
                    <a:pt x="146797" y="5034"/>
                  </a:lnTo>
                  <a:lnTo>
                    <a:pt x="106691" y="19375"/>
                  </a:lnTo>
                  <a:lnTo>
                    <a:pt x="71321" y="41877"/>
                  </a:lnTo>
                  <a:lnTo>
                    <a:pt x="41827" y="71398"/>
                  </a:lnTo>
                  <a:lnTo>
                    <a:pt x="19349" y="106792"/>
                  </a:lnTo>
                  <a:lnTo>
                    <a:pt x="5027" y="146917"/>
                  </a:lnTo>
                  <a:lnTo>
                    <a:pt x="0" y="190626"/>
                  </a:lnTo>
                  <a:lnTo>
                    <a:pt x="0" y="1598549"/>
                  </a:lnTo>
                  <a:lnTo>
                    <a:pt x="5027" y="1642258"/>
                  </a:lnTo>
                  <a:lnTo>
                    <a:pt x="19349" y="1682383"/>
                  </a:lnTo>
                  <a:lnTo>
                    <a:pt x="41827" y="1717777"/>
                  </a:lnTo>
                  <a:lnTo>
                    <a:pt x="71321" y="1747298"/>
                  </a:lnTo>
                  <a:lnTo>
                    <a:pt x="106691" y="1769800"/>
                  </a:lnTo>
                  <a:lnTo>
                    <a:pt x="146797" y="1784141"/>
                  </a:lnTo>
                  <a:lnTo>
                    <a:pt x="190500" y="1789176"/>
                  </a:lnTo>
                  <a:lnTo>
                    <a:pt x="1597151" y="1789176"/>
                  </a:lnTo>
                  <a:lnTo>
                    <a:pt x="1640854" y="1784141"/>
                  </a:lnTo>
                  <a:lnTo>
                    <a:pt x="1680960" y="1769800"/>
                  </a:lnTo>
                  <a:lnTo>
                    <a:pt x="1716330" y="1747298"/>
                  </a:lnTo>
                  <a:lnTo>
                    <a:pt x="1745824" y="1717777"/>
                  </a:lnTo>
                  <a:lnTo>
                    <a:pt x="1768302" y="1682383"/>
                  </a:lnTo>
                  <a:lnTo>
                    <a:pt x="1782624" y="1642258"/>
                  </a:lnTo>
                  <a:lnTo>
                    <a:pt x="1787651" y="1598549"/>
                  </a:lnTo>
                  <a:lnTo>
                    <a:pt x="1787651" y="190626"/>
                  </a:lnTo>
                  <a:lnTo>
                    <a:pt x="1782624" y="146917"/>
                  </a:lnTo>
                  <a:lnTo>
                    <a:pt x="1768302" y="106792"/>
                  </a:lnTo>
                  <a:lnTo>
                    <a:pt x="1745824" y="71398"/>
                  </a:lnTo>
                  <a:lnTo>
                    <a:pt x="1716330" y="41877"/>
                  </a:lnTo>
                  <a:lnTo>
                    <a:pt x="1680960" y="19375"/>
                  </a:lnTo>
                  <a:lnTo>
                    <a:pt x="1640854" y="5034"/>
                  </a:lnTo>
                  <a:lnTo>
                    <a:pt x="1597151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543281" y="4161282"/>
              <a:ext cx="4942840" cy="2658110"/>
            </a:xfrm>
            <a:custGeom>
              <a:avLst/>
              <a:gdLst/>
              <a:ahLst/>
              <a:cxnLst/>
              <a:rect l="l" t="t" r="r" b="b"/>
              <a:pathLst>
                <a:path w="4942840" h="2658109">
                  <a:moveTo>
                    <a:pt x="4839843" y="0"/>
                  </a:moveTo>
                  <a:lnTo>
                    <a:pt x="102489" y="0"/>
                  </a:lnTo>
                  <a:lnTo>
                    <a:pt x="62579" y="8048"/>
                  </a:lnTo>
                  <a:lnTo>
                    <a:pt x="30003" y="30003"/>
                  </a:lnTo>
                  <a:lnTo>
                    <a:pt x="8048" y="62579"/>
                  </a:lnTo>
                  <a:lnTo>
                    <a:pt x="0" y="102488"/>
                  </a:lnTo>
                  <a:lnTo>
                    <a:pt x="0" y="2555366"/>
                  </a:lnTo>
                  <a:lnTo>
                    <a:pt x="8048" y="2595276"/>
                  </a:lnTo>
                  <a:lnTo>
                    <a:pt x="30003" y="2627852"/>
                  </a:lnTo>
                  <a:lnTo>
                    <a:pt x="62579" y="2649807"/>
                  </a:lnTo>
                  <a:lnTo>
                    <a:pt x="102489" y="2657855"/>
                  </a:lnTo>
                  <a:lnTo>
                    <a:pt x="4839843" y="2657855"/>
                  </a:lnTo>
                  <a:lnTo>
                    <a:pt x="4879752" y="2649807"/>
                  </a:lnTo>
                  <a:lnTo>
                    <a:pt x="4912328" y="2627852"/>
                  </a:lnTo>
                  <a:lnTo>
                    <a:pt x="4934283" y="2595276"/>
                  </a:lnTo>
                  <a:lnTo>
                    <a:pt x="4942332" y="2555366"/>
                  </a:lnTo>
                  <a:lnTo>
                    <a:pt x="4942332" y="102488"/>
                  </a:lnTo>
                  <a:lnTo>
                    <a:pt x="4934283" y="62579"/>
                  </a:lnTo>
                  <a:lnTo>
                    <a:pt x="4912328" y="30003"/>
                  </a:lnTo>
                  <a:lnTo>
                    <a:pt x="4879752" y="8048"/>
                  </a:lnTo>
                  <a:lnTo>
                    <a:pt x="4839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2543281" y="4161282"/>
              <a:ext cx="4942840" cy="2658110"/>
            </a:xfrm>
            <a:custGeom>
              <a:avLst/>
              <a:gdLst/>
              <a:ahLst/>
              <a:cxnLst/>
              <a:rect l="l" t="t" r="r" b="b"/>
              <a:pathLst>
                <a:path w="4942840" h="2658109">
                  <a:moveTo>
                    <a:pt x="102489" y="0"/>
                  </a:moveTo>
                  <a:lnTo>
                    <a:pt x="4839843" y="0"/>
                  </a:lnTo>
                  <a:lnTo>
                    <a:pt x="4879752" y="8048"/>
                  </a:lnTo>
                  <a:lnTo>
                    <a:pt x="4912328" y="30003"/>
                  </a:lnTo>
                  <a:lnTo>
                    <a:pt x="4934283" y="62579"/>
                  </a:lnTo>
                  <a:lnTo>
                    <a:pt x="4942332" y="102488"/>
                  </a:lnTo>
                  <a:lnTo>
                    <a:pt x="4942332" y="2555366"/>
                  </a:lnTo>
                  <a:lnTo>
                    <a:pt x="4934283" y="2595276"/>
                  </a:lnTo>
                  <a:lnTo>
                    <a:pt x="4912328" y="2627852"/>
                  </a:lnTo>
                  <a:lnTo>
                    <a:pt x="4879752" y="2649807"/>
                  </a:lnTo>
                  <a:lnTo>
                    <a:pt x="4839843" y="2657855"/>
                  </a:lnTo>
                  <a:lnTo>
                    <a:pt x="102489" y="2657855"/>
                  </a:lnTo>
                  <a:lnTo>
                    <a:pt x="62579" y="2649807"/>
                  </a:lnTo>
                  <a:lnTo>
                    <a:pt x="30003" y="2627852"/>
                  </a:lnTo>
                  <a:lnTo>
                    <a:pt x="8048" y="2595276"/>
                  </a:lnTo>
                  <a:lnTo>
                    <a:pt x="0" y="2555366"/>
                  </a:lnTo>
                  <a:lnTo>
                    <a:pt x="0" y="102488"/>
                  </a:lnTo>
                  <a:lnTo>
                    <a:pt x="8048" y="62579"/>
                  </a:lnTo>
                  <a:lnTo>
                    <a:pt x="30003" y="30003"/>
                  </a:lnTo>
                  <a:lnTo>
                    <a:pt x="62579" y="8048"/>
                  </a:lnTo>
                  <a:lnTo>
                    <a:pt x="102489" y="0"/>
                  </a:lnTo>
                  <a:close/>
                </a:path>
              </a:pathLst>
            </a:custGeom>
            <a:ln w="38100">
              <a:solidFill>
                <a:srgbClr val="47A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6577583" y="3875532"/>
            <a:ext cx="5052060" cy="2962910"/>
            <a:chOff x="6577583" y="3875532"/>
            <a:chExt cx="5052060" cy="2962910"/>
          </a:xfrm>
        </p:grpSpPr>
        <p:sp>
          <p:nvSpPr>
            <p:cNvPr id="9" name="object 9" descr=""/>
            <p:cNvSpPr/>
            <p:nvPr/>
          </p:nvSpPr>
          <p:spPr>
            <a:xfrm>
              <a:off x="6577583" y="3875532"/>
              <a:ext cx="1788160" cy="1788160"/>
            </a:xfrm>
            <a:custGeom>
              <a:avLst/>
              <a:gdLst/>
              <a:ahLst/>
              <a:cxnLst/>
              <a:rect l="l" t="t" r="r" b="b"/>
              <a:pathLst>
                <a:path w="1788159" h="1788160">
                  <a:moveTo>
                    <a:pt x="1597152" y="0"/>
                  </a:moveTo>
                  <a:lnTo>
                    <a:pt x="190500" y="0"/>
                  </a:lnTo>
                  <a:lnTo>
                    <a:pt x="146797" y="5027"/>
                  </a:lnTo>
                  <a:lnTo>
                    <a:pt x="106691" y="19349"/>
                  </a:lnTo>
                  <a:lnTo>
                    <a:pt x="71321" y="41827"/>
                  </a:lnTo>
                  <a:lnTo>
                    <a:pt x="41827" y="71321"/>
                  </a:lnTo>
                  <a:lnTo>
                    <a:pt x="19349" y="106691"/>
                  </a:lnTo>
                  <a:lnTo>
                    <a:pt x="5027" y="146797"/>
                  </a:lnTo>
                  <a:lnTo>
                    <a:pt x="0" y="190500"/>
                  </a:lnTo>
                  <a:lnTo>
                    <a:pt x="0" y="1597152"/>
                  </a:lnTo>
                  <a:lnTo>
                    <a:pt x="5027" y="1640854"/>
                  </a:lnTo>
                  <a:lnTo>
                    <a:pt x="19349" y="1680960"/>
                  </a:lnTo>
                  <a:lnTo>
                    <a:pt x="41827" y="1716330"/>
                  </a:lnTo>
                  <a:lnTo>
                    <a:pt x="71321" y="1745824"/>
                  </a:lnTo>
                  <a:lnTo>
                    <a:pt x="106691" y="1768302"/>
                  </a:lnTo>
                  <a:lnTo>
                    <a:pt x="146797" y="1782624"/>
                  </a:lnTo>
                  <a:lnTo>
                    <a:pt x="190500" y="1787652"/>
                  </a:lnTo>
                  <a:lnTo>
                    <a:pt x="1597152" y="1787652"/>
                  </a:lnTo>
                  <a:lnTo>
                    <a:pt x="1640854" y="1782624"/>
                  </a:lnTo>
                  <a:lnTo>
                    <a:pt x="1680960" y="1768302"/>
                  </a:lnTo>
                  <a:lnTo>
                    <a:pt x="1716330" y="1745824"/>
                  </a:lnTo>
                  <a:lnTo>
                    <a:pt x="1745824" y="1716330"/>
                  </a:lnTo>
                  <a:lnTo>
                    <a:pt x="1768302" y="1680960"/>
                  </a:lnTo>
                  <a:lnTo>
                    <a:pt x="1782624" y="1640854"/>
                  </a:lnTo>
                  <a:lnTo>
                    <a:pt x="1787652" y="1597152"/>
                  </a:lnTo>
                  <a:lnTo>
                    <a:pt x="1787652" y="190500"/>
                  </a:lnTo>
                  <a:lnTo>
                    <a:pt x="1782624" y="146797"/>
                  </a:lnTo>
                  <a:lnTo>
                    <a:pt x="1768302" y="106691"/>
                  </a:lnTo>
                  <a:lnTo>
                    <a:pt x="1745824" y="71321"/>
                  </a:lnTo>
                  <a:lnTo>
                    <a:pt x="1716330" y="41827"/>
                  </a:lnTo>
                  <a:lnTo>
                    <a:pt x="1680960" y="19349"/>
                  </a:lnTo>
                  <a:lnTo>
                    <a:pt x="1640854" y="5027"/>
                  </a:lnTo>
                  <a:lnTo>
                    <a:pt x="159715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758177" y="4066794"/>
              <a:ext cx="4852670" cy="2752725"/>
            </a:xfrm>
            <a:custGeom>
              <a:avLst/>
              <a:gdLst/>
              <a:ahLst/>
              <a:cxnLst/>
              <a:rect l="l" t="t" r="r" b="b"/>
              <a:pathLst>
                <a:path w="4852670" h="2752725">
                  <a:moveTo>
                    <a:pt x="4748022" y="0"/>
                  </a:moveTo>
                  <a:lnTo>
                    <a:pt x="104394" y="0"/>
                  </a:lnTo>
                  <a:lnTo>
                    <a:pt x="83935" y="2032"/>
                  </a:lnTo>
                  <a:lnTo>
                    <a:pt x="46493" y="17573"/>
                  </a:lnTo>
                  <a:lnTo>
                    <a:pt x="17573" y="46493"/>
                  </a:lnTo>
                  <a:lnTo>
                    <a:pt x="2031" y="83935"/>
                  </a:lnTo>
                  <a:lnTo>
                    <a:pt x="0" y="104393"/>
                  </a:lnTo>
                  <a:lnTo>
                    <a:pt x="0" y="2647950"/>
                  </a:lnTo>
                  <a:lnTo>
                    <a:pt x="7969" y="2687891"/>
                  </a:lnTo>
                  <a:lnTo>
                    <a:pt x="30606" y="2721736"/>
                  </a:lnTo>
                  <a:lnTo>
                    <a:pt x="64452" y="2744374"/>
                  </a:lnTo>
                  <a:lnTo>
                    <a:pt x="104394" y="2752343"/>
                  </a:lnTo>
                  <a:lnTo>
                    <a:pt x="4748022" y="2752343"/>
                  </a:lnTo>
                  <a:lnTo>
                    <a:pt x="4787963" y="2744374"/>
                  </a:lnTo>
                  <a:lnTo>
                    <a:pt x="4821808" y="2721736"/>
                  </a:lnTo>
                  <a:lnTo>
                    <a:pt x="4844446" y="2687891"/>
                  </a:lnTo>
                  <a:lnTo>
                    <a:pt x="4852416" y="2647950"/>
                  </a:lnTo>
                  <a:lnTo>
                    <a:pt x="4852416" y="104393"/>
                  </a:lnTo>
                  <a:lnTo>
                    <a:pt x="4844446" y="64452"/>
                  </a:lnTo>
                  <a:lnTo>
                    <a:pt x="4821808" y="30606"/>
                  </a:lnTo>
                  <a:lnTo>
                    <a:pt x="4787963" y="7969"/>
                  </a:lnTo>
                  <a:lnTo>
                    <a:pt x="4748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758177" y="4066794"/>
              <a:ext cx="4852670" cy="2752725"/>
            </a:xfrm>
            <a:custGeom>
              <a:avLst/>
              <a:gdLst/>
              <a:ahLst/>
              <a:cxnLst/>
              <a:rect l="l" t="t" r="r" b="b"/>
              <a:pathLst>
                <a:path w="4852670" h="2752725">
                  <a:moveTo>
                    <a:pt x="104394" y="0"/>
                  </a:moveTo>
                  <a:lnTo>
                    <a:pt x="4748022" y="0"/>
                  </a:lnTo>
                  <a:lnTo>
                    <a:pt x="4768480" y="2031"/>
                  </a:lnTo>
                  <a:lnTo>
                    <a:pt x="4805922" y="17573"/>
                  </a:lnTo>
                  <a:lnTo>
                    <a:pt x="4834842" y="46493"/>
                  </a:lnTo>
                  <a:lnTo>
                    <a:pt x="4850383" y="83935"/>
                  </a:lnTo>
                  <a:lnTo>
                    <a:pt x="4852416" y="104393"/>
                  </a:lnTo>
                  <a:lnTo>
                    <a:pt x="4852416" y="2647950"/>
                  </a:lnTo>
                  <a:lnTo>
                    <a:pt x="4844446" y="2687891"/>
                  </a:lnTo>
                  <a:lnTo>
                    <a:pt x="4821808" y="2721736"/>
                  </a:lnTo>
                  <a:lnTo>
                    <a:pt x="4787963" y="2744374"/>
                  </a:lnTo>
                  <a:lnTo>
                    <a:pt x="4748022" y="2752343"/>
                  </a:lnTo>
                  <a:lnTo>
                    <a:pt x="104394" y="2752343"/>
                  </a:lnTo>
                  <a:lnTo>
                    <a:pt x="64452" y="2744374"/>
                  </a:lnTo>
                  <a:lnTo>
                    <a:pt x="30606" y="2721736"/>
                  </a:lnTo>
                  <a:lnTo>
                    <a:pt x="7969" y="2687891"/>
                  </a:lnTo>
                  <a:lnTo>
                    <a:pt x="0" y="2647950"/>
                  </a:lnTo>
                  <a:lnTo>
                    <a:pt x="0" y="104393"/>
                  </a:lnTo>
                  <a:lnTo>
                    <a:pt x="7969" y="64452"/>
                  </a:lnTo>
                  <a:lnTo>
                    <a:pt x="30606" y="30606"/>
                  </a:lnTo>
                  <a:lnTo>
                    <a:pt x="64452" y="7969"/>
                  </a:lnTo>
                  <a:lnTo>
                    <a:pt x="104394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803148" y="3779520"/>
            <a:ext cx="5052060" cy="3058795"/>
            <a:chOff x="803148" y="3779520"/>
            <a:chExt cx="5052060" cy="3058795"/>
          </a:xfrm>
        </p:grpSpPr>
        <p:sp>
          <p:nvSpPr>
            <p:cNvPr id="13" name="object 13" descr=""/>
            <p:cNvSpPr/>
            <p:nvPr/>
          </p:nvSpPr>
          <p:spPr>
            <a:xfrm>
              <a:off x="803148" y="3779520"/>
              <a:ext cx="1788160" cy="1789430"/>
            </a:xfrm>
            <a:custGeom>
              <a:avLst/>
              <a:gdLst/>
              <a:ahLst/>
              <a:cxnLst/>
              <a:rect l="l" t="t" r="r" b="b"/>
              <a:pathLst>
                <a:path w="1788160" h="1789429">
                  <a:moveTo>
                    <a:pt x="1597152" y="0"/>
                  </a:moveTo>
                  <a:lnTo>
                    <a:pt x="190461" y="0"/>
                  </a:lnTo>
                  <a:lnTo>
                    <a:pt x="146793" y="5034"/>
                  </a:lnTo>
                  <a:lnTo>
                    <a:pt x="106704" y="19375"/>
                  </a:lnTo>
                  <a:lnTo>
                    <a:pt x="71340" y="41877"/>
                  </a:lnTo>
                  <a:lnTo>
                    <a:pt x="41844" y="71398"/>
                  </a:lnTo>
                  <a:lnTo>
                    <a:pt x="19360" y="106792"/>
                  </a:lnTo>
                  <a:lnTo>
                    <a:pt x="5030" y="146917"/>
                  </a:lnTo>
                  <a:lnTo>
                    <a:pt x="0" y="190626"/>
                  </a:lnTo>
                  <a:lnTo>
                    <a:pt x="0" y="1598549"/>
                  </a:lnTo>
                  <a:lnTo>
                    <a:pt x="5030" y="1642258"/>
                  </a:lnTo>
                  <a:lnTo>
                    <a:pt x="19360" y="1682383"/>
                  </a:lnTo>
                  <a:lnTo>
                    <a:pt x="41844" y="1717777"/>
                  </a:lnTo>
                  <a:lnTo>
                    <a:pt x="71340" y="1747298"/>
                  </a:lnTo>
                  <a:lnTo>
                    <a:pt x="106704" y="1769800"/>
                  </a:lnTo>
                  <a:lnTo>
                    <a:pt x="146793" y="1784141"/>
                  </a:lnTo>
                  <a:lnTo>
                    <a:pt x="190461" y="1789176"/>
                  </a:lnTo>
                  <a:lnTo>
                    <a:pt x="1597152" y="1789176"/>
                  </a:lnTo>
                  <a:lnTo>
                    <a:pt x="1640854" y="1784141"/>
                  </a:lnTo>
                  <a:lnTo>
                    <a:pt x="1680960" y="1769800"/>
                  </a:lnTo>
                  <a:lnTo>
                    <a:pt x="1716330" y="1747298"/>
                  </a:lnTo>
                  <a:lnTo>
                    <a:pt x="1745824" y="1717777"/>
                  </a:lnTo>
                  <a:lnTo>
                    <a:pt x="1768302" y="1682383"/>
                  </a:lnTo>
                  <a:lnTo>
                    <a:pt x="1782624" y="1642258"/>
                  </a:lnTo>
                  <a:lnTo>
                    <a:pt x="1787652" y="1598549"/>
                  </a:lnTo>
                  <a:lnTo>
                    <a:pt x="1787652" y="190626"/>
                  </a:lnTo>
                  <a:lnTo>
                    <a:pt x="1782624" y="146917"/>
                  </a:lnTo>
                  <a:lnTo>
                    <a:pt x="1768302" y="106792"/>
                  </a:lnTo>
                  <a:lnTo>
                    <a:pt x="1745824" y="71398"/>
                  </a:lnTo>
                  <a:lnTo>
                    <a:pt x="1716330" y="41877"/>
                  </a:lnTo>
                  <a:lnTo>
                    <a:pt x="1680960" y="19375"/>
                  </a:lnTo>
                  <a:lnTo>
                    <a:pt x="1640854" y="5034"/>
                  </a:lnTo>
                  <a:lnTo>
                    <a:pt x="159715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985266" y="3970782"/>
              <a:ext cx="4851400" cy="2848610"/>
            </a:xfrm>
            <a:custGeom>
              <a:avLst/>
              <a:gdLst/>
              <a:ahLst/>
              <a:cxnLst/>
              <a:rect l="l" t="t" r="r" b="b"/>
              <a:pathLst>
                <a:path w="4851400" h="2848609">
                  <a:moveTo>
                    <a:pt x="4746625" y="0"/>
                  </a:moveTo>
                  <a:lnTo>
                    <a:pt x="104317" y="0"/>
                  </a:lnTo>
                  <a:lnTo>
                    <a:pt x="83873" y="2032"/>
                  </a:lnTo>
                  <a:lnTo>
                    <a:pt x="46442" y="17573"/>
                  </a:lnTo>
                  <a:lnTo>
                    <a:pt x="17525" y="46493"/>
                  </a:lnTo>
                  <a:lnTo>
                    <a:pt x="2022" y="83935"/>
                  </a:lnTo>
                  <a:lnTo>
                    <a:pt x="0" y="104393"/>
                  </a:lnTo>
                  <a:lnTo>
                    <a:pt x="0" y="2743962"/>
                  </a:lnTo>
                  <a:lnTo>
                    <a:pt x="7939" y="2783903"/>
                  </a:lnTo>
                  <a:lnTo>
                    <a:pt x="30556" y="2817748"/>
                  </a:lnTo>
                  <a:lnTo>
                    <a:pt x="64398" y="2840386"/>
                  </a:lnTo>
                  <a:lnTo>
                    <a:pt x="104317" y="2848355"/>
                  </a:lnTo>
                  <a:lnTo>
                    <a:pt x="4746625" y="2848355"/>
                  </a:lnTo>
                  <a:lnTo>
                    <a:pt x="4786455" y="2840386"/>
                  </a:lnTo>
                  <a:lnTo>
                    <a:pt x="4820285" y="2817748"/>
                  </a:lnTo>
                  <a:lnTo>
                    <a:pt x="4842922" y="2783903"/>
                  </a:lnTo>
                  <a:lnTo>
                    <a:pt x="4850892" y="2743962"/>
                  </a:lnTo>
                  <a:lnTo>
                    <a:pt x="4850892" y="104393"/>
                  </a:lnTo>
                  <a:lnTo>
                    <a:pt x="4842922" y="64452"/>
                  </a:lnTo>
                  <a:lnTo>
                    <a:pt x="4820285" y="30606"/>
                  </a:lnTo>
                  <a:lnTo>
                    <a:pt x="4786455" y="7969"/>
                  </a:lnTo>
                  <a:lnTo>
                    <a:pt x="4746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985266" y="3970782"/>
              <a:ext cx="4851400" cy="2848610"/>
            </a:xfrm>
            <a:custGeom>
              <a:avLst/>
              <a:gdLst/>
              <a:ahLst/>
              <a:cxnLst/>
              <a:rect l="l" t="t" r="r" b="b"/>
              <a:pathLst>
                <a:path w="4851400" h="2848609">
                  <a:moveTo>
                    <a:pt x="104317" y="0"/>
                  </a:moveTo>
                  <a:lnTo>
                    <a:pt x="4746625" y="0"/>
                  </a:lnTo>
                  <a:lnTo>
                    <a:pt x="4767010" y="2031"/>
                  </a:lnTo>
                  <a:lnTo>
                    <a:pt x="4804400" y="17573"/>
                  </a:lnTo>
                  <a:lnTo>
                    <a:pt x="4833318" y="46493"/>
                  </a:lnTo>
                  <a:lnTo>
                    <a:pt x="4848860" y="83935"/>
                  </a:lnTo>
                  <a:lnTo>
                    <a:pt x="4850892" y="104393"/>
                  </a:lnTo>
                  <a:lnTo>
                    <a:pt x="4850892" y="2743962"/>
                  </a:lnTo>
                  <a:lnTo>
                    <a:pt x="4842922" y="2783903"/>
                  </a:lnTo>
                  <a:lnTo>
                    <a:pt x="4820285" y="2817748"/>
                  </a:lnTo>
                  <a:lnTo>
                    <a:pt x="4786455" y="2840386"/>
                  </a:lnTo>
                  <a:lnTo>
                    <a:pt x="4746625" y="2848355"/>
                  </a:lnTo>
                  <a:lnTo>
                    <a:pt x="104317" y="2848355"/>
                  </a:lnTo>
                  <a:lnTo>
                    <a:pt x="64398" y="2840386"/>
                  </a:lnTo>
                  <a:lnTo>
                    <a:pt x="30556" y="2817748"/>
                  </a:lnTo>
                  <a:lnTo>
                    <a:pt x="7939" y="2783903"/>
                  </a:lnTo>
                  <a:lnTo>
                    <a:pt x="0" y="2743962"/>
                  </a:lnTo>
                  <a:lnTo>
                    <a:pt x="0" y="104393"/>
                  </a:lnTo>
                  <a:lnTo>
                    <a:pt x="7939" y="64452"/>
                  </a:lnTo>
                  <a:lnTo>
                    <a:pt x="30556" y="30606"/>
                  </a:lnTo>
                  <a:lnTo>
                    <a:pt x="64398" y="7969"/>
                  </a:lnTo>
                  <a:lnTo>
                    <a:pt x="104317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1446022" y="3934753"/>
            <a:ext cx="3931285" cy="2625725"/>
          </a:xfrm>
          <a:prstGeom prst="rect">
            <a:avLst/>
          </a:prstGeom>
        </p:spPr>
        <p:txBody>
          <a:bodyPr wrap="square" lIns="0" tIns="239395" rIns="0" bIns="0" rtlCol="0" vert="horz">
            <a:spAutoFit/>
          </a:bodyPr>
          <a:lstStyle/>
          <a:p>
            <a:pPr algn="ctr" marR="99695">
              <a:lnSpc>
                <a:spcPct val="100000"/>
              </a:lnSpc>
              <a:spcBef>
                <a:spcPts val="1885"/>
              </a:spcBef>
            </a:pPr>
            <a:r>
              <a:rPr dirty="0" sz="3650" spc="-65" b="1">
                <a:latin typeface="Trebuchet MS"/>
                <a:cs typeface="Trebuchet MS"/>
              </a:rPr>
              <a:t>by</a:t>
            </a:r>
            <a:r>
              <a:rPr dirty="0" sz="3650" spc="-210" b="1">
                <a:latin typeface="Trebuchet MS"/>
                <a:cs typeface="Trebuchet MS"/>
              </a:rPr>
              <a:t> </a:t>
            </a:r>
            <a:r>
              <a:rPr dirty="0" sz="3650" spc="-20" b="1">
                <a:latin typeface="Trebuchet MS"/>
                <a:cs typeface="Trebuchet MS"/>
              </a:rPr>
              <a:t>type</a:t>
            </a:r>
            <a:endParaRPr sz="3650">
              <a:latin typeface="Trebuchet MS"/>
              <a:cs typeface="Trebuchet MS"/>
            </a:endParaRPr>
          </a:p>
          <a:p>
            <a:pPr algn="ctr" marL="454659" marR="442595">
              <a:lnSpc>
                <a:spcPct val="100000"/>
              </a:lnSpc>
              <a:spcBef>
                <a:spcPts val="1705"/>
              </a:spcBef>
            </a:pPr>
            <a:r>
              <a:rPr dirty="0" sz="3500" spc="-10" b="1">
                <a:latin typeface="Trebuchet MS"/>
                <a:cs typeface="Trebuchet MS"/>
              </a:rPr>
              <a:t>Heated</a:t>
            </a:r>
            <a:r>
              <a:rPr dirty="0" sz="3500" spc="-204" b="1">
                <a:latin typeface="Trebuchet MS"/>
                <a:cs typeface="Trebuchet MS"/>
              </a:rPr>
              <a:t> </a:t>
            </a:r>
            <a:r>
              <a:rPr dirty="0" sz="3500" b="1">
                <a:latin typeface="Trebuchet MS"/>
                <a:cs typeface="Trebuchet MS"/>
              </a:rPr>
              <a:t>Car</a:t>
            </a:r>
            <a:r>
              <a:rPr dirty="0" sz="3500" spc="-220" b="1">
                <a:latin typeface="Trebuchet MS"/>
                <a:cs typeface="Trebuchet MS"/>
              </a:rPr>
              <a:t> </a:t>
            </a:r>
            <a:r>
              <a:rPr dirty="0" sz="3500" spc="-25" b="1">
                <a:latin typeface="Trebuchet MS"/>
                <a:cs typeface="Trebuchet MS"/>
              </a:rPr>
              <a:t>Ice </a:t>
            </a:r>
            <a:r>
              <a:rPr dirty="0" sz="3500" spc="65" b="1">
                <a:latin typeface="Trebuchet MS"/>
                <a:cs typeface="Trebuchet MS"/>
              </a:rPr>
              <a:t>Scrapers</a:t>
            </a:r>
            <a:endParaRPr sz="3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tabLst>
                <a:tab pos="2578100" algn="l"/>
              </a:tabLst>
            </a:pPr>
            <a:r>
              <a:rPr dirty="0" sz="3500" spc="70" b="1">
                <a:latin typeface="Trebuchet MS"/>
                <a:cs typeface="Trebuchet MS"/>
              </a:rPr>
              <a:t>USD</a:t>
            </a:r>
            <a:r>
              <a:rPr dirty="0" sz="3500" spc="-140" b="1">
                <a:latin typeface="Trebuchet MS"/>
                <a:cs typeface="Trebuchet MS"/>
              </a:rPr>
              <a:t> </a:t>
            </a:r>
            <a:r>
              <a:rPr dirty="0" sz="3500" spc="-10" b="1">
                <a:latin typeface="Trebuchet MS"/>
                <a:cs typeface="Trebuchet MS"/>
              </a:rPr>
              <a:t>486.29</a:t>
            </a:r>
            <a:r>
              <a:rPr dirty="0" sz="3500" b="1">
                <a:latin typeface="Trebuchet MS"/>
                <a:cs typeface="Trebuchet MS"/>
              </a:rPr>
              <a:t>	</a:t>
            </a:r>
            <a:r>
              <a:rPr dirty="0" sz="3500" spc="-40" b="1">
                <a:latin typeface="Trebuchet MS"/>
                <a:cs typeface="Trebuchet MS"/>
              </a:rPr>
              <a:t>Million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968108" y="4151502"/>
            <a:ext cx="4571365" cy="21088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650" b="1">
                <a:latin typeface="Trebuchet MS"/>
                <a:cs typeface="Trebuchet MS"/>
              </a:rPr>
              <a:t>Application</a:t>
            </a:r>
            <a:r>
              <a:rPr dirty="0" sz="3650" spc="35" b="1">
                <a:latin typeface="Trebuchet MS"/>
                <a:cs typeface="Trebuchet MS"/>
              </a:rPr>
              <a:t> </a:t>
            </a:r>
            <a:r>
              <a:rPr dirty="0" sz="3650" spc="55" b="1">
                <a:latin typeface="Trebuchet MS"/>
                <a:cs typeface="Trebuchet MS"/>
              </a:rPr>
              <a:t>Segment</a:t>
            </a:r>
            <a:endParaRPr sz="3650">
              <a:latin typeface="Trebuchet MS"/>
              <a:cs typeface="Trebuchet MS"/>
            </a:endParaRPr>
          </a:p>
          <a:p>
            <a:pPr marL="268605" marR="388620" indent="792480">
              <a:lnSpc>
                <a:spcPct val="100000"/>
              </a:lnSpc>
              <a:spcBef>
                <a:spcPts val="3610"/>
              </a:spcBef>
              <a:tabLst>
                <a:tab pos="2847340" algn="l"/>
              </a:tabLst>
            </a:pPr>
            <a:r>
              <a:rPr dirty="0" sz="3500" spc="-10" b="1">
                <a:latin typeface="Trebuchet MS"/>
                <a:cs typeface="Trebuchet MS"/>
              </a:rPr>
              <a:t>Residential </a:t>
            </a:r>
            <a:r>
              <a:rPr dirty="0" sz="3500" spc="70" b="1">
                <a:latin typeface="Trebuchet MS"/>
                <a:cs typeface="Trebuchet MS"/>
              </a:rPr>
              <a:t>USD</a:t>
            </a:r>
            <a:r>
              <a:rPr dirty="0" sz="3500" spc="-140" b="1">
                <a:latin typeface="Trebuchet MS"/>
                <a:cs typeface="Trebuchet MS"/>
              </a:rPr>
              <a:t> </a:t>
            </a:r>
            <a:r>
              <a:rPr dirty="0" sz="3500" spc="-10" b="1">
                <a:latin typeface="Trebuchet MS"/>
                <a:cs typeface="Trebuchet MS"/>
              </a:rPr>
              <a:t>486.29</a:t>
            </a:r>
            <a:r>
              <a:rPr dirty="0" sz="3500" b="1">
                <a:latin typeface="Trebuchet MS"/>
                <a:cs typeface="Trebuchet MS"/>
              </a:rPr>
              <a:t>	</a:t>
            </a:r>
            <a:r>
              <a:rPr dirty="0" sz="3500" spc="-65" b="1">
                <a:latin typeface="Trebuchet MS"/>
                <a:cs typeface="Trebuchet MS"/>
              </a:rPr>
              <a:t>Million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2789154" y="4218813"/>
            <a:ext cx="4429125" cy="2041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3650" b="1">
                <a:latin typeface="Trebuchet MS"/>
                <a:cs typeface="Trebuchet MS"/>
              </a:rPr>
              <a:t>Distribution</a:t>
            </a:r>
            <a:r>
              <a:rPr dirty="0" sz="3650" spc="-114" b="1">
                <a:latin typeface="Trebuchet MS"/>
                <a:cs typeface="Trebuchet MS"/>
              </a:rPr>
              <a:t> </a:t>
            </a:r>
            <a:r>
              <a:rPr dirty="0" sz="3650" spc="-10" b="1">
                <a:latin typeface="Trebuchet MS"/>
                <a:cs typeface="Trebuchet MS"/>
              </a:rPr>
              <a:t>channel</a:t>
            </a:r>
            <a:endParaRPr sz="3650">
              <a:latin typeface="Trebuchet MS"/>
              <a:cs typeface="Trebuchet MS"/>
            </a:endParaRPr>
          </a:p>
          <a:p>
            <a:pPr algn="ctr" marL="57785">
              <a:lnSpc>
                <a:spcPct val="100000"/>
              </a:lnSpc>
              <a:spcBef>
                <a:spcPts val="3080"/>
              </a:spcBef>
            </a:pPr>
            <a:r>
              <a:rPr dirty="0" sz="3500" spc="-10" b="1">
                <a:latin typeface="Trebuchet MS"/>
                <a:cs typeface="Trebuchet MS"/>
              </a:rPr>
              <a:t>Online</a:t>
            </a:r>
            <a:endParaRPr sz="3500">
              <a:latin typeface="Trebuchet MS"/>
              <a:cs typeface="Trebuchet MS"/>
            </a:endParaRPr>
          </a:p>
          <a:p>
            <a:pPr algn="ctr" marL="53340">
              <a:lnSpc>
                <a:spcPct val="100000"/>
              </a:lnSpc>
            </a:pPr>
            <a:r>
              <a:rPr dirty="0" sz="3500" spc="70" b="1">
                <a:latin typeface="Trebuchet MS"/>
                <a:cs typeface="Trebuchet MS"/>
              </a:rPr>
              <a:t>USD</a:t>
            </a:r>
            <a:r>
              <a:rPr dirty="0" sz="3500" spc="-140" b="1">
                <a:latin typeface="Trebuchet MS"/>
                <a:cs typeface="Trebuchet MS"/>
              </a:rPr>
              <a:t> </a:t>
            </a:r>
            <a:r>
              <a:rPr dirty="0" sz="3500" spc="-325" b="1">
                <a:latin typeface="Trebuchet MS"/>
                <a:cs typeface="Trebuchet MS"/>
              </a:rPr>
              <a:t>841.15</a:t>
            </a:r>
            <a:r>
              <a:rPr dirty="0" sz="3500" spc="-160" b="1">
                <a:latin typeface="Trebuchet MS"/>
                <a:cs typeface="Trebuchet MS"/>
              </a:rPr>
              <a:t> </a:t>
            </a:r>
            <a:r>
              <a:rPr dirty="0" sz="3500" spc="-10" b="1">
                <a:latin typeface="Trebuchet MS"/>
                <a:cs typeface="Trebuchet MS"/>
              </a:rPr>
              <a:t>Million</a:t>
            </a:r>
            <a:endParaRPr sz="3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44392"/>
            <a:ext cx="11285220" cy="864260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Global</a:t>
            </a:r>
            <a:r>
              <a:rPr dirty="0" spc="-130"/>
              <a:t> </a:t>
            </a:r>
            <a:r>
              <a:rPr dirty="0" spc="220"/>
              <a:t>Car</a:t>
            </a:r>
            <a:r>
              <a:rPr dirty="0" spc="-125"/>
              <a:t> </a:t>
            </a:r>
            <a:r>
              <a:rPr dirty="0"/>
              <a:t>Ice</a:t>
            </a:r>
            <a:r>
              <a:rPr dirty="0" spc="-100"/>
              <a:t> </a:t>
            </a:r>
            <a:r>
              <a:rPr dirty="0" spc="125"/>
              <a:t>Scrapers</a:t>
            </a:r>
            <a:r>
              <a:rPr dirty="0" spc="-135"/>
              <a:t> </a:t>
            </a:r>
            <a:r>
              <a:rPr dirty="0" spc="75"/>
              <a:t>Market</a:t>
            </a:r>
            <a:r>
              <a:rPr dirty="0" spc="-145"/>
              <a:t> </a:t>
            </a:r>
            <a:r>
              <a:rPr dirty="0" spc="90"/>
              <a:t>Revenue</a:t>
            </a:r>
            <a:r>
              <a:rPr dirty="0" spc="-130"/>
              <a:t> </a:t>
            </a:r>
            <a:r>
              <a:rPr dirty="0" spc="150"/>
              <a:t>share</a:t>
            </a:r>
            <a:r>
              <a:rPr dirty="0" spc="-125"/>
              <a:t> </a:t>
            </a:r>
            <a:r>
              <a:rPr dirty="0"/>
              <a:t>for</a:t>
            </a:r>
            <a:r>
              <a:rPr dirty="0" spc="-110"/>
              <a:t> </a:t>
            </a:r>
            <a:r>
              <a:rPr dirty="0" spc="-20"/>
              <a:t>2022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10149078" y="4227321"/>
            <a:ext cx="7292975" cy="17443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10160">
              <a:lnSpc>
                <a:spcPts val="6750"/>
              </a:lnSpc>
              <a:spcBef>
                <a:spcPts val="125"/>
              </a:spcBef>
            </a:pPr>
            <a:r>
              <a:rPr dirty="0" sz="6250" b="1">
                <a:latin typeface="Trebuchet MS"/>
                <a:cs typeface="Trebuchet MS"/>
              </a:rPr>
              <a:t>North</a:t>
            </a:r>
            <a:r>
              <a:rPr dirty="0" sz="6250" spc="-355" b="1">
                <a:latin typeface="Trebuchet MS"/>
                <a:cs typeface="Trebuchet MS"/>
              </a:rPr>
              <a:t> </a:t>
            </a:r>
            <a:r>
              <a:rPr dirty="0" sz="6250" spc="-10" b="1">
                <a:latin typeface="Trebuchet MS"/>
                <a:cs typeface="Trebuchet MS"/>
              </a:rPr>
              <a:t>America</a:t>
            </a:r>
            <a:endParaRPr sz="6250">
              <a:latin typeface="Trebuchet MS"/>
              <a:cs typeface="Trebuchet MS"/>
            </a:endParaRPr>
          </a:p>
          <a:p>
            <a:pPr algn="ctr">
              <a:lnSpc>
                <a:spcPts val="6750"/>
              </a:lnSpc>
            </a:pPr>
            <a:r>
              <a:rPr dirty="0" sz="6250" spc="155" b="1">
                <a:latin typeface="Trebuchet MS"/>
                <a:cs typeface="Trebuchet MS"/>
              </a:rPr>
              <a:t>USD</a:t>
            </a:r>
            <a:r>
              <a:rPr dirty="0" sz="6250" spc="-275" b="1">
                <a:latin typeface="Trebuchet MS"/>
                <a:cs typeface="Trebuchet MS"/>
              </a:rPr>
              <a:t> </a:t>
            </a:r>
            <a:r>
              <a:rPr dirty="0" sz="6250" spc="-434" b="1">
                <a:latin typeface="Trebuchet MS"/>
                <a:cs typeface="Trebuchet MS"/>
              </a:rPr>
              <a:t>1,103.44</a:t>
            </a:r>
            <a:r>
              <a:rPr dirty="0" sz="6250" spc="-285" b="1">
                <a:latin typeface="Trebuchet MS"/>
                <a:cs typeface="Trebuchet MS"/>
              </a:rPr>
              <a:t> </a:t>
            </a:r>
            <a:r>
              <a:rPr dirty="0" sz="6250" spc="-30" b="1">
                <a:latin typeface="Trebuchet MS"/>
                <a:cs typeface="Trebuchet MS"/>
              </a:rPr>
              <a:t>Million</a:t>
            </a:r>
            <a:endParaRPr sz="62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99"/>
              </a:lnSpc>
              <a:spcBef>
                <a:spcPts val="100"/>
              </a:spcBef>
            </a:pP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Swelling</a:t>
            </a:r>
            <a:r>
              <a:rPr dirty="0" sz="40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110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40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b="1">
                <a:solidFill>
                  <a:srgbClr val="FFFFFF"/>
                </a:solidFill>
                <a:latin typeface="Trebuchet MS"/>
                <a:cs typeface="Trebuchet MS"/>
              </a:rPr>
              <a:t>car</a:t>
            </a:r>
            <a:r>
              <a:rPr dirty="0" sz="40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114" b="1">
                <a:solidFill>
                  <a:srgbClr val="FFFFFF"/>
                </a:solidFill>
                <a:latin typeface="Trebuchet MS"/>
                <a:cs typeface="Trebuchet MS"/>
              </a:rPr>
              <a:t>sales</a:t>
            </a:r>
            <a:r>
              <a:rPr dirty="0" sz="40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130" b="1">
                <a:solidFill>
                  <a:srgbClr val="FFFFFF"/>
                </a:solidFill>
                <a:latin typeface="Trebuchet MS"/>
                <a:cs typeface="Trebuchet MS"/>
              </a:rPr>
              <a:t>across </a:t>
            </a:r>
            <a:r>
              <a:rPr dirty="0" sz="4000" spc="-4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4000" spc="-2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20" b="1">
                <a:solidFill>
                  <a:srgbClr val="FFFFFF"/>
                </a:solidFill>
                <a:latin typeface="Trebuchet MS"/>
                <a:cs typeface="Trebuchet MS"/>
              </a:rPr>
              <a:t>globe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16599"/>
              </a:lnSpc>
              <a:spcBef>
                <a:spcPts val="105"/>
              </a:spcBef>
            </a:pPr>
            <a:r>
              <a:rPr dirty="0" sz="4000" spc="45">
                <a:solidFill>
                  <a:srgbClr val="FFFFFF"/>
                </a:solidFill>
                <a:latin typeface="Trebuchet MS"/>
                <a:cs typeface="Trebuchet MS"/>
              </a:rPr>
              <a:t>Presence</a:t>
            </a:r>
            <a:r>
              <a:rPr dirty="0" sz="4000" spc="-1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4000" spc="-1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Trebuchet MS"/>
                <a:cs typeface="Trebuchet MS"/>
              </a:rPr>
              <a:t>alternative </a:t>
            </a:r>
            <a:r>
              <a:rPr dirty="0" sz="4000" spc="45">
                <a:solidFill>
                  <a:srgbClr val="FFFFFF"/>
                </a:solidFill>
                <a:latin typeface="Trebuchet MS"/>
                <a:cs typeface="Trebuchet MS"/>
              </a:rPr>
              <a:t>options</a:t>
            </a:r>
            <a:r>
              <a:rPr dirty="0" sz="4000" spc="-2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4000" spc="-229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Trebuchet MS"/>
                <a:cs typeface="Trebuchet MS"/>
              </a:rPr>
              <a:t>volatile</a:t>
            </a:r>
            <a:r>
              <a:rPr dirty="0" sz="4000" spc="-2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25">
                <a:solidFill>
                  <a:srgbClr val="FFFFFF"/>
                </a:solidFill>
                <a:latin typeface="Trebuchet MS"/>
                <a:cs typeface="Trebuchet MS"/>
              </a:rPr>
              <a:t>raw </a:t>
            </a:r>
            <a:r>
              <a:rPr dirty="0" sz="4000" spc="-20">
                <a:solidFill>
                  <a:srgbClr val="FFFFFF"/>
                </a:solidFill>
                <a:latin typeface="Trebuchet MS"/>
                <a:cs typeface="Trebuchet MS"/>
              </a:rPr>
              <a:t>material</a:t>
            </a:r>
            <a:r>
              <a:rPr dirty="0" sz="4000" spc="-229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Trebuchet MS"/>
                <a:cs typeface="Trebuchet MS"/>
              </a:rPr>
              <a:t>price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807464" y="2223516"/>
            <a:ext cx="14673580" cy="5840095"/>
          </a:xfrm>
          <a:custGeom>
            <a:avLst/>
            <a:gdLst/>
            <a:ahLst/>
            <a:cxnLst/>
            <a:rect l="l" t="t" r="r" b="b"/>
            <a:pathLst>
              <a:path w="14673580" h="5840095">
                <a:moveTo>
                  <a:pt x="14570837" y="0"/>
                </a:moveTo>
                <a:lnTo>
                  <a:pt x="102235" y="0"/>
                </a:lnTo>
                <a:lnTo>
                  <a:pt x="62418" y="8026"/>
                </a:lnTo>
                <a:lnTo>
                  <a:pt x="29924" y="29924"/>
                </a:lnTo>
                <a:lnTo>
                  <a:pt x="8026" y="62418"/>
                </a:lnTo>
                <a:lnTo>
                  <a:pt x="0" y="102234"/>
                </a:lnTo>
                <a:lnTo>
                  <a:pt x="0" y="5737733"/>
                </a:lnTo>
                <a:lnTo>
                  <a:pt x="8026" y="5777549"/>
                </a:lnTo>
                <a:lnTo>
                  <a:pt x="29924" y="5810043"/>
                </a:lnTo>
                <a:lnTo>
                  <a:pt x="62418" y="5831941"/>
                </a:lnTo>
                <a:lnTo>
                  <a:pt x="102235" y="5839967"/>
                </a:lnTo>
                <a:lnTo>
                  <a:pt x="14570837" y="5839967"/>
                </a:lnTo>
                <a:lnTo>
                  <a:pt x="14609968" y="5832173"/>
                </a:lnTo>
                <a:lnTo>
                  <a:pt x="14643100" y="5809995"/>
                </a:lnTo>
                <a:lnTo>
                  <a:pt x="14665277" y="5776864"/>
                </a:lnTo>
                <a:lnTo>
                  <a:pt x="14673072" y="5737733"/>
                </a:lnTo>
                <a:lnTo>
                  <a:pt x="14673072" y="102234"/>
                </a:lnTo>
                <a:lnTo>
                  <a:pt x="14665045" y="62418"/>
                </a:lnTo>
                <a:lnTo>
                  <a:pt x="14643147" y="29924"/>
                </a:lnTo>
                <a:lnTo>
                  <a:pt x="14610653" y="8026"/>
                </a:lnTo>
                <a:lnTo>
                  <a:pt x="14570837" y="0"/>
                </a:lnTo>
                <a:close/>
              </a:path>
            </a:pathLst>
          </a:custGeom>
          <a:solidFill>
            <a:srgbClr val="232327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59402" y="2366009"/>
            <a:ext cx="9566910" cy="98551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300" spc="-170">
                <a:solidFill>
                  <a:srgbClr val="FFFFFF"/>
                </a:solidFill>
              </a:rPr>
              <a:t>AUTHOR'S</a:t>
            </a:r>
            <a:r>
              <a:rPr dirty="0" sz="6300" spc="-635">
                <a:solidFill>
                  <a:srgbClr val="FFFFFF"/>
                </a:solidFill>
              </a:rPr>
              <a:t> </a:t>
            </a:r>
            <a:r>
              <a:rPr dirty="0" sz="6300" spc="-130">
                <a:solidFill>
                  <a:srgbClr val="FFFFFF"/>
                </a:solidFill>
              </a:rPr>
              <a:t>PERSPECTIVE</a:t>
            </a:r>
            <a:endParaRPr sz="6300"/>
          </a:p>
        </p:txBody>
      </p:sp>
      <p:sp>
        <p:nvSpPr>
          <p:cNvPr id="5" name="object 5" descr=""/>
          <p:cNvSpPr txBox="1"/>
          <p:nvPr/>
        </p:nvSpPr>
        <p:spPr>
          <a:xfrm>
            <a:off x="2335783" y="3592194"/>
            <a:ext cx="14112875" cy="4358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92735" indent="-280035">
              <a:lnSpc>
                <a:spcPts val="3110"/>
              </a:lnSpc>
              <a:spcBef>
                <a:spcPts val="90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 spc="-4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6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5" b="1">
                <a:solidFill>
                  <a:srgbClr val="FFFFFF"/>
                </a:solidFill>
                <a:latin typeface="Trebuchet MS"/>
                <a:cs typeface="Trebuchet MS"/>
              </a:rPr>
              <a:t>Global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Car</a:t>
            </a:r>
            <a:r>
              <a:rPr dirty="0" sz="26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Ice</a:t>
            </a:r>
            <a:r>
              <a:rPr dirty="0" sz="26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50" b="1">
                <a:solidFill>
                  <a:srgbClr val="FFFFFF"/>
                </a:solidFill>
                <a:latin typeface="Trebuchet MS"/>
                <a:cs typeface="Trebuchet MS"/>
              </a:rPr>
              <a:t>Scrapers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26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40" b="1">
                <a:solidFill>
                  <a:srgbClr val="FFFFFF"/>
                </a:solidFill>
                <a:latin typeface="Trebuchet MS"/>
                <a:cs typeface="Trebuchet MS"/>
              </a:rPr>
              <a:t>revenue</a:t>
            </a: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70" b="1">
                <a:solidFill>
                  <a:srgbClr val="FFFFFF"/>
                </a:solidFill>
                <a:latin typeface="Trebuchet MS"/>
                <a:cs typeface="Trebuchet MS"/>
              </a:rPr>
              <a:t>2017:</a:t>
            </a: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USD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25" b="1">
                <a:solidFill>
                  <a:srgbClr val="FFFFFF"/>
                </a:solidFill>
                <a:latin typeface="Trebuchet MS"/>
                <a:cs typeface="Trebuchet MS"/>
              </a:rPr>
              <a:t>1,398.14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Million</a:t>
            </a:r>
            <a:endParaRPr sz="2600">
              <a:latin typeface="Trebuchet MS"/>
              <a:cs typeface="Trebuchet MS"/>
            </a:endParaRPr>
          </a:p>
          <a:p>
            <a:pPr marL="292735" indent="-280035">
              <a:lnSpc>
                <a:spcPts val="3100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55" b="1">
                <a:solidFill>
                  <a:srgbClr val="FFFFFF"/>
                </a:solidFill>
                <a:latin typeface="Trebuchet MS"/>
                <a:cs typeface="Trebuchet MS"/>
              </a:rPr>
              <a:t>General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Ice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50" b="1">
                <a:solidFill>
                  <a:srgbClr val="FFFFFF"/>
                </a:solidFill>
                <a:latin typeface="Trebuchet MS"/>
                <a:cs typeface="Trebuchet MS"/>
              </a:rPr>
              <a:t>Scrapers</a:t>
            </a:r>
            <a:r>
              <a:rPr dirty="0" sz="26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45" b="1">
                <a:solidFill>
                  <a:srgbClr val="FFFFFF"/>
                </a:solidFill>
                <a:latin typeface="Trebuchet MS"/>
                <a:cs typeface="Trebuchet MS"/>
              </a:rPr>
              <a:t>held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largest</a:t>
            </a:r>
            <a:r>
              <a:rPr dirty="0" sz="26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share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total</a:t>
            </a:r>
            <a:r>
              <a:rPr dirty="0" sz="26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40" b="1">
                <a:solidFill>
                  <a:srgbClr val="FFFFFF"/>
                </a:solidFill>
                <a:latin typeface="Trebuchet MS"/>
                <a:cs typeface="Trebuchet MS"/>
              </a:rPr>
              <a:t>revenue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generated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6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2020</a:t>
            </a:r>
            <a:endParaRPr sz="2600">
              <a:latin typeface="Trebuchet MS"/>
              <a:cs typeface="Trebuchet MS"/>
            </a:endParaRPr>
          </a:p>
          <a:p>
            <a:pPr marL="292735" indent="-280035">
              <a:lnSpc>
                <a:spcPts val="3105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25" b="1">
                <a:solidFill>
                  <a:srgbClr val="FFFFFF"/>
                </a:solidFill>
                <a:latin typeface="Trebuchet MS"/>
                <a:cs typeface="Trebuchet MS"/>
              </a:rPr>
              <a:t>Offline</a:t>
            </a:r>
            <a:r>
              <a:rPr dirty="0" sz="26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45" b="1">
                <a:solidFill>
                  <a:srgbClr val="FFFFFF"/>
                </a:solidFill>
                <a:latin typeface="Trebuchet MS"/>
                <a:cs typeface="Trebuchet MS"/>
              </a:rPr>
              <a:t>held</a:t>
            </a:r>
            <a:r>
              <a:rPr dirty="0" sz="26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maximum</a:t>
            </a:r>
            <a:r>
              <a:rPr dirty="0" sz="26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share</a:t>
            </a:r>
            <a:r>
              <a:rPr dirty="0" sz="26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6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Car</a:t>
            </a:r>
            <a:r>
              <a:rPr dirty="0" sz="26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Ice</a:t>
            </a:r>
            <a:r>
              <a:rPr dirty="0" sz="26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50" b="1">
                <a:solidFill>
                  <a:srgbClr val="FFFFFF"/>
                </a:solidFill>
                <a:latin typeface="Trebuchet MS"/>
                <a:cs typeface="Trebuchet MS"/>
              </a:rPr>
              <a:t>Scrapers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26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6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2020</a:t>
            </a:r>
            <a:endParaRPr sz="2600">
              <a:latin typeface="Trebuchet MS"/>
              <a:cs typeface="Trebuchet MS"/>
            </a:endParaRPr>
          </a:p>
          <a:p>
            <a:pPr marL="292735" indent="-280035">
              <a:lnSpc>
                <a:spcPts val="3095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Residential</a:t>
            </a:r>
            <a:r>
              <a:rPr dirty="0" sz="26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45" b="1">
                <a:solidFill>
                  <a:srgbClr val="FFFFFF"/>
                </a:solidFill>
                <a:latin typeface="Trebuchet MS"/>
                <a:cs typeface="Trebuchet MS"/>
              </a:rPr>
              <a:t>held</a:t>
            </a: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maximum</a:t>
            </a:r>
            <a:r>
              <a:rPr dirty="0" sz="26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share</a:t>
            </a:r>
            <a:r>
              <a:rPr dirty="0" sz="26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Car</a:t>
            </a:r>
            <a:r>
              <a:rPr dirty="0" sz="26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Ice</a:t>
            </a:r>
            <a:r>
              <a:rPr dirty="0" sz="26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50" b="1">
                <a:solidFill>
                  <a:srgbClr val="FFFFFF"/>
                </a:solidFill>
                <a:latin typeface="Trebuchet MS"/>
                <a:cs typeface="Trebuchet MS"/>
              </a:rPr>
              <a:t>Scrapers</a:t>
            </a: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26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2020</a:t>
            </a:r>
            <a:endParaRPr sz="2600">
              <a:latin typeface="Trebuchet MS"/>
              <a:cs typeface="Trebuchet MS"/>
            </a:endParaRPr>
          </a:p>
          <a:p>
            <a:pPr marL="292735" marR="683260" indent="-280670">
              <a:lnSpc>
                <a:spcPct val="99400"/>
              </a:lnSpc>
              <a:spcBef>
                <a:spcPts val="5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Rising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65" b="1">
                <a:solidFill>
                  <a:srgbClr val="FFFFFF"/>
                </a:solidFill>
                <a:latin typeface="Trebuchet MS"/>
                <a:cs typeface="Trebuchet MS"/>
              </a:rPr>
              <a:t>sales</a:t>
            </a:r>
            <a:r>
              <a:rPr dirty="0" sz="26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60" b="1">
                <a:solidFill>
                  <a:srgbClr val="FFFFFF"/>
                </a:solidFill>
                <a:latin typeface="Trebuchet MS"/>
                <a:cs typeface="Trebuchet MS"/>
              </a:rPr>
              <a:t>cars</a:t>
            </a: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snowfall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6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several</a:t>
            </a:r>
            <a:r>
              <a:rPr dirty="0" sz="26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parts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5" b="1">
                <a:solidFill>
                  <a:srgbClr val="FFFFFF"/>
                </a:solidFill>
                <a:latin typeface="Trebuchet MS"/>
                <a:cs typeface="Trebuchet MS"/>
              </a:rPr>
              <a:t>world</a:t>
            </a:r>
            <a:r>
              <a:rPr dirty="0" sz="26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coupled</a:t>
            </a:r>
            <a:r>
              <a:rPr dirty="0" sz="2600" spc="-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dirty="0" sz="26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5" b="1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emergence</a:t>
            </a:r>
            <a:r>
              <a:rPr dirty="0" sz="26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6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dirty="0" sz="26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95" b="1">
                <a:solidFill>
                  <a:srgbClr val="FFFFFF"/>
                </a:solidFill>
                <a:latin typeface="Trebuchet MS"/>
                <a:cs typeface="Trebuchet MS"/>
              </a:rPr>
              <a:t>e-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commerce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platform</a:t>
            </a:r>
            <a:r>
              <a:rPr dirty="0" sz="26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dirty="0" sz="26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driving</a:t>
            </a:r>
            <a:r>
              <a:rPr dirty="0" sz="26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6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growth</a:t>
            </a:r>
            <a:r>
              <a:rPr dirty="0" sz="26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6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6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car</a:t>
            </a:r>
            <a:r>
              <a:rPr dirty="0" sz="2600" spc="-1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ice</a:t>
            </a:r>
            <a:r>
              <a:rPr dirty="0" sz="26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35" b="1">
                <a:solidFill>
                  <a:srgbClr val="FFFFFF"/>
                </a:solidFill>
                <a:latin typeface="Trebuchet MS"/>
                <a:cs typeface="Trebuchet MS"/>
              </a:rPr>
              <a:t>scrapers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endParaRPr sz="2600">
              <a:latin typeface="Trebuchet MS"/>
              <a:cs typeface="Trebuchet MS"/>
            </a:endParaRPr>
          </a:p>
          <a:p>
            <a:pPr marL="292735" marR="985519" indent="-280670">
              <a:lnSpc>
                <a:spcPts val="3110"/>
              </a:lnSpc>
              <a:spcBef>
                <a:spcPts val="90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 spc="-4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6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presence</a:t>
            </a:r>
            <a:r>
              <a:rPr dirty="0" sz="26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6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alternative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options</a:t>
            </a:r>
            <a:r>
              <a:rPr dirty="0" sz="26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26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volatile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raw</a:t>
            </a:r>
            <a:r>
              <a:rPr dirty="0" sz="26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material</a:t>
            </a:r>
            <a:r>
              <a:rPr dirty="0" sz="26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prices</a:t>
            </a:r>
            <a:r>
              <a:rPr dirty="0" sz="26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may</a:t>
            </a:r>
            <a:r>
              <a:rPr dirty="0" sz="26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55" b="1">
                <a:solidFill>
                  <a:srgbClr val="FFFFFF"/>
                </a:solidFill>
                <a:latin typeface="Trebuchet MS"/>
                <a:cs typeface="Trebuchet MS"/>
              </a:rPr>
              <a:t>hinder</a:t>
            </a:r>
            <a:r>
              <a:rPr dirty="0" sz="26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5" b="1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growth</a:t>
            </a:r>
            <a:r>
              <a:rPr dirty="0" sz="26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6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6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car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ice</a:t>
            </a:r>
            <a:r>
              <a:rPr dirty="0" sz="26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scrapper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endParaRPr sz="2600">
              <a:latin typeface="Trebuchet MS"/>
              <a:cs typeface="Trebuchet MS"/>
            </a:endParaRPr>
          </a:p>
          <a:p>
            <a:pPr marL="292735" indent="-280035">
              <a:lnSpc>
                <a:spcPts val="2985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4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increased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snowfall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40" b="1">
                <a:solidFill>
                  <a:srgbClr val="FFFFFF"/>
                </a:solidFill>
                <a:latin typeface="Trebuchet MS"/>
                <a:cs typeface="Trebuchet MS"/>
              </a:rPr>
              <a:t>due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dirty="0" sz="26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climate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change</a:t>
            </a:r>
            <a:r>
              <a:rPr dirty="0" sz="26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may</a:t>
            </a:r>
            <a:r>
              <a:rPr dirty="0" sz="26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increase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demand</a:t>
            </a:r>
            <a:r>
              <a:rPr dirty="0" sz="26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dirty="0" sz="26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FFFFFF"/>
                </a:solidFill>
                <a:latin typeface="Trebuchet MS"/>
                <a:cs typeface="Trebuchet MS"/>
              </a:rPr>
              <a:t>ice</a:t>
            </a:r>
            <a:r>
              <a:rPr dirty="0" sz="26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scrappers</a:t>
            </a:r>
            <a:endParaRPr sz="2600">
              <a:latin typeface="Trebuchet MS"/>
              <a:cs typeface="Trebuchet MS"/>
            </a:endParaRPr>
          </a:p>
          <a:p>
            <a:pPr marL="292735">
              <a:lnSpc>
                <a:spcPts val="3110"/>
              </a:lnSpc>
            </a:pPr>
            <a:r>
              <a:rPr dirty="0" sz="2600" spc="-85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6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600" spc="-1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Trebuchet MS"/>
                <a:cs typeface="Trebuchet MS"/>
              </a:rPr>
              <a:t>future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57019" y="1970532"/>
            <a:ext cx="3201923" cy="317296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8423" y="1970532"/>
            <a:ext cx="3075431" cy="317296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11411" y="5891784"/>
            <a:ext cx="4547615" cy="165201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51041" y="345185"/>
            <a:ext cx="6189345" cy="1168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0" spc="-250"/>
              <a:t>KEY</a:t>
            </a:r>
            <a:r>
              <a:rPr dirty="0" sz="7500" spc="-780"/>
              <a:t> </a:t>
            </a:r>
            <a:r>
              <a:rPr dirty="0" sz="7500" spc="-90"/>
              <a:t>PLAYERS</a:t>
            </a:r>
            <a:endParaRPr sz="7500"/>
          </a:p>
        </p:txBody>
      </p:sp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257019" y="5684520"/>
            <a:ext cx="3718559" cy="16306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11314" y="562736"/>
            <a:ext cx="3578860" cy="5613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500" b="1">
                <a:latin typeface="Georgia"/>
                <a:cs typeface="Georgia"/>
              </a:rPr>
              <a:t>For</a:t>
            </a:r>
            <a:r>
              <a:rPr dirty="0" sz="3500" spc="-15" b="1">
                <a:latin typeface="Georgia"/>
                <a:cs typeface="Georgia"/>
              </a:rPr>
              <a:t> </a:t>
            </a:r>
            <a:r>
              <a:rPr dirty="0" sz="3500" b="1">
                <a:latin typeface="Georgia"/>
                <a:cs typeface="Georgia"/>
              </a:rPr>
              <a:t>Full</a:t>
            </a:r>
            <a:r>
              <a:rPr dirty="0" sz="3500" spc="15" b="1">
                <a:latin typeface="Georgia"/>
                <a:cs typeface="Georgia"/>
              </a:rPr>
              <a:t> </a:t>
            </a:r>
            <a:r>
              <a:rPr dirty="0" sz="3500" spc="-10" b="1">
                <a:latin typeface="Georgia"/>
                <a:cs typeface="Georgia"/>
              </a:rPr>
              <a:t>Report</a:t>
            </a:r>
            <a:endParaRPr sz="35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31484" y="777061"/>
            <a:ext cx="6223635" cy="14363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250" spc="-580">
                <a:latin typeface="Arial Black"/>
                <a:cs typeface="Arial Black"/>
              </a:rPr>
              <a:t>Contact</a:t>
            </a:r>
            <a:r>
              <a:rPr dirty="0" sz="9250" spc="-860">
                <a:latin typeface="Arial Black"/>
                <a:cs typeface="Arial Black"/>
              </a:rPr>
              <a:t> </a:t>
            </a:r>
            <a:r>
              <a:rPr dirty="0" sz="9250" spc="-795">
                <a:latin typeface="Arial Black"/>
                <a:cs typeface="Arial Black"/>
              </a:rPr>
              <a:t>us</a:t>
            </a:r>
            <a:endParaRPr sz="925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1400" y="2139695"/>
            <a:ext cx="3217163" cy="2045207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57505" rIns="0" bIns="0" rtlCol="0" vert="horz">
            <a:spAutoFit/>
          </a:bodyPr>
          <a:lstStyle/>
          <a:p>
            <a:pPr marL="1244600">
              <a:lnSpc>
                <a:spcPct val="100000"/>
              </a:lnSpc>
              <a:spcBef>
                <a:spcPts val="2815"/>
              </a:spcBef>
            </a:pPr>
            <a:r>
              <a:rPr dirty="0"/>
              <a:t>COGNITIVE</a:t>
            </a:r>
            <a:r>
              <a:rPr dirty="0" spc="-50"/>
              <a:t> </a:t>
            </a:r>
            <a:r>
              <a:rPr dirty="0"/>
              <a:t>MARKET</a:t>
            </a:r>
            <a:r>
              <a:rPr dirty="0" spc="-60"/>
              <a:t> </a:t>
            </a:r>
            <a:r>
              <a:rPr dirty="0" spc="-10"/>
              <a:t>RESEARCH</a:t>
            </a:r>
          </a:p>
          <a:p>
            <a:pPr algn="ctr">
              <a:lnSpc>
                <a:spcPct val="100000"/>
              </a:lnSpc>
              <a:spcBef>
                <a:spcPts val="1370"/>
              </a:spcBef>
              <a:tabLst>
                <a:tab pos="1014094" algn="l"/>
                <a:tab pos="1752600" algn="l"/>
                <a:tab pos="5237480" algn="l"/>
                <a:tab pos="5541645" algn="l"/>
                <a:tab pos="6571615" algn="l"/>
              </a:tabLst>
            </a:pPr>
            <a:r>
              <a:rPr dirty="0" sz="3400" spc="210" b="0">
                <a:latin typeface="Lato"/>
                <a:cs typeface="Lato"/>
              </a:rPr>
              <a:t>Tel: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-25" b="0">
                <a:latin typeface="Lato"/>
                <a:cs typeface="Lato"/>
              </a:rPr>
              <a:t>+</a:t>
            </a:r>
            <a:r>
              <a:rPr dirty="0" sz="3400" spc="-540" b="0">
                <a:latin typeface="Lato"/>
                <a:cs typeface="Lato"/>
              </a:rPr>
              <a:t> </a:t>
            </a:r>
            <a:r>
              <a:rPr dirty="0" sz="3400" spc="-50" b="0">
                <a:latin typeface="Lato"/>
                <a:cs typeface="Lato"/>
              </a:rPr>
              <a:t>1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195" b="0">
                <a:latin typeface="Lato"/>
                <a:cs typeface="Lato"/>
              </a:rPr>
              <a:t>312</a:t>
            </a:r>
            <a:r>
              <a:rPr dirty="0" sz="3400" spc="-509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40" b="0">
                <a:latin typeface="Lato"/>
                <a:cs typeface="Lato"/>
              </a:rPr>
              <a:t> </a:t>
            </a:r>
            <a:r>
              <a:rPr dirty="0" sz="3400" spc="200" b="0">
                <a:latin typeface="Lato"/>
                <a:cs typeface="Lato"/>
              </a:rPr>
              <a:t>376</a:t>
            </a:r>
            <a:r>
              <a:rPr dirty="0" sz="3400" spc="-540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35" b="0">
                <a:latin typeface="Lato"/>
                <a:cs typeface="Lato"/>
              </a:rPr>
              <a:t> </a:t>
            </a:r>
            <a:r>
              <a:rPr dirty="0" sz="3400" spc="200" b="0">
                <a:latin typeface="Lato"/>
                <a:cs typeface="Lato"/>
              </a:rPr>
              <a:t>8303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-50" b="0">
                <a:latin typeface="Lato"/>
                <a:cs typeface="Lato"/>
              </a:rPr>
              <a:t>|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-25" b="0">
                <a:latin typeface="Lato"/>
                <a:cs typeface="Lato"/>
              </a:rPr>
              <a:t>+</a:t>
            </a:r>
            <a:r>
              <a:rPr dirty="0" sz="3400" spc="-540" b="0">
                <a:latin typeface="Lato"/>
                <a:cs typeface="Lato"/>
              </a:rPr>
              <a:t> </a:t>
            </a:r>
            <a:r>
              <a:rPr dirty="0" sz="3400" spc="114" b="0">
                <a:latin typeface="Lato"/>
                <a:cs typeface="Lato"/>
              </a:rPr>
              <a:t>44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195" b="0">
                <a:latin typeface="Lato"/>
                <a:cs typeface="Lato"/>
              </a:rPr>
              <a:t>020</a:t>
            </a:r>
            <a:r>
              <a:rPr dirty="0" sz="3400" spc="-500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35" b="0">
                <a:latin typeface="Lato"/>
                <a:cs typeface="Lato"/>
              </a:rPr>
              <a:t> </a:t>
            </a:r>
            <a:r>
              <a:rPr dirty="0" sz="3400" spc="225" b="0">
                <a:latin typeface="Lato"/>
                <a:cs typeface="Lato"/>
              </a:rPr>
              <a:t>8123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35" b="0">
                <a:latin typeface="Lato"/>
                <a:cs typeface="Lato"/>
              </a:rPr>
              <a:t> </a:t>
            </a:r>
            <a:r>
              <a:rPr dirty="0" sz="3400" spc="204" b="0">
                <a:latin typeface="Lato"/>
                <a:cs typeface="Lato"/>
              </a:rPr>
              <a:t>0732 </a:t>
            </a:r>
            <a:endParaRPr sz="34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438275" algn="l"/>
                <a:tab pos="2780030" algn="l"/>
              </a:tabLst>
            </a:pPr>
            <a:r>
              <a:rPr dirty="0" sz="3400" spc="254" b="0">
                <a:latin typeface="Lato"/>
                <a:cs typeface="Lato"/>
              </a:rPr>
              <a:t>India: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-10" b="0">
                <a:latin typeface="Lato"/>
                <a:cs typeface="Lato"/>
              </a:rPr>
              <a:t>(</a:t>
            </a:r>
            <a:r>
              <a:rPr dirty="0" sz="3400" spc="-535" b="0">
                <a:latin typeface="Lato"/>
                <a:cs typeface="Lato"/>
              </a:rPr>
              <a:t> </a:t>
            </a:r>
            <a:r>
              <a:rPr dirty="0" sz="3400" spc="-25" b="0">
                <a:latin typeface="Lato"/>
                <a:cs typeface="Lato"/>
              </a:rPr>
              <a:t>+</a:t>
            </a:r>
            <a:r>
              <a:rPr dirty="0" sz="3400" spc="-540" b="0">
                <a:latin typeface="Lato"/>
                <a:cs typeface="Lato"/>
              </a:rPr>
              <a:t> </a:t>
            </a:r>
            <a:r>
              <a:rPr dirty="0" sz="3400" spc="140" b="0">
                <a:latin typeface="Lato"/>
                <a:cs typeface="Lato"/>
              </a:rPr>
              <a:t>91</a:t>
            </a:r>
            <a:r>
              <a:rPr dirty="0" sz="3400" spc="-540" b="0">
                <a:latin typeface="Lato"/>
                <a:cs typeface="Lato"/>
              </a:rPr>
              <a:t> </a:t>
            </a:r>
            <a:r>
              <a:rPr dirty="0" sz="3400" spc="-50" b="0">
                <a:latin typeface="Lato"/>
                <a:cs typeface="Lato"/>
              </a:rPr>
              <a:t>)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195" b="0">
                <a:latin typeface="Lato"/>
                <a:cs typeface="Lato"/>
              </a:rPr>
              <a:t>983</a:t>
            </a:r>
            <a:r>
              <a:rPr dirty="0" sz="3400" spc="-470" b="0">
                <a:latin typeface="Lato"/>
                <a:cs typeface="Lato"/>
              </a:rPr>
              <a:t> </a:t>
            </a:r>
            <a:r>
              <a:rPr dirty="0" sz="3400" spc="-20" b="0">
                <a:latin typeface="Lato"/>
                <a:cs typeface="Lato"/>
              </a:rPr>
              <a:t>-</a:t>
            </a:r>
            <a:r>
              <a:rPr dirty="0" sz="3400" spc="-535" b="0">
                <a:latin typeface="Lato"/>
                <a:cs typeface="Lato"/>
              </a:rPr>
              <a:t> </a:t>
            </a:r>
            <a:r>
              <a:rPr dirty="0" sz="3400" spc="200" b="0">
                <a:latin typeface="Lato"/>
                <a:cs typeface="Lato"/>
              </a:rPr>
              <a:t>496</a:t>
            </a:r>
            <a:r>
              <a:rPr dirty="0" sz="3400" spc="-535" b="0">
                <a:latin typeface="Lato"/>
                <a:cs typeface="Lato"/>
              </a:rPr>
              <a:t> </a:t>
            </a:r>
            <a:r>
              <a:rPr dirty="0" sz="3400" spc="-20" b="0">
                <a:latin typeface="Lato"/>
                <a:cs typeface="Lato"/>
              </a:rPr>
              <a:t>-</a:t>
            </a:r>
            <a:r>
              <a:rPr dirty="0" sz="3400" spc="-535" b="0">
                <a:latin typeface="Lato"/>
                <a:cs typeface="Lato"/>
              </a:rPr>
              <a:t> </a:t>
            </a:r>
            <a:r>
              <a:rPr dirty="0" sz="3400" spc="204" b="0">
                <a:latin typeface="Lato"/>
                <a:cs typeface="Lato"/>
              </a:rPr>
              <a:t>8611 </a:t>
            </a:r>
            <a:endParaRPr sz="3400">
              <a:latin typeface="Lato"/>
              <a:cs typeface="Lato"/>
            </a:endParaRPr>
          </a:p>
          <a:p>
            <a:pPr algn="ctr" marR="803910">
              <a:lnSpc>
                <a:spcPct val="100000"/>
              </a:lnSpc>
              <a:spcBef>
                <a:spcPts val="830"/>
              </a:spcBef>
            </a:pPr>
            <a:r>
              <a:rPr dirty="0" sz="3400" spc="270" b="0">
                <a:latin typeface="Lato"/>
                <a:cs typeface="Lato"/>
              </a:rPr>
              <a:t>sales@</a:t>
            </a:r>
            <a:r>
              <a:rPr dirty="0" sz="3400" spc="-535" b="0">
                <a:latin typeface="Lato"/>
                <a:cs typeface="Lato"/>
              </a:rPr>
              <a:t> </a:t>
            </a:r>
            <a:r>
              <a:rPr dirty="0" sz="3400" spc="310" b="0">
                <a:latin typeface="Lato"/>
                <a:cs typeface="Lato"/>
              </a:rPr>
              <a:t>cognitivemarketresearch.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spc="180" b="0">
                <a:latin typeface="Lato"/>
                <a:cs typeface="Lato"/>
              </a:rPr>
              <a:t>com</a:t>
            </a:r>
            <a:endParaRPr sz="34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1685"/>
              </a:spcBef>
              <a:tabLst>
                <a:tab pos="2140585" algn="l"/>
                <a:tab pos="3269615" algn="l"/>
                <a:tab pos="4533265" algn="l"/>
                <a:tab pos="6658609" algn="l"/>
                <a:tab pos="7051675" algn="l"/>
              </a:tabLst>
            </a:pPr>
            <a:r>
              <a:rPr dirty="0" sz="4200" spc="355" b="0">
                <a:latin typeface="Lato"/>
                <a:cs typeface="Lato"/>
              </a:rPr>
              <a:t>Access</a:t>
            </a:r>
            <a:r>
              <a:rPr dirty="0" sz="4200" b="0">
                <a:latin typeface="Lato"/>
                <a:cs typeface="Lato"/>
              </a:rPr>
              <a:t>	</a:t>
            </a:r>
            <a:r>
              <a:rPr dirty="0" sz="4200" spc="270" b="0">
                <a:latin typeface="Lato"/>
                <a:cs typeface="Lato"/>
              </a:rPr>
              <a:t>the</a:t>
            </a:r>
            <a:r>
              <a:rPr dirty="0" sz="4200" b="0">
                <a:latin typeface="Lato"/>
                <a:cs typeface="Lato"/>
              </a:rPr>
              <a:t>	</a:t>
            </a:r>
            <a:r>
              <a:rPr dirty="0" sz="4200" spc="300" b="0">
                <a:latin typeface="Lato"/>
                <a:cs typeface="Lato"/>
              </a:rPr>
              <a:t>Full</a:t>
            </a:r>
            <a:r>
              <a:rPr dirty="0" sz="4200" b="0">
                <a:latin typeface="Lato"/>
                <a:cs typeface="Lato"/>
              </a:rPr>
              <a:t>	</a:t>
            </a:r>
            <a:r>
              <a:rPr dirty="0" sz="4200" spc="345" b="0">
                <a:latin typeface="Lato"/>
                <a:cs typeface="Lato"/>
              </a:rPr>
              <a:t>Report</a:t>
            </a:r>
            <a:r>
              <a:rPr dirty="0" sz="4200" b="0">
                <a:latin typeface="Lato"/>
                <a:cs typeface="Lato"/>
              </a:rPr>
              <a:t>	</a:t>
            </a:r>
            <a:r>
              <a:rPr dirty="0" sz="4200" spc="-50" b="0">
                <a:latin typeface="Lato"/>
                <a:cs typeface="Lato"/>
              </a:rPr>
              <a:t>:</a:t>
            </a:r>
            <a:r>
              <a:rPr dirty="0" sz="4200" b="0">
                <a:latin typeface="Lato"/>
                <a:cs typeface="Lato"/>
              </a:rPr>
              <a:t>	</a:t>
            </a:r>
            <a:r>
              <a:rPr dirty="0" u="sng" sz="4200" spc="40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https://tinyurl.com/ynpy9mxm </a:t>
            </a:r>
            <a:endParaRPr sz="4200">
              <a:latin typeface="Lato"/>
              <a:cs typeface="La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63336" y="9462007"/>
            <a:ext cx="8242934" cy="838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R="36830">
              <a:lnSpc>
                <a:spcPts val="3180"/>
              </a:lnSpc>
              <a:spcBef>
                <a:spcPts val="130"/>
              </a:spcBef>
              <a:tabLst>
                <a:tab pos="1355725" algn="l"/>
                <a:tab pos="2303145" algn="l"/>
                <a:tab pos="3072765" algn="l"/>
              </a:tabLst>
            </a:pPr>
            <a:r>
              <a:rPr dirty="0" sz="2800" spc="235">
                <a:latin typeface="Lato"/>
                <a:cs typeface="Lato"/>
              </a:rPr>
              <a:t>Please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20">
                <a:latin typeface="Lato"/>
                <a:cs typeface="Lato"/>
              </a:rPr>
              <a:t>visit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175">
                <a:latin typeface="Lato"/>
                <a:cs typeface="Lato"/>
              </a:rPr>
              <a:t>our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45">
                <a:latin typeface="Lato"/>
                <a:cs typeface="Lato"/>
              </a:rPr>
              <a:t>website:</a:t>
            </a:r>
            <a:endParaRPr sz="2800">
              <a:latin typeface="Lato"/>
              <a:cs typeface="Lato"/>
            </a:endParaRPr>
          </a:p>
          <a:p>
            <a:pPr algn="ctr">
              <a:lnSpc>
                <a:spcPts val="3180"/>
              </a:lnSpc>
            </a:pPr>
            <a:r>
              <a:rPr dirty="0" u="sng" sz="2800" spc="27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28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2024-02-14T11:08:09Z</dcterms:created>
  <dcterms:modified xsi:type="dcterms:W3CDTF">2024-02-14T11:08:09Z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