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14" Type="http://schemas.openxmlformats.org/officeDocument/2006/relationships/image" Target="../media/image20.jpeg" /><Relationship Id="rId15" Type="http://schemas.openxmlformats.org/officeDocument/2006/relationships/image" Target="../media/image21.jpeg" /><Relationship Id="rId16" Type="http://schemas.openxmlformats.org/officeDocument/2006/relationships/image" Target="../media/image22.jpeg" /><Relationship Id="rId2" Type="http://schemas.openxmlformats.org/officeDocument/2006/relationships/image" Target="../media/image1.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tinyurl.com/yc3yuejd"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402" r="-17879"/>
            </a:stretch>
          </a:blipFill>
        </p:spPr>
        <p:txBody>
          <a:bodyPr/>
          <a:lstStyle/>
          <a:p/>
        </p:txBody>
      </p:sp>
      <p:grpSp>
        <p:nvGrpSpPr>
          <p:cNvPr id="3" name="Group 3"/>
          <p:cNvGrpSpPr/>
          <p:nvPr/>
        </p:nvGrpSpPr>
        <p:grpSpPr>
          <a:xfrm>
            <a:off x="8903397" y="0"/>
            <a:ext cx="9384603" cy="10287000"/>
            <a:chExt cx="3423529" cy="3752725"/>
          </a:xfrm>
        </p:grpSpPr>
        <p:sp>
          <p:nvSpPr>
            <p:cNvPr id="4" name="Freeform 4"/>
            <p:cNvSpPr/>
            <p:nvPr/>
          </p:nvSpPr>
          <p:spPr>
            <a:xfrm>
              <a:off x="0" y="0"/>
              <a:ext cx="3423529" cy="3752726"/>
            </a:xfrm>
            <a:custGeom>
              <a:rect l="l" t="t" r="r" b="b"/>
              <a:pathLst>
                <a:path w="3423529" h="3752726">
                  <a:moveTo>
                    <a:pt x="0" y="0"/>
                  </a:moveTo>
                  <a:lnTo>
                    <a:pt x="3423529" y="0"/>
                  </a:lnTo>
                  <a:lnTo>
                    <a:pt x="3423529" y="3752726"/>
                  </a:lnTo>
                  <a:lnTo>
                    <a:pt x="0" y="3752726"/>
                  </a:lnTo>
                  <a:close/>
                </a:path>
              </a:pathLst>
            </a:custGeom>
            <a:solidFill>
              <a:srgbClr val="A63129">
                <a:alpha val="89804"/>
              </a:srgbClr>
            </a:solidFill>
          </p:spPr>
          <p:txBody>
            <a:bodyPr/>
            <a:lstStyle/>
            <a:p/>
          </p:txBody>
        </p:sp>
      </p:grpSp>
      <p:sp>
        <p:nvSpPr>
          <p:cNvPr id="5" name="TextBox 5"/>
          <p:cNvSpPr txBox="1"/>
          <p:nvPr/>
        </p:nvSpPr>
        <p:spPr>
          <a:xfrm>
            <a:off x="9144000" y="2657411"/>
            <a:ext cx="9105594" cy="5105528"/>
          </a:xfrm>
          <a:prstGeom prst="rect">
            <a:avLst/>
          </a:prstGeom>
        </p:spPr>
        <p:txBody>
          <a:bodyPr lIns="0" tIns="0" rIns="0" bIns="0" rtlCol="0" anchor="t">
            <a:spAutoFit/>
          </a:bodyPr>
          <a:lstStyle/>
          <a:p>
            <a:pPr>
              <a:lnSpc>
                <a:spcPts val="7979"/>
              </a:lnSpc>
            </a:pPr>
            <a:r>
              <a:rPr lang="en-US" sz="7900">
                <a:solidFill>
                  <a:srgbClr val="FFFFFF"/>
                </a:solidFill>
                <a:latin typeface="Lato"/>
              </a:rPr>
              <a:t>GLOBAL</a:t>
            </a:r>
          </a:p>
          <a:p>
            <a:pPr>
              <a:lnSpc>
                <a:spcPts val="7979"/>
              </a:lnSpc>
            </a:pPr>
            <a:r>
              <a:rPr lang="en-US" sz="7900">
                <a:solidFill>
                  <a:srgbClr val="FFFFFF"/>
                </a:solidFill>
                <a:latin typeface="Lato"/>
              </a:rPr>
              <a:t>CAPSULE COFFEE MACHINES</a:t>
            </a:r>
          </a:p>
          <a:p>
            <a:pPr>
              <a:lnSpc>
                <a:spcPts val="7979"/>
              </a:lnSpc>
            </a:pPr>
            <a:r>
              <a:rPr lang="en-US" sz="7900">
                <a:solidFill>
                  <a:srgbClr val="FFFFFF"/>
                </a:solidFill>
                <a:latin typeface="Lato"/>
              </a:rPr>
              <a:t>MARKET REPORT 2024</a:t>
            </a:r>
          </a:p>
        </p:txBody>
      </p:sp>
      <p:sp>
        <p:nvSpPr>
          <p:cNvPr id="6" name="TextBox 6"/>
          <p:cNvSpPr txBox="1"/>
          <p:nvPr/>
        </p:nvSpPr>
        <p:spPr>
          <a:xfrm>
            <a:off x="9144000" y="938039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1141" r="-11141"/>
            </a:stretch>
          </a:blipFill>
        </p:spPr>
        <p:txBody>
          <a:bodyPr/>
          <a:lstStyle/>
          <a:p/>
        </p:txBody>
      </p:sp>
      <p:sp>
        <p:nvSpPr>
          <p:cNvPr id="3" name="TextBox 3"/>
          <p:cNvSpPr txBox="1"/>
          <p:nvPr/>
        </p:nvSpPr>
        <p:spPr>
          <a:xfrm>
            <a:off x="5179206" y="622617"/>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4" name="TextBox 4"/>
          <p:cNvSpPr txBox="1"/>
          <p:nvPr/>
        </p:nvSpPr>
        <p:spPr>
          <a:xfrm>
            <a:off x="305391" y="2353467"/>
            <a:ext cx="10283392" cy="6647181"/>
          </a:xfrm>
          <a:prstGeom prst="rect">
            <a:avLst/>
          </a:prstGeom>
        </p:spPr>
        <p:txBody>
          <a:bodyPr lIns="0" tIns="0" rIns="0" bIns="0" rtlCol="0" anchor="t">
            <a:spAutoFit/>
          </a:bodyPr>
          <a:lstStyle/>
          <a:p>
            <a:pPr>
              <a:lnSpc>
                <a:spcPts val="5319"/>
              </a:lnSpc>
            </a:pPr>
            <a:r>
              <a:rPr lang="en-US" sz="3799">
                <a:solidFill>
                  <a:srgbClr val="000000"/>
                </a:solidFill>
                <a:latin typeface="Montserrat"/>
              </a:rPr>
              <a:t>Inside the capsule coffee makers is a pressure pump that makes it simple and quick to obtain full-bodied coffee. The coffee capsule's upper portion is drilled when it is put into the coffee maker, and the maker then starts heating the hot water that is fed to the coffee capsule under high pressure, making coffee. The resulting coffee capsules are single-dose products.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1141" r="-11141"/>
            </a:stretch>
          </a:blipFill>
        </p:spPr>
        <p:txBody>
          <a:bodyPr/>
          <a:lstStyle/>
          <a:p/>
        </p:txBody>
      </p:sp>
      <p:grpSp>
        <p:nvGrpSpPr>
          <p:cNvPr id="3" name="Group 3"/>
          <p:cNvGrpSpPr/>
          <p:nvPr/>
        </p:nvGrpSpPr>
        <p:grpSpPr>
          <a:xfrm>
            <a:off x="9828825" y="5894110"/>
            <a:ext cx="8094918" cy="2450729"/>
            <a:chExt cx="860407" cy="260488"/>
          </a:xfrm>
        </p:grpSpPr>
        <p:sp>
          <p:nvSpPr>
            <p:cNvPr id="4" name="Freeform 4"/>
            <p:cNvSpPr/>
            <p:nvPr/>
          </p:nvSpPr>
          <p:spPr>
            <a:xfrm>
              <a:off x="0" y="0"/>
              <a:ext cx="860407" cy="260488"/>
            </a:xfrm>
            <a:custGeom>
              <a:rect l="l" t="t" r="r" b="b"/>
              <a:pathLst>
                <a:path w="860407" h="260488">
                  <a:moveTo>
                    <a:pt x="95639" y="0"/>
                  </a:moveTo>
                  <a:lnTo>
                    <a:pt x="764768" y="0"/>
                  </a:lnTo>
                  <a:cubicBezTo>
                    <a:pt x="817588" y="0"/>
                    <a:pt x="860407" y="42819"/>
                    <a:pt x="860407" y="95639"/>
                  </a:cubicBezTo>
                  <a:lnTo>
                    <a:pt x="860407" y="164848"/>
                  </a:lnTo>
                  <a:cubicBezTo>
                    <a:pt x="860407" y="217668"/>
                    <a:pt x="817588" y="260488"/>
                    <a:pt x="764768" y="260488"/>
                  </a:cubicBezTo>
                  <a:lnTo>
                    <a:pt x="95639" y="260488"/>
                  </a:lnTo>
                  <a:cubicBezTo>
                    <a:pt x="42819" y="260488"/>
                    <a:pt x="0" y="217668"/>
                    <a:pt x="0" y="164848"/>
                  </a:cubicBezTo>
                  <a:lnTo>
                    <a:pt x="0" y="95639"/>
                  </a:lnTo>
                  <a:cubicBezTo>
                    <a:pt x="0" y="42819"/>
                    <a:pt x="42819" y="0"/>
                    <a:pt x="95639" y="0"/>
                  </a:cubicBezTo>
                  <a:close/>
                </a:path>
              </a:pathLst>
            </a:custGeom>
            <a:solidFill>
              <a:srgbClr val="54392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62057" y="6195224"/>
            <a:ext cx="1977201" cy="1974729"/>
          </a:xfrm>
          <a:custGeom>
            <a:rect l="l" t="t" r="r" b="b"/>
            <a:pathLst>
              <a:path w="1977201" h="1974728">
                <a:moveTo>
                  <a:pt x="0" y="0"/>
                </a:moveTo>
                <a:lnTo>
                  <a:pt x="1977201" y="0"/>
                </a:lnTo>
                <a:lnTo>
                  <a:pt x="1977201" y="1974729"/>
                </a:lnTo>
                <a:lnTo>
                  <a:pt x="0" y="1974729"/>
                </a:lnTo>
                <a:lnTo>
                  <a:pt x="0" y="0"/>
                </a:lnTo>
                <a:close/>
              </a:path>
            </a:pathLst>
          </a:custGeom>
          <a:blipFill>
            <a:blip r:embed="rId3"/>
            <a:stretch>
              <a:fillRect/>
            </a:stretch>
          </a:blipFill>
        </p:spPr>
        <p:txBody>
          <a:bodyPr/>
          <a:lstStyle/>
          <a:p/>
        </p:txBody>
      </p:sp>
      <p:grpSp>
        <p:nvGrpSpPr>
          <p:cNvPr id="7" name="Group 7"/>
          <p:cNvGrpSpPr/>
          <p:nvPr/>
        </p:nvGrpSpPr>
        <p:grpSpPr>
          <a:xfrm>
            <a:off x="10115959" y="6116199"/>
            <a:ext cx="1948082" cy="194808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9828825" y="3131009"/>
            <a:ext cx="8094918" cy="2450729"/>
            <a:chExt cx="860407" cy="260488"/>
          </a:xfrm>
        </p:grpSpPr>
        <p:sp>
          <p:nvSpPr>
            <p:cNvPr id="11" name="Freeform 11"/>
            <p:cNvSpPr/>
            <p:nvPr/>
          </p:nvSpPr>
          <p:spPr>
            <a:xfrm>
              <a:off x="0" y="0"/>
              <a:ext cx="860407" cy="260488"/>
            </a:xfrm>
            <a:custGeom>
              <a:rect l="l" t="t" r="r" b="b"/>
              <a:pathLst>
                <a:path w="860407" h="260488">
                  <a:moveTo>
                    <a:pt x="95639" y="0"/>
                  </a:moveTo>
                  <a:lnTo>
                    <a:pt x="764768" y="0"/>
                  </a:lnTo>
                  <a:cubicBezTo>
                    <a:pt x="817588" y="0"/>
                    <a:pt x="860407" y="42819"/>
                    <a:pt x="860407" y="95639"/>
                  </a:cubicBezTo>
                  <a:lnTo>
                    <a:pt x="860407" y="164848"/>
                  </a:lnTo>
                  <a:cubicBezTo>
                    <a:pt x="860407" y="217668"/>
                    <a:pt x="817588" y="260488"/>
                    <a:pt x="764768" y="260488"/>
                  </a:cubicBezTo>
                  <a:lnTo>
                    <a:pt x="95639" y="260488"/>
                  </a:lnTo>
                  <a:cubicBezTo>
                    <a:pt x="42819" y="260488"/>
                    <a:pt x="0" y="217668"/>
                    <a:pt x="0" y="164848"/>
                  </a:cubicBezTo>
                  <a:lnTo>
                    <a:pt x="0" y="95639"/>
                  </a:lnTo>
                  <a:cubicBezTo>
                    <a:pt x="0" y="42819"/>
                    <a:pt x="42819" y="0"/>
                    <a:pt x="95639" y="0"/>
                  </a:cubicBezTo>
                  <a:close/>
                </a:path>
              </a:pathLst>
            </a:custGeom>
            <a:solidFill>
              <a:srgbClr val="54392F"/>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162057" y="3432123"/>
            <a:ext cx="1977201" cy="1974729"/>
          </a:xfrm>
          <a:custGeom>
            <a:rect l="l" t="t" r="r" b="b"/>
            <a:pathLst>
              <a:path w="1977201" h="1974728">
                <a:moveTo>
                  <a:pt x="0" y="0"/>
                </a:moveTo>
                <a:lnTo>
                  <a:pt x="1977201" y="0"/>
                </a:lnTo>
                <a:lnTo>
                  <a:pt x="1977201" y="1974730"/>
                </a:lnTo>
                <a:lnTo>
                  <a:pt x="0" y="1974730"/>
                </a:lnTo>
                <a:lnTo>
                  <a:pt x="0" y="0"/>
                </a:lnTo>
                <a:close/>
              </a:path>
            </a:pathLst>
          </a:custGeom>
          <a:blipFill>
            <a:blip r:embed="rId3"/>
            <a:stretch>
              <a:fillRect/>
            </a:stretch>
          </a:blipFill>
        </p:spPr>
        <p:txBody>
          <a:bodyPr/>
          <a:lstStyle/>
          <a:p/>
        </p:txBody>
      </p:sp>
      <p:grpSp>
        <p:nvGrpSpPr>
          <p:cNvPr id="14" name="Group 14"/>
          <p:cNvGrpSpPr/>
          <p:nvPr/>
        </p:nvGrpSpPr>
        <p:grpSpPr>
          <a:xfrm>
            <a:off x="10115959" y="3353099"/>
            <a:ext cx="1948082" cy="1948082"/>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10376472" y="6594991"/>
            <a:ext cx="1427055" cy="1102466"/>
          </a:xfrm>
          <a:prstGeom prst="rect">
            <a:avLst/>
          </a:prstGeom>
        </p:spPr>
        <p:txBody>
          <a:bodyPr lIns="0" tIns="0" rIns="0" bIns="0" rtlCol="0" anchor="t">
            <a:spAutoFit/>
          </a:bodyPr>
          <a:lstStyle/>
          <a:p>
            <a:pPr algn="ctr">
              <a:lnSpc>
                <a:spcPts val="2628"/>
              </a:lnSpc>
            </a:pPr>
            <a:r>
              <a:rPr lang="en-US" sz="3866">
                <a:solidFill>
                  <a:srgbClr val="1E3048"/>
                </a:solidFill>
                <a:latin typeface="Poppins Bold"/>
              </a:rPr>
              <a:t>2023- 2030</a:t>
            </a:r>
          </a:p>
        </p:txBody>
      </p:sp>
      <p:sp>
        <p:nvSpPr>
          <p:cNvPr id="18" name="TextBox 18"/>
          <p:cNvSpPr txBox="1"/>
          <p:nvPr/>
        </p:nvSpPr>
        <p:spPr>
          <a:xfrm>
            <a:off x="11958439" y="6270716"/>
            <a:ext cx="5438920" cy="1631180"/>
          </a:xfrm>
          <a:prstGeom prst="rect">
            <a:avLst/>
          </a:prstGeom>
        </p:spPr>
        <p:txBody>
          <a:bodyPr lIns="0" tIns="0" rIns="0" bIns="0" rtlCol="0" anchor="t">
            <a:spAutoFit/>
          </a:bodyPr>
          <a:lstStyle/>
          <a:p>
            <a:pPr algn="ctr">
              <a:lnSpc>
                <a:spcPts val="6356"/>
              </a:lnSpc>
            </a:pPr>
            <a:r>
              <a:rPr lang="en-US" sz="4540">
                <a:solidFill>
                  <a:srgbClr val="FFFFFF"/>
                </a:solidFill>
                <a:latin typeface="Poppins"/>
              </a:rPr>
              <a:t>CAGR</a:t>
            </a:r>
          </a:p>
          <a:p>
            <a:pPr algn="ctr">
              <a:lnSpc>
                <a:spcPts val="6356"/>
              </a:lnSpc>
              <a:spcBef>
                <a:spcPct val="0"/>
              </a:spcBef>
            </a:pPr>
            <a:r>
              <a:rPr lang="en-US" sz="4540">
                <a:solidFill>
                  <a:srgbClr val="FFFFFF"/>
                </a:solidFill>
                <a:latin typeface="Poppins"/>
              </a:rPr>
              <a:t>5.50%</a:t>
            </a:r>
          </a:p>
        </p:txBody>
      </p:sp>
      <p:sp>
        <p:nvSpPr>
          <p:cNvPr id="19" name="TextBox 19"/>
          <p:cNvSpPr txBox="1"/>
          <p:nvPr/>
        </p:nvSpPr>
        <p:spPr>
          <a:xfrm>
            <a:off x="10376472" y="4131407"/>
            <a:ext cx="1427055" cy="508654"/>
          </a:xfrm>
          <a:prstGeom prst="rect">
            <a:avLst/>
          </a:prstGeom>
        </p:spPr>
        <p:txBody>
          <a:bodyPr lIns="0" tIns="0" rIns="0" bIns="0" rtlCol="0" anchor="t">
            <a:spAutoFit/>
          </a:bodyPr>
          <a:lstStyle/>
          <a:p>
            <a:pPr marL="0" lvl="0" indent="0" algn="ctr">
              <a:lnSpc>
                <a:spcPts val="3361"/>
              </a:lnSpc>
              <a:spcBef>
                <a:spcPct val="0"/>
              </a:spcBef>
            </a:pPr>
            <a:r>
              <a:rPr lang="en-US" sz="4202" u="none" strike="noStrike">
                <a:solidFill>
                  <a:srgbClr val="1E3048"/>
                </a:solidFill>
                <a:latin typeface="Poppins Bold"/>
              </a:rPr>
              <a:t>2023</a:t>
            </a:r>
          </a:p>
        </p:txBody>
      </p:sp>
      <p:sp>
        <p:nvSpPr>
          <p:cNvPr id="20" name="TextBox 20"/>
          <p:cNvSpPr txBox="1"/>
          <p:nvPr/>
        </p:nvSpPr>
        <p:spPr>
          <a:xfrm>
            <a:off x="11958439" y="3482811"/>
            <a:ext cx="5716019" cy="1558195"/>
          </a:xfrm>
          <a:prstGeom prst="rect">
            <a:avLst/>
          </a:prstGeom>
        </p:spPr>
        <p:txBody>
          <a:bodyPr lIns="0" tIns="0" rIns="0" bIns="0" rtlCol="0" anchor="t">
            <a:spAutoFit/>
          </a:bodyPr>
          <a:lstStyle/>
          <a:p>
            <a:pPr algn="ctr">
              <a:lnSpc>
                <a:spcPts val="6166"/>
              </a:lnSpc>
            </a:pPr>
            <a:r>
              <a:rPr lang="en-US" sz="4404">
                <a:solidFill>
                  <a:srgbClr val="FFFFFF"/>
                </a:solidFill>
                <a:latin typeface="Poppins"/>
              </a:rPr>
              <a:t>MARKET SIZE </a:t>
            </a:r>
          </a:p>
          <a:p>
            <a:pPr algn="ctr">
              <a:lnSpc>
                <a:spcPts val="6166"/>
              </a:lnSpc>
              <a:spcBef>
                <a:spcPct val="0"/>
              </a:spcBef>
            </a:pPr>
            <a:r>
              <a:rPr lang="en-US" sz="4404">
                <a:solidFill>
                  <a:srgbClr val="FFFFFF"/>
                </a:solidFill>
                <a:latin typeface="Poppins"/>
              </a:rPr>
              <a:t>USD 1.5 billion</a:t>
            </a:r>
          </a:p>
        </p:txBody>
      </p:sp>
      <p:sp>
        <p:nvSpPr>
          <p:cNvPr id="21" name="TextBox 21"/>
          <p:cNvSpPr txBox="1"/>
          <p:nvPr/>
        </p:nvSpPr>
        <p:spPr>
          <a:xfrm>
            <a:off x="5162248" y="709885"/>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3531032" y="1878422"/>
            <a:ext cx="6144680" cy="2512213"/>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096049" y="354564"/>
            <a:ext cx="1284017" cy="5476115"/>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531032" y="4643760"/>
            <a:ext cx="6144680" cy="2512213"/>
            <a:chExt cx="6777126" cy="2770785"/>
          </a:xfrm>
        </p:grpSpPr>
        <p:sp>
          <p:nvSpPr>
            <p:cNvPr id="8" name="Freeform 8"/>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633826">
                <a:alpha val="89804"/>
              </a:srgbClr>
            </a:solidFill>
          </p:spPr>
          <p:txBody>
            <a:bodyPr/>
            <a:lstStyle/>
            <a:p/>
          </p:txBody>
        </p:sp>
      </p:grpSp>
      <p:grpSp>
        <p:nvGrpSpPr>
          <p:cNvPr id="9" name="Group 9"/>
          <p:cNvGrpSpPr/>
          <p:nvPr/>
        </p:nvGrpSpPr>
        <p:grpSpPr>
          <a:xfrm rot="5400000">
            <a:off x="2096049" y="3152574"/>
            <a:ext cx="1284017" cy="5476115"/>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3531032" y="7407464"/>
            <a:ext cx="6144680" cy="2512213"/>
            <a:chExt cx="6777126" cy="2770785"/>
          </a:xfrm>
        </p:grpSpPr>
        <p:sp>
          <p:nvSpPr>
            <p:cNvPr id="15" name="Freeform 15"/>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A8D38">
                <a:alpha val="89804"/>
              </a:srgbClr>
            </a:solidFill>
          </p:spPr>
          <p:txBody>
            <a:bodyPr/>
            <a:lstStyle/>
            <a:p/>
          </p:txBody>
        </p:sp>
      </p:grpSp>
      <p:grpSp>
        <p:nvGrpSpPr>
          <p:cNvPr id="16" name="Group 16"/>
          <p:cNvGrpSpPr/>
          <p:nvPr/>
        </p:nvGrpSpPr>
        <p:grpSpPr>
          <a:xfrm rot="5400000">
            <a:off x="2096049" y="5916278"/>
            <a:ext cx="1284017" cy="5476115"/>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244642" y="2851606"/>
            <a:ext cx="4698369" cy="539181"/>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Type Segment </a:t>
            </a:r>
          </a:p>
        </p:txBody>
      </p:sp>
      <p:sp>
        <p:nvSpPr>
          <p:cNvPr id="19" name="TextBox 19"/>
          <p:cNvSpPr txBox="1"/>
          <p:nvPr/>
        </p:nvSpPr>
        <p:spPr>
          <a:xfrm>
            <a:off x="5462194" y="2051833"/>
            <a:ext cx="4006338"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Closed Source System</a:t>
            </a:r>
          </a:p>
          <a:p>
            <a:pPr marL="647700" lvl="1" indent="-323850">
              <a:lnSpc>
                <a:spcPts val="4200"/>
              </a:lnSpc>
              <a:buFont typeface="Arial"/>
              <a:buChar char="•"/>
            </a:pPr>
            <a:r>
              <a:rPr lang="en-US" sz="3000">
                <a:solidFill>
                  <a:srgbClr val="FFFFFF"/>
                </a:solidFill>
                <a:latin typeface="Montserrat"/>
              </a:rPr>
              <a:t>Open Source System</a:t>
            </a:r>
          </a:p>
        </p:txBody>
      </p:sp>
      <p:sp>
        <p:nvSpPr>
          <p:cNvPr id="20" name="TextBox 20"/>
          <p:cNvSpPr txBox="1"/>
          <p:nvPr/>
        </p:nvSpPr>
        <p:spPr>
          <a:xfrm>
            <a:off x="0" y="5408544"/>
            <a:ext cx="4698369" cy="1039796"/>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Application segment </a:t>
            </a:r>
          </a:p>
        </p:txBody>
      </p:sp>
      <p:sp>
        <p:nvSpPr>
          <p:cNvPr id="21" name="TextBox 21"/>
          <p:cNvSpPr txBox="1"/>
          <p:nvPr/>
        </p:nvSpPr>
        <p:spPr>
          <a:xfrm>
            <a:off x="5476115" y="5348936"/>
            <a:ext cx="4213519"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Household</a:t>
            </a:r>
          </a:p>
          <a:p>
            <a:pPr marL="647700" lvl="1" indent="-323850">
              <a:lnSpc>
                <a:spcPts val="4200"/>
              </a:lnSpc>
              <a:buFont typeface="Arial"/>
              <a:buChar char="•"/>
            </a:pPr>
            <a:r>
              <a:rPr lang="en-US" sz="3000">
                <a:solidFill>
                  <a:srgbClr val="FFFFFF"/>
                </a:solidFill>
                <a:latin typeface="Montserrat"/>
              </a:rPr>
              <a:t>Commercial</a:t>
            </a:r>
          </a:p>
        </p:txBody>
      </p:sp>
      <p:sp>
        <p:nvSpPr>
          <p:cNvPr id="22" name="TextBox 22"/>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44642" y="8365649"/>
            <a:ext cx="4698369" cy="539181"/>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Machines Product</a:t>
            </a:r>
          </a:p>
        </p:txBody>
      </p:sp>
      <p:sp>
        <p:nvSpPr>
          <p:cNvPr id="24" name="TextBox 24"/>
          <p:cNvSpPr txBox="1"/>
          <p:nvPr/>
        </p:nvSpPr>
        <p:spPr>
          <a:xfrm>
            <a:off x="5358603" y="7679849"/>
            <a:ext cx="4213519"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Satellite Brewers</a:t>
            </a:r>
          </a:p>
          <a:p>
            <a:pPr marL="647700" lvl="1" indent="-323850">
              <a:lnSpc>
                <a:spcPts val="4200"/>
              </a:lnSpc>
              <a:buFont typeface="Arial"/>
              <a:buChar char="•"/>
            </a:pPr>
            <a:r>
              <a:rPr lang="en-US" sz="3000">
                <a:solidFill>
                  <a:srgbClr val="FFFFFF"/>
                </a:solidFill>
                <a:latin typeface="Montserrat"/>
              </a:rPr>
              <a:t>Decanter Brewers</a:t>
            </a:r>
          </a:p>
          <a:p>
            <a:pPr marL="647700" lvl="1" indent="-323850">
              <a:lnSpc>
                <a:spcPts val="4200"/>
              </a:lnSpc>
              <a:buFont typeface="Arial"/>
              <a:buChar char="•"/>
            </a:pPr>
            <a:r>
              <a:rPr lang="en-US" sz="3000">
                <a:solidFill>
                  <a:srgbClr val="FFFFFF"/>
                </a:solidFill>
                <a:latin typeface="Montserrat"/>
              </a:rPr>
              <a:t>Airpot Brewers</a:t>
            </a:r>
          </a:p>
          <a:p>
            <a:pPr marL="647700" lvl="1" indent="-323850">
              <a:lnSpc>
                <a:spcPts val="4200"/>
              </a:lnSpc>
              <a:buFont typeface="Arial"/>
              <a:buChar char="•"/>
            </a:pPr>
            <a:r>
              <a:rPr lang="en-US" sz="3000">
                <a:solidFill>
                  <a:srgbClr val="FFFFFF"/>
                </a:solidFill>
                <a:latin typeface="Montserrat"/>
              </a:rPr>
              <a:t>Coffee Urns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20922"/>
            <a:ext cx="10609474" cy="8766078"/>
          </a:xfrm>
          <a:custGeom>
            <a:rect l="l" t="t" r="r" b="b"/>
            <a:pathLst>
              <a:path w="10609474" h="8766078">
                <a:moveTo>
                  <a:pt x="0" y="0"/>
                </a:moveTo>
                <a:lnTo>
                  <a:pt x="10609474" y="0"/>
                </a:lnTo>
                <a:lnTo>
                  <a:pt x="10609474" y="8766078"/>
                </a:lnTo>
                <a:lnTo>
                  <a:pt x="0" y="87660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3" name="Group 3"/>
          <p:cNvGrpSpPr/>
          <p:nvPr/>
        </p:nvGrpSpPr>
        <p:grpSpPr>
          <a:xfrm>
            <a:off x="0" y="0"/>
            <a:ext cx="18288000" cy="1257300"/>
            <a:chExt cx="4816593" cy="331141"/>
          </a:xfrm>
        </p:grpSpPr>
        <p:sp>
          <p:nvSpPr>
            <p:cNvPr id="4" name="Freeform 4"/>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5" name="TextBox 5"/>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FFFFFF"/>
                </a:solidFill>
                <a:latin typeface="Canva Sans"/>
              </a:rPr>
              <a:t>Global Capsule Coffee Machines Market Revenue share for 2022</a:t>
            </a:r>
          </a:p>
        </p:txBody>
      </p:sp>
      <p:sp>
        <p:nvSpPr>
          <p:cNvPr id="7" name="TextBox 7"/>
          <p:cNvSpPr txBox="1"/>
          <p:nvPr/>
        </p:nvSpPr>
        <p:spPr>
          <a:xfrm>
            <a:off x="10181853" y="5105400"/>
            <a:ext cx="7077447" cy="1920241"/>
          </a:xfrm>
          <a:prstGeom prst="rect">
            <a:avLst/>
          </a:prstGeom>
        </p:spPr>
        <p:txBody>
          <a:bodyPr lIns="0" tIns="0" rIns="0" bIns="0" rtlCol="0" anchor="t">
            <a:spAutoFit/>
          </a:bodyPr>
          <a:lstStyle/>
          <a:p>
            <a:pPr algn="ctr">
              <a:lnSpc>
                <a:spcPts val="7679"/>
              </a:lnSpc>
            </a:pPr>
            <a:r>
              <a:rPr lang="en-US" sz="5999">
                <a:solidFill>
                  <a:srgbClr val="000000"/>
                </a:solidFill>
                <a:latin typeface="Montserrat"/>
              </a:rPr>
              <a:t>North America</a:t>
            </a:r>
          </a:p>
          <a:p>
            <a:pPr algn="ctr">
              <a:lnSpc>
                <a:spcPts val="7679"/>
              </a:lnSpc>
            </a:pPr>
            <a:r>
              <a:rPr lang="en-US" sz="5999">
                <a:solidFill>
                  <a:srgbClr val="000000"/>
                </a:solidFill>
                <a:latin typeface="Montserrat"/>
              </a:rPr>
              <a:t>35%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5900319" y="1770053"/>
            <a:ext cx="8838563" cy="325765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75585" y="1770053"/>
            <a:ext cx="9663297" cy="3257659"/>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A63129"/>
            </a:solidFill>
          </p:spPr>
          <p:txBody>
            <a:bodyPr/>
            <a:lstStyle/>
            <a:p/>
          </p:txBody>
        </p:sp>
      </p:grpSp>
      <p:grpSp>
        <p:nvGrpSpPr>
          <p:cNvPr id="7" name="Group 7"/>
          <p:cNvGrpSpPr/>
          <p:nvPr/>
        </p:nvGrpSpPr>
        <p:grpSpPr>
          <a:xfrm>
            <a:off x="3549118" y="2274060"/>
            <a:ext cx="2767703" cy="224964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185770" y="3073314"/>
            <a:ext cx="751890" cy="651137"/>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900319" y="5259288"/>
            <a:ext cx="8838563" cy="3257659"/>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075585" y="5259288"/>
            <a:ext cx="9663297" cy="3257659"/>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549118" y="5763295"/>
            <a:ext cx="2767703" cy="224964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185770" y="6562549"/>
            <a:ext cx="751890" cy="651137"/>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753676" y="2972739"/>
            <a:ext cx="2482471"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Drivers</a:t>
            </a:r>
          </a:p>
        </p:txBody>
      </p:sp>
      <p:sp>
        <p:nvSpPr>
          <p:cNvPr id="20" name="TextBox 20"/>
          <p:cNvSpPr txBox="1"/>
          <p:nvPr/>
        </p:nvSpPr>
        <p:spPr>
          <a:xfrm>
            <a:off x="7082144" y="2508104"/>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Market Expansion through the Introduction of New Products</a:t>
            </a:r>
          </a:p>
        </p:txBody>
      </p:sp>
      <p:sp>
        <p:nvSpPr>
          <p:cNvPr id="21" name="TextBox 21"/>
          <p:cNvSpPr txBox="1"/>
          <p:nvPr/>
        </p:nvSpPr>
        <p:spPr>
          <a:xfrm>
            <a:off x="3671565" y="6563291"/>
            <a:ext cx="2808039"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Restraints</a:t>
            </a:r>
          </a:p>
        </p:txBody>
      </p:sp>
      <p:sp>
        <p:nvSpPr>
          <p:cNvPr id="22" name="TextBox 22"/>
          <p:cNvSpPr txBox="1"/>
          <p:nvPr/>
        </p:nvSpPr>
        <p:spPr>
          <a:xfrm>
            <a:off x="7082144" y="6011818"/>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Geographical and Industrial Limitations are Impeding Market Expansion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4741693" y="650557"/>
            <a:ext cx="10121399"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7524679" y="2325290"/>
            <a:ext cx="10763321" cy="7202170"/>
          </a:xfrm>
          <a:prstGeom prst="rect">
            <a:avLst/>
          </a:prstGeom>
        </p:spPr>
        <p:txBody>
          <a:bodyPr lIns="0" tIns="0" rIns="0" bIns="0" rtlCol="0" anchor="t">
            <a:spAutoFit/>
          </a:bodyPr>
          <a:lstStyle/>
          <a:p>
            <a:pPr marL="798826" lvl="1" indent="-399413">
              <a:lnSpc>
                <a:spcPts val="5179"/>
              </a:lnSpc>
              <a:buFont typeface="Arial"/>
              <a:buChar char="•"/>
            </a:pPr>
            <a:r>
              <a:rPr lang="en-US" sz="3699">
                <a:solidFill>
                  <a:srgbClr val="000000"/>
                </a:solidFill>
                <a:latin typeface="Montserrat"/>
              </a:rPr>
              <a:t>The Global Capsule Coffee Machines Market is witnessing significant growth in the near future.</a:t>
            </a:r>
          </a:p>
          <a:p>
            <a:pPr marL="798826" lvl="1" indent="-399413">
              <a:lnSpc>
                <a:spcPts val="5179"/>
              </a:lnSpc>
              <a:buFont typeface="Arial"/>
              <a:buChar char="•"/>
            </a:pPr>
            <a:r>
              <a:rPr lang="en-US" sz="3699">
                <a:solidFill>
                  <a:srgbClr val="000000"/>
                </a:solidFill>
                <a:latin typeface="Montserrat"/>
              </a:rPr>
              <a:t>In 2023, the Closed Source System segment accounted for noticeable share of global Capsule Coffee Machines Market and is projected to experience significant growth in the near future.</a:t>
            </a:r>
          </a:p>
          <a:p>
            <a:pPr marL="798826" lvl="1" indent="-399413">
              <a:lnSpc>
                <a:spcPts val="5179"/>
              </a:lnSpc>
              <a:buFont typeface="Arial"/>
              <a:buChar char="•"/>
            </a:pPr>
            <a:r>
              <a:rPr lang="en-US" sz="3699">
                <a:solidFill>
                  <a:srgbClr val="000000"/>
                </a:solidFill>
                <a:latin typeface="Montserrat"/>
              </a:rPr>
              <a:t>The Household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307" r="-15975"/>
            </a:stretch>
          </a:blipFill>
        </p:spPr>
        <p:txBody>
          <a:bodyPr/>
          <a:lstStyle/>
          <a:p/>
        </p:txBody>
      </p:sp>
      <p:sp>
        <p:nvSpPr>
          <p:cNvPr id="3" name="Freeform 3"/>
          <p:cNvSpPr/>
          <p:nvPr/>
        </p:nvSpPr>
        <p:spPr>
          <a:xfrm>
            <a:off x="6754934" y="2209107"/>
            <a:ext cx="4289122" cy="1274129"/>
          </a:xfrm>
          <a:custGeom>
            <a:rect l="l" t="t" r="r" b="b"/>
            <a:pathLst>
              <a:path w="4289122" h="1274129">
                <a:moveTo>
                  <a:pt x="0" y="0"/>
                </a:moveTo>
                <a:lnTo>
                  <a:pt x="4289122" y="0"/>
                </a:lnTo>
                <a:lnTo>
                  <a:pt x="4289122" y="1274130"/>
                </a:lnTo>
                <a:lnTo>
                  <a:pt x="0" y="1274130"/>
                </a:lnTo>
                <a:lnTo>
                  <a:pt x="0" y="0"/>
                </a:lnTo>
                <a:close/>
              </a:path>
            </a:pathLst>
          </a:custGeom>
          <a:blipFill>
            <a:blip r:embed="rId3"/>
            <a:stretch>
              <a:fillRect/>
            </a:stretch>
          </a:blipFill>
        </p:spPr>
        <p:txBody>
          <a:bodyPr/>
          <a:lstStyle/>
          <a:p/>
        </p:txBody>
      </p:sp>
      <p:sp>
        <p:nvSpPr>
          <p:cNvPr id="4" name="Freeform 4"/>
          <p:cNvSpPr/>
          <p:nvPr/>
        </p:nvSpPr>
        <p:spPr>
          <a:xfrm>
            <a:off x="11577778" y="1641525"/>
            <a:ext cx="2943246" cy="1841712"/>
          </a:xfrm>
          <a:custGeom>
            <a:rect l="l" t="t" r="r" b="b"/>
            <a:pathLst>
              <a:path w="2943246" h="1841712">
                <a:moveTo>
                  <a:pt x="0" y="0"/>
                </a:moveTo>
                <a:lnTo>
                  <a:pt x="2943246" y="0"/>
                </a:lnTo>
                <a:lnTo>
                  <a:pt x="2943246" y="1841712"/>
                </a:lnTo>
                <a:lnTo>
                  <a:pt x="0" y="1841712"/>
                </a:lnTo>
                <a:lnTo>
                  <a:pt x="0" y="0"/>
                </a:lnTo>
                <a:close/>
              </a:path>
            </a:pathLst>
          </a:custGeom>
          <a:blipFill>
            <a:blip r:embed="rId4"/>
            <a:stretch>
              <a:fillRect l="-12059" r="-5444" b="-7166"/>
            </a:stretch>
          </a:blipFill>
        </p:spPr>
        <p:txBody>
          <a:bodyPr/>
          <a:lstStyle/>
          <a:p/>
        </p:txBody>
      </p:sp>
      <p:sp>
        <p:nvSpPr>
          <p:cNvPr id="5" name="Freeform 5"/>
          <p:cNvSpPr/>
          <p:nvPr/>
        </p:nvSpPr>
        <p:spPr>
          <a:xfrm>
            <a:off x="14866899" y="1776721"/>
            <a:ext cx="2988248" cy="1571321"/>
          </a:xfrm>
          <a:custGeom>
            <a:rect l="l" t="t" r="r" b="b"/>
            <a:pathLst>
              <a:path w="2988248" h="1571321">
                <a:moveTo>
                  <a:pt x="0" y="0"/>
                </a:moveTo>
                <a:lnTo>
                  <a:pt x="2988249" y="0"/>
                </a:lnTo>
                <a:lnTo>
                  <a:pt x="2988249" y="1571320"/>
                </a:lnTo>
                <a:lnTo>
                  <a:pt x="0" y="1571320"/>
                </a:lnTo>
                <a:lnTo>
                  <a:pt x="0" y="0"/>
                </a:lnTo>
                <a:close/>
              </a:path>
            </a:pathLst>
          </a:custGeom>
          <a:blipFill>
            <a:blip r:embed="rId5"/>
            <a:stretch>
              <a:fillRect/>
            </a:stretch>
          </a:blipFill>
        </p:spPr>
        <p:txBody>
          <a:bodyPr/>
          <a:lstStyle/>
          <a:p/>
        </p:txBody>
      </p:sp>
      <p:sp>
        <p:nvSpPr>
          <p:cNvPr id="6" name="Freeform 6"/>
          <p:cNvSpPr/>
          <p:nvPr/>
        </p:nvSpPr>
        <p:spPr>
          <a:xfrm>
            <a:off x="6472850" y="3837872"/>
            <a:ext cx="2252476" cy="2280632"/>
          </a:xfrm>
          <a:custGeom>
            <a:rect l="l" t="t" r="r" b="b"/>
            <a:pathLst>
              <a:path w="2252476" h="2280632">
                <a:moveTo>
                  <a:pt x="0" y="0"/>
                </a:moveTo>
                <a:lnTo>
                  <a:pt x="2252477" y="0"/>
                </a:lnTo>
                <a:lnTo>
                  <a:pt x="2252477" y="2280632"/>
                </a:lnTo>
                <a:lnTo>
                  <a:pt x="0" y="2280632"/>
                </a:lnTo>
                <a:lnTo>
                  <a:pt x="0" y="0"/>
                </a:lnTo>
                <a:close/>
              </a:path>
            </a:pathLst>
          </a:custGeom>
          <a:blipFill>
            <a:blip r:embed="rId6"/>
            <a:stretch>
              <a:fillRect/>
            </a:stretch>
          </a:blipFill>
        </p:spPr>
        <p:txBody>
          <a:bodyPr/>
          <a:lstStyle/>
          <a:p/>
        </p:txBody>
      </p:sp>
      <p:sp>
        <p:nvSpPr>
          <p:cNvPr id="7" name="Freeform 7"/>
          <p:cNvSpPr/>
          <p:nvPr/>
        </p:nvSpPr>
        <p:spPr>
          <a:xfrm>
            <a:off x="9144000" y="3949962"/>
            <a:ext cx="3600174" cy="1426569"/>
          </a:xfrm>
          <a:custGeom>
            <a:rect l="l" t="t" r="r" b="b"/>
            <a:pathLst>
              <a:path w="3600173" h="1426569">
                <a:moveTo>
                  <a:pt x="0" y="0"/>
                </a:moveTo>
                <a:lnTo>
                  <a:pt x="3600174" y="0"/>
                </a:lnTo>
                <a:lnTo>
                  <a:pt x="3600174" y="1426569"/>
                </a:lnTo>
                <a:lnTo>
                  <a:pt x="0" y="1426569"/>
                </a:lnTo>
                <a:lnTo>
                  <a:pt x="0" y="0"/>
                </a:lnTo>
                <a:close/>
              </a:path>
            </a:pathLst>
          </a:custGeom>
          <a:blipFill>
            <a:blip r:embed="rId7"/>
            <a:stretch>
              <a:fillRect/>
            </a:stretch>
          </a:blipFill>
        </p:spPr>
        <p:txBody>
          <a:bodyPr/>
          <a:lstStyle/>
          <a:p/>
        </p:txBody>
      </p:sp>
      <p:sp>
        <p:nvSpPr>
          <p:cNvPr id="8" name="Freeform 8"/>
          <p:cNvSpPr/>
          <p:nvPr/>
        </p:nvSpPr>
        <p:spPr>
          <a:xfrm>
            <a:off x="13163274" y="3837872"/>
            <a:ext cx="1703625" cy="2169797"/>
          </a:xfrm>
          <a:custGeom>
            <a:rect l="l" t="t" r="r" b="b"/>
            <a:pathLst>
              <a:path w="1703625" h="2169797">
                <a:moveTo>
                  <a:pt x="0" y="0"/>
                </a:moveTo>
                <a:lnTo>
                  <a:pt x="1703625" y="0"/>
                </a:lnTo>
                <a:lnTo>
                  <a:pt x="1703625" y="2169796"/>
                </a:lnTo>
                <a:lnTo>
                  <a:pt x="0" y="2169796"/>
                </a:lnTo>
                <a:lnTo>
                  <a:pt x="0" y="0"/>
                </a:lnTo>
                <a:close/>
              </a:path>
            </a:pathLst>
          </a:custGeom>
          <a:blipFill>
            <a:blip r:embed="rId8"/>
            <a:stretch>
              <a:fillRect l="-49283" t="-39257" r="-49283" b="-40719"/>
            </a:stretch>
          </a:blipFill>
        </p:spPr>
        <p:txBody>
          <a:bodyPr/>
          <a:lstStyle/>
          <a:p/>
        </p:txBody>
      </p:sp>
      <p:sp>
        <p:nvSpPr>
          <p:cNvPr id="9" name="Freeform 9"/>
          <p:cNvSpPr/>
          <p:nvPr/>
        </p:nvSpPr>
        <p:spPr>
          <a:xfrm>
            <a:off x="15496542" y="3764665"/>
            <a:ext cx="2530010" cy="2061151"/>
          </a:xfrm>
          <a:custGeom>
            <a:rect l="l" t="t" r="r" b="b"/>
            <a:pathLst>
              <a:path w="2530010" h="2061150">
                <a:moveTo>
                  <a:pt x="0" y="0"/>
                </a:moveTo>
                <a:lnTo>
                  <a:pt x="2530010" y="0"/>
                </a:lnTo>
                <a:lnTo>
                  <a:pt x="2530010" y="2061151"/>
                </a:lnTo>
                <a:lnTo>
                  <a:pt x="0" y="2061151"/>
                </a:lnTo>
                <a:lnTo>
                  <a:pt x="0" y="0"/>
                </a:lnTo>
                <a:close/>
              </a:path>
            </a:pathLst>
          </a:custGeom>
          <a:blipFill>
            <a:blip r:embed="rId9"/>
            <a:stretch>
              <a:fillRect t="-8086" b="-14660"/>
            </a:stretch>
          </a:blipFill>
        </p:spPr>
        <p:txBody>
          <a:bodyPr/>
          <a:lstStyle/>
          <a:p/>
        </p:txBody>
      </p:sp>
      <p:sp>
        <p:nvSpPr>
          <p:cNvPr id="10" name="Freeform 10"/>
          <p:cNvSpPr/>
          <p:nvPr/>
        </p:nvSpPr>
        <p:spPr>
          <a:xfrm>
            <a:off x="6024935" y="6322904"/>
            <a:ext cx="4145101" cy="1088707"/>
          </a:xfrm>
          <a:custGeom>
            <a:rect l="l" t="t" r="r" b="b"/>
            <a:pathLst>
              <a:path w="4145101" h="1088707">
                <a:moveTo>
                  <a:pt x="0" y="0"/>
                </a:moveTo>
                <a:lnTo>
                  <a:pt x="4145102" y="0"/>
                </a:lnTo>
                <a:lnTo>
                  <a:pt x="4145102" y="1088707"/>
                </a:lnTo>
                <a:lnTo>
                  <a:pt x="0" y="1088707"/>
                </a:lnTo>
                <a:lnTo>
                  <a:pt x="0" y="0"/>
                </a:lnTo>
                <a:close/>
              </a:path>
            </a:pathLst>
          </a:custGeom>
          <a:blipFill>
            <a:blip r:embed="rId10"/>
            <a:stretch>
              <a:fillRect l="-12968" t="-22321" r="-12031" b="-18154"/>
            </a:stretch>
          </a:blipFill>
        </p:spPr>
        <p:txBody>
          <a:bodyPr/>
          <a:lstStyle/>
          <a:p/>
        </p:txBody>
      </p:sp>
      <p:sp>
        <p:nvSpPr>
          <p:cNvPr id="11" name="Freeform 11"/>
          <p:cNvSpPr/>
          <p:nvPr/>
        </p:nvSpPr>
        <p:spPr>
          <a:xfrm>
            <a:off x="10571800" y="5530247"/>
            <a:ext cx="2591474" cy="1881364"/>
          </a:xfrm>
          <a:custGeom>
            <a:rect l="l" t="t" r="r" b="b"/>
            <a:pathLst>
              <a:path w="2591474" h="1881364">
                <a:moveTo>
                  <a:pt x="0" y="0"/>
                </a:moveTo>
                <a:lnTo>
                  <a:pt x="2591474" y="0"/>
                </a:lnTo>
                <a:lnTo>
                  <a:pt x="2591474" y="1881364"/>
                </a:lnTo>
                <a:lnTo>
                  <a:pt x="0" y="1881364"/>
                </a:lnTo>
                <a:lnTo>
                  <a:pt x="0" y="0"/>
                </a:lnTo>
                <a:close/>
              </a:path>
            </a:pathLst>
          </a:custGeom>
          <a:blipFill>
            <a:blip r:embed="rId11"/>
            <a:stretch>
              <a:fillRect l="-4609" t="-26414" r="-6551" b="-26702"/>
            </a:stretch>
          </a:blipFill>
        </p:spPr>
        <p:txBody>
          <a:bodyPr/>
          <a:lstStyle/>
          <a:p/>
        </p:txBody>
      </p:sp>
      <p:grpSp>
        <p:nvGrpSpPr>
          <p:cNvPr id="12" name="Group 12"/>
          <p:cNvGrpSpPr/>
          <p:nvPr/>
        </p:nvGrpSpPr>
        <p:grpSpPr>
          <a:xfrm>
            <a:off x="0" y="0"/>
            <a:ext cx="18288000" cy="1299779"/>
            <a:chExt cx="4816593" cy="342329"/>
          </a:xfrm>
        </p:grpSpPr>
        <p:sp>
          <p:nvSpPr>
            <p:cNvPr id="13" name="Freeform 13"/>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4" name="TextBox 14"/>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3504818" y="6118504"/>
            <a:ext cx="4536845" cy="1170598"/>
          </a:xfrm>
          <a:custGeom>
            <a:rect l="l" t="t" r="r" b="b"/>
            <a:pathLst>
              <a:path w="4536845" h="1170598">
                <a:moveTo>
                  <a:pt x="0" y="0"/>
                </a:moveTo>
                <a:lnTo>
                  <a:pt x="4536845" y="0"/>
                </a:lnTo>
                <a:lnTo>
                  <a:pt x="4536845" y="1170598"/>
                </a:lnTo>
                <a:lnTo>
                  <a:pt x="0" y="1170598"/>
                </a:lnTo>
                <a:lnTo>
                  <a:pt x="0" y="0"/>
                </a:lnTo>
                <a:close/>
              </a:path>
            </a:pathLst>
          </a:custGeom>
          <a:blipFill>
            <a:blip r:embed="rId12"/>
            <a:stretch>
              <a:fillRect t="-14817" b="-25957"/>
            </a:stretch>
          </a:blipFill>
        </p:spPr>
        <p:txBody>
          <a:bodyPr/>
          <a:lstStyle/>
          <a:p/>
        </p:txBody>
      </p:sp>
      <p:sp>
        <p:nvSpPr>
          <p:cNvPr id="16" name="Freeform 16"/>
          <p:cNvSpPr/>
          <p:nvPr/>
        </p:nvSpPr>
        <p:spPr>
          <a:xfrm>
            <a:off x="15496542" y="7289102"/>
            <a:ext cx="2572609" cy="2059835"/>
          </a:xfrm>
          <a:custGeom>
            <a:rect l="l" t="t" r="r" b="b"/>
            <a:pathLst>
              <a:path w="2572609" h="2059835">
                <a:moveTo>
                  <a:pt x="0" y="0"/>
                </a:moveTo>
                <a:lnTo>
                  <a:pt x="2572609" y="0"/>
                </a:lnTo>
                <a:lnTo>
                  <a:pt x="2572609" y="2059835"/>
                </a:lnTo>
                <a:lnTo>
                  <a:pt x="0" y="2059835"/>
                </a:lnTo>
                <a:lnTo>
                  <a:pt x="0" y="0"/>
                </a:lnTo>
                <a:close/>
              </a:path>
            </a:pathLst>
          </a:custGeom>
          <a:blipFill>
            <a:blip r:embed="rId13"/>
            <a:stretch>
              <a:fillRect l="-14188" t="-9996" r="-16405" b="-16862"/>
            </a:stretch>
          </a:blipFill>
        </p:spPr>
        <p:txBody>
          <a:bodyPr/>
          <a:lstStyle/>
          <a:p/>
        </p:txBody>
      </p:sp>
      <p:sp>
        <p:nvSpPr>
          <p:cNvPr id="17" name="Freeform 17"/>
          <p:cNvSpPr/>
          <p:nvPr/>
        </p:nvSpPr>
        <p:spPr>
          <a:xfrm>
            <a:off x="11577778" y="9441756"/>
            <a:ext cx="4415670" cy="845244"/>
          </a:xfrm>
          <a:custGeom>
            <a:rect l="l" t="t" r="r" b="b"/>
            <a:pathLst>
              <a:path w="4415670" h="845243">
                <a:moveTo>
                  <a:pt x="0" y="0"/>
                </a:moveTo>
                <a:lnTo>
                  <a:pt x="4415670" y="0"/>
                </a:lnTo>
                <a:lnTo>
                  <a:pt x="4415670" y="845244"/>
                </a:lnTo>
                <a:lnTo>
                  <a:pt x="0" y="845244"/>
                </a:lnTo>
                <a:lnTo>
                  <a:pt x="0" y="0"/>
                </a:lnTo>
                <a:close/>
              </a:path>
            </a:pathLst>
          </a:custGeom>
          <a:blipFill>
            <a:blip r:embed="rId14"/>
            <a:stretch>
              <a:fillRect l="-11798" t="-118965" r="-11881" b="-119396"/>
            </a:stretch>
          </a:blipFill>
        </p:spPr>
        <p:txBody>
          <a:bodyPr/>
          <a:lstStyle/>
          <a:p/>
        </p:txBody>
      </p:sp>
      <p:sp>
        <p:nvSpPr>
          <p:cNvPr id="18" name="Freeform 18"/>
          <p:cNvSpPr/>
          <p:nvPr/>
        </p:nvSpPr>
        <p:spPr>
          <a:xfrm>
            <a:off x="9144000" y="7897386"/>
            <a:ext cx="2541083" cy="1432410"/>
          </a:xfrm>
          <a:custGeom>
            <a:rect l="l" t="t" r="r" b="b"/>
            <a:pathLst>
              <a:path w="2541083" h="1432410">
                <a:moveTo>
                  <a:pt x="0" y="0"/>
                </a:moveTo>
                <a:lnTo>
                  <a:pt x="2541083" y="0"/>
                </a:lnTo>
                <a:lnTo>
                  <a:pt x="2541083" y="1432411"/>
                </a:lnTo>
                <a:lnTo>
                  <a:pt x="0" y="1432411"/>
                </a:lnTo>
                <a:lnTo>
                  <a:pt x="0" y="0"/>
                </a:lnTo>
                <a:close/>
              </a:path>
            </a:pathLst>
          </a:custGeom>
          <a:blipFill>
            <a:blip r:embed="rId15"/>
            <a:stretch>
              <a:fillRect l="-28718" t="-21451" r="-29036" b="-25472"/>
            </a:stretch>
          </a:blipFill>
        </p:spPr>
        <p:txBody>
          <a:bodyPr/>
          <a:lstStyle/>
          <a:p/>
        </p:txBody>
      </p:sp>
      <p:sp>
        <p:nvSpPr>
          <p:cNvPr id="19" name="Freeform 19"/>
          <p:cNvSpPr/>
          <p:nvPr/>
        </p:nvSpPr>
        <p:spPr>
          <a:xfrm>
            <a:off x="11941534" y="7897386"/>
            <a:ext cx="3126566" cy="1305119"/>
          </a:xfrm>
          <a:custGeom>
            <a:rect l="l" t="t" r="r" b="b"/>
            <a:pathLst>
              <a:path w="3126566" h="1305119">
                <a:moveTo>
                  <a:pt x="0" y="0"/>
                </a:moveTo>
                <a:lnTo>
                  <a:pt x="3126567" y="0"/>
                </a:lnTo>
                <a:lnTo>
                  <a:pt x="3126567" y="1305119"/>
                </a:lnTo>
                <a:lnTo>
                  <a:pt x="0" y="1305119"/>
                </a:lnTo>
                <a:lnTo>
                  <a:pt x="0" y="0"/>
                </a:lnTo>
                <a:close/>
              </a:path>
            </a:pathLst>
          </a:custGeom>
          <a:blipFill>
            <a:blip r:embed="rId16"/>
            <a:stretch>
              <a:fillRect l="-32784" t="-43668" r="-32769" b="-52453"/>
            </a:stretch>
          </a:blipFill>
        </p:spPr>
        <p:txBody>
          <a:bodyPr/>
          <a:lstStyle/>
          <a:p/>
        </p:txBody>
      </p:sp>
      <p:sp>
        <p:nvSpPr>
          <p:cNvPr id="20" name="TextBox 20"/>
          <p:cNvSpPr txBox="1"/>
          <p:nvPr/>
        </p:nvSpPr>
        <p:spPr>
          <a:xfrm>
            <a:off x="5694016" y="321277"/>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yc3yuejd"/>
              </a:rPr>
              <a:t>http://tinyurl.com/yc3yuejd</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Capsule Coffee Machines Market Report 2023</dc:title>
  <cp:lastModifiedBy>decipher market</cp:lastModifiedBy>
  <cp:revision>2</cp:revision>
  <dcterms:created xsi:type="dcterms:W3CDTF">2006-08-16T00:00:00Z</dcterms:created>
  <dcterms:modified xsi:type="dcterms:W3CDTF">2024-02-21T10:47:42Z</dcterms:modified>
</cp:coreProperties>
</file>