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CD8E4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9" y="2499073"/>
            <a:ext cx="14380115" cy="712046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1569" y="639859"/>
            <a:ext cx="17204860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490599" y="2049307"/>
            <a:ext cx="5492115" cy="2279015"/>
          </a:xfrm>
          <a:custGeom>
            <a:avLst/>
            <a:gdLst/>
            <a:ahLst/>
            <a:cxnLst/>
            <a:rect l="l" t="t" r="r" b="b"/>
            <a:pathLst>
              <a:path w="5492115" h="2279015">
                <a:moveTo>
                  <a:pt x="5375147" y="2278510"/>
                </a:moveTo>
                <a:lnTo>
                  <a:pt x="116311" y="2278510"/>
                </a:lnTo>
                <a:lnTo>
                  <a:pt x="71121" y="2269352"/>
                </a:lnTo>
                <a:lnTo>
                  <a:pt x="34133" y="2244383"/>
                </a:lnTo>
                <a:lnTo>
                  <a:pt x="9164" y="2207395"/>
                </a:lnTo>
                <a:lnTo>
                  <a:pt x="0" y="2162175"/>
                </a:lnTo>
                <a:lnTo>
                  <a:pt x="0" y="116344"/>
                </a:lnTo>
                <a:lnTo>
                  <a:pt x="9164" y="71120"/>
                </a:lnTo>
                <a:lnTo>
                  <a:pt x="34133" y="34131"/>
                </a:lnTo>
                <a:lnTo>
                  <a:pt x="71121" y="9163"/>
                </a:lnTo>
                <a:lnTo>
                  <a:pt x="116341" y="0"/>
                </a:lnTo>
                <a:lnTo>
                  <a:pt x="5375117" y="0"/>
                </a:lnTo>
                <a:lnTo>
                  <a:pt x="5420355" y="9163"/>
                </a:lnTo>
                <a:lnTo>
                  <a:pt x="5457352" y="34131"/>
                </a:lnTo>
                <a:lnTo>
                  <a:pt x="5482324" y="71120"/>
                </a:lnTo>
                <a:lnTo>
                  <a:pt x="5491489" y="116344"/>
                </a:lnTo>
                <a:lnTo>
                  <a:pt x="5491489" y="2162175"/>
                </a:lnTo>
                <a:lnTo>
                  <a:pt x="5482324" y="2207395"/>
                </a:lnTo>
                <a:lnTo>
                  <a:pt x="5457352" y="2244383"/>
                </a:lnTo>
                <a:lnTo>
                  <a:pt x="5420355" y="2269352"/>
                </a:lnTo>
                <a:lnTo>
                  <a:pt x="5375147" y="2278510"/>
                </a:lnTo>
                <a:close/>
              </a:path>
            </a:pathLst>
          </a:custGeom>
          <a:solidFill>
            <a:srgbClr val="514A4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2457474"/>
            <a:ext cx="4743450" cy="1323975"/>
          </a:xfrm>
          <a:custGeom>
            <a:avLst/>
            <a:gdLst/>
            <a:ahLst/>
            <a:cxnLst/>
            <a:rect l="l" t="t" r="r" b="b"/>
            <a:pathLst>
              <a:path w="4743450" h="1323975">
                <a:moveTo>
                  <a:pt x="0" y="1323840"/>
                </a:moveTo>
                <a:lnTo>
                  <a:pt x="0" y="0"/>
                </a:lnTo>
                <a:lnTo>
                  <a:pt x="4267626" y="0"/>
                </a:lnTo>
                <a:lnTo>
                  <a:pt x="4742930" y="1323840"/>
                </a:lnTo>
                <a:lnTo>
                  <a:pt x="0" y="132384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3490611" y="4626614"/>
            <a:ext cx="5491480" cy="2320290"/>
          </a:xfrm>
          <a:custGeom>
            <a:avLst/>
            <a:gdLst/>
            <a:ahLst/>
            <a:cxnLst/>
            <a:rect l="l" t="t" r="r" b="b"/>
            <a:pathLst>
              <a:path w="5491480" h="2320290">
                <a:moveTo>
                  <a:pt x="5375128" y="2320248"/>
                </a:moveTo>
                <a:lnTo>
                  <a:pt x="116322" y="2320248"/>
                </a:lnTo>
                <a:lnTo>
                  <a:pt x="71120" y="2311089"/>
                </a:lnTo>
                <a:lnTo>
                  <a:pt x="34131" y="2286121"/>
                </a:lnTo>
                <a:lnTo>
                  <a:pt x="9163" y="2249133"/>
                </a:lnTo>
                <a:lnTo>
                  <a:pt x="0" y="2203908"/>
                </a:lnTo>
                <a:lnTo>
                  <a:pt x="0" y="116345"/>
                </a:lnTo>
                <a:lnTo>
                  <a:pt x="9163" y="71120"/>
                </a:lnTo>
                <a:lnTo>
                  <a:pt x="34131" y="34131"/>
                </a:lnTo>
                <a:lnTo>
                  <a:pt x="71120" y="9163"/>
                </a:lnTo>
                <a:lnTo>
                  <a:pt x="116345" y="0"/>
                </a:lnTo>
                <a:lnTo>
                  <a:pt x="5375105" y="0"/>
                </a:lnTo>
                <a:lnTo>
                  <a:pt x="5420343" y="9163"/>
                </a:lnTo>
                <a:lnTo>
                  <a:pt x="5457340" y="34131"/>
                </a:lnTo>
                <a:lnTo>
                  <a:pt x="5482313" y="71120"/>
                </a:lnTo>
                <a:lnTo>
                  <a:pt x="5491478" y="116345"/>
                </a:lnTo>
                <a:lnTo>
                  <a:pt x="5491478" y="2203908"/>
                </a:lnTo>
                <a:lnTo>
                  <a:pt x="5482313" y="2249133"/>
                </a:lnTo>
                <a:lnTo>
                  <a:pt x="5457340" y="2286121"/>
                </a:lnTo>
                <a:lnTo>
                  <a:pt x="5420343" y="2311089"/>
                </a:lnTo>
                <a:lnTo>
                  <a:pt x="5375128" y="2320248"/>
                </a:lnTo>
                <a:close/>
              </a:path>
            </a:pathLst>
          </a:custGeom>
          <a:solidFill>
            <a:srgbClr val="832823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0" y="5183825"/>
            <a:ext cx="4946650" cy="1323975"/>
          </a:xfrm>
          <a:custGeom>
            <a:avLst/>
            <a:gdLst/>
            <a:ahLst/>
            <a:cxnLst/>
            <a:rect l="l" t="t" r="r" b="b"/>
            <a:pathLst>
              <a:path w="4946650" h="1323975">
                <a:moveTo>
                  <a:pt x="0" y="1323837"/>
                </a:moveTo>
                <a:lnTo>
                  <a:pt x="0" y="0"/>
                </a:lnTo>
                <a:lnTo>
                  <a:pt x="4471080" y="0"/>
                </a:lnTo>
                <a:lnTo>
                  <a:pt x="4946364" y="1323777"/>
                </a:lnTo>
                <a:lnTo>
                  <a:pt x="0" y="1323837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27517" y="2067290"/>
            <a:ext cx="2600324" cy="191450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241122" y="2067275"/>
            <a:ext cx="2666999" cy="199072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722864" y="4389729"/>
            <a:ext cx="3467099" cy="156209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737446" y="4182754"/>
            <a:ext cx="2943224" cy="197165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023183" y="2138644"/>
            <a:ext cx="2264806" cy="1685912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527517" y="6360413"/>
            <a:ext cx="3543299" cy="143827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72631" y="6672163"/>
            <a:ext cx="3676649" cy="104774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527517" y="8130478"/>
            <a:ext cx="3228990" cy="2085974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4113519" y="8439180"/>
            <a:ext cx="3571889" cy="12858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23136"/>
            <a:ext cx="17002587" cy="22155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35087" y="4026781"/>
            <a:ext cx="14926944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Relationship Id="rId10" Type="http://schemas.openxmlformats.org/officeDocument/2006/relationships/image" Target="../media/image25.png"/><Relationship Id="rId11" Type="http://schemas.openxmlformats.org/officeDocument/2006/relationships/image" Target="../media/image26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png"/><Relationship Id="rId4" Type="http://schemas.openxmlformats.org/officeDocument/2006/relationships/image" Target="../media/image29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Relationship Id="rId3" Type="http://schemas.openxmlformats.org/officeDocument/2006/relationships/image" Target="../media/image35.png"/><Relationship Id="rId4" Type="http://schemas.openxmlformats.org/officeDocument/2006/relationships/hyperlink" Target="http://tinyurl.com/295z5yvs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107391" y="2397635"/>
            <a:ext cx="14072869" cy="5492115"/>
          </a:xfrm>
          <a:custGeom>
            <a:avLst/>
            <a:gdLst/>
            <a:ahLst/>
            <a:cxnLst/>
            <a:rect l="l" t="t" r="r" b="b"/>
            <a:pathLst>
              <a:path w="14072869" h="5492115">
                <a:moveTo>
                  <a:pt x="14072556" y="5491729"/>
                </a:moveTo>
                <a:lnTo>
                  <a:pt x="0" y="5491729"/>
                </a:lnTo>
                <a:lnTo>
                  <a:pt x="0" y="0"/>
                </a:lnTo>
                <a:lnTo>
                  <a:pt x="14072556" y="0"/>
                </a:lnTo>
                <a:lnTo>
                  <a:pt x="14072556" y="5491729"/>
                </a:lnTo>
                <a:close/>
              </a:path>
            </a:pathLst>
          </a:custGeom>
          <a:solidFill>
            <a:srgbClr val="DB8429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98792" y="2837288"/>
            <a:ext cx="12954000" cy="389255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0465"/>
              </a:lnSpc>
              <a:spcBef>
                <a:spcPts val="100"/>
              </a:spcBef>
            </a:pPr>
            <a:r>
              <a:rPr dirty="0" sz="9500" spc="-10">
                <a:latin typeface="Lato"/>
                <a:cs typeface="Lato"/>
              </a:rPr>
              <a:t>GLOBAL</a:t>
            </a:r>
            <a:endParaRPr sz="9500">
              <a:latin typeface="Lato"/>
              <a:cs typeface="Lato"/>
            </a:endParaRPr>
          </a:p>
          <a:p>
            <a:pPr marL="12700" marR="5080">
              <a:lnSpc>
                <a:spcPts val="9530"/>
              </a:lnSpc>
              <a:spcBef>
                <a:spcPts val="935"/>
              </a:spcBef>
            </a:pPr>
            <a:r>
              <a:rPr dirty="0" sz="9500">
                <a:latin typeface="Lato"/>
                <a:cs typeface="Lato"/>
              </a:rPr>
              <a:t>CANNED</a:t>
            </a:r>
            <a:r>
              <a:rPr dirty="0" sz="9500" spc="-310">
                <a:latin typeface="Lato"/>
                <a:cs typeface="Lato"/>
              </a:rPr>
              <a:t> </a:t>
            </a:r>
            <a:r>
              <a:rPr dirty="0" sz="9500" spc="-10">
                <a:latin typeface="Lato"/>
                <a:cs typeface="Lato"/>
              </a:rPr>
              <a:t>PEACHES </a:t>
            </a:r>
            <a:r>
              <a:rPr dirty="0" sz="9500">
                <a:latin typeface="Lato"/>
                <a:cs typeface="Lato"/>
              </a:rPr>
              <a:t>MARKET</a:t>
            </a:r>
            <a:r>
              <a:rPr dirty="0" sz="9500" spc="-250">
                <a:latin typeface="Lato"/>
                <a:cs typeface="Lato"/>
              </a:rPr>
              <a:t> </a:t>
            </a:r>
            <a:r>
              <a:rPr dirty="0" sz="9500">
                <a:latin typeface="Lato"/>
                <a:cs typeface="Lato"/>
              </a:rPr>
              <a:t>REPORT</a:t>
            </a:r>
            <a:r>
              <a:rPr dirty="0" sz="9500" spc="-250">
                <a:latin typeface="Lato"/>
                <a:cs typeface="Lato"/>
              </a:rPr>
              <a:t> </a:t>
            </a:r>
            <a:r>
              <a:rPr dirty="0" sz="9500" spc="-20">
                <a:latin typeface="Lato"/>
                <a:cs typeface="Lato"/>
              </a:rPr>
              <a:t>2024</a:t>
            </a:r>
            <a:endParaRPr sz="9500">
              <a:latin typeface="Lato"/>
              <a:cs typeface="Lato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629504" y="7090183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89209" y="504888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394494" y="2305662"/>
            <a:ext cx="8920480" cy="7226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399"/>
              </a:lnSpc>
              <a:spcBef>
                <a:spcPts val="100"/>
              </a:spcBef>
            </a:pPr>
            <a:r>
              <a:rPr dirty="0" sz="2900" spc="-9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primary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drivers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0">
                <a:solidFill>
                  <a:srgbClr val="FFFFFF"/>
                </a:solidFill>
                <a:latin typeface="Verdana"/>
                <a:cs typeface="Verdana"/>
              </a:rPr>
              <a:t>projected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market </a:t>
            </a:r>
            <a:r>
              <a:rPr dirty="0" sz="2900" spc="-80">
                <a:solidFill>
                  <a:srgbClr val="FFFFFF"/>
                </a:solidFill>
                <a:latin typeface="Verdana"/>
                <a:cs typeface="Verdana"/>
              </a:rPr>
              <a:t>expansion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9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0">
                <a:solidFill>
                  <a:srgbClr val="FFFFFF"/>
                </a:solidFill>
                <a:latin typeface="Verdana"/>
                <a:cs typeface="Verdana"/>
              </a:rPr>
              <a:t>advancements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canning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technology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5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increased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5">
                <a:solidFill>
                  <a:srgbClr val="FFFFFF"/>
                </a:solidFill>
                <a:latin typeface="Verdana"/>
                <a:cs typeface="Verdana"/>
              </a:rPr>
              <a:t>desire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quick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cuisine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5">
                <a:solidFill>
                  <a:srgbClr val="FFFFFF"/>
                </a:solidFill>
                <a:latin typeface="Verdana"/>
                <a:cs typeface="Verdana"/>
              </a:rPr>
              <a:t>requires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little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preparation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takes </a:t>
            </a:r>
            <a:r>
              <a:rPr dirty="0" sz="2900" spc="-55">
                <a:solidFill>
                  <a:srgbClr val="FFFFFF"/>
                </a:solidFill>
                <a:latin typeface="Verdana"/>
                <a:cs typeface="Verdana"/>
              </a:rPr>
              <a:t>less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0">
                <a:solidFill>
                  <a:srgbClr val="FFFFFF"/>
                </a:solidFill>
                <a:latin typeface="Verdana"/>
                <a:cs typeface="Verdana"/>
              </a:rPr>
              <a:t>time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effort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prepare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food.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Further </a:t>
            </a:r>
            <a:r>
              <a:rPr dirty="0" sz="2900" spc="-70">
                <a:solidFill>
                  <a:srgbClr val="FFFFFF"/>
                </a:solidFill>
                <a:latin typeface="Verdana"/>
                <a:cs typeface="Verdana"/>
              </a:rPr>
              <a:t>driving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2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0">
                <a:solidFill>
                  <a:srgbClr val="FFFFFF"/>
                </a:solidFill>
                <a:latin typeface="Verdana"/>
                <a:cs typeface="Verdana"/>
              </a:rPr>
              <a:t>expansion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following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90">
                <a:solidFill>
                  <a:srgbClr val="FFFFFF"/>
                </a:solidFill>
                <a:latin typeface="Verdana"/>
                <a:cs typeface="Verdana"/>
              </a:rPr>
              <a:t>years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is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5">
                <a:solidFill>
                  <a:srgbClr val="FFFFFF"/>
                </a:solidFill>
                <a:latin typeface="Verdana"/>
                <a:cs typeface="Verdana"/>
              </a:rPr>
              <a:t>rising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0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improved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methods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dirty="0" sz="2900" spc="-80">
                <a:solidFill>
                  <a:srgbClr val="FFFFFF"/>
                </a:solidFill>
                <a:latin typeface="Verdana"/>
                <a:cs typeface="Verdana"/>
              </a:rPr>
              <a:t>canning</a:t>
            </a:r>
            <a:r>
              <a:rPr dirty="0" sz="29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food.</a:t>
            </a:r>
            <a:r>
              <a:rPr dirty="0" sz="29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Healthy</a:t>
            </a:r>
            <a:r>
              <a:rPr dirty="0" sz="29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0">
                <a:solidFill>
                  <a:srgbClr val="FFFFFF"/>
                </a:solidFill>
                <a:latin typeface="Verdana"/>
                <a:cs typeface="Verdana"/>
              </a:rPr>
              <a:t>food,</a:t>
            </a:r>
            <a:r>
              <a:rPr dirty="0" sz="29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more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comprehensive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Nutrition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labels,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more</a:t>
            </a:r>
            <a:r>
              <a:rPr dirty="0" sz="29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0">
                <a:solidFill>
                  <a:srgbClr val="FFFFFF"/>
                </a:solidFill>
                <a:latin typeface="Verdana"/>
                <a:cs typeface="Verdana"/>
              </a:rPr>
              <a:t>time-</a:t>
            </a:r>
            <a:r>
              <a:rPr dirty="0" sz="2900" spc="-110">
                <a:solidFill>
                  <a:srgbClr val="FFFFFF"/>
                </a:solidFill>
                <a:latin typeface="Verdana"/>
                <a:cs typeface="Verdana"/>
              </a:rPr>
              <a:t>saving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options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are all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results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increased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0">
                <a:solidFill>
                  <a:srgbClr val="FFFFFF"/>
                </a:solidFill>
                <a:latin typeface="Verdana"/>
                <a:cs typeface="Verdana"/>
              </a:rPr>
              <a:t>investment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R&amp;D.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2900" spc="-105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9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infrastructure</a:t>
            </a:r>
            <a:r>
              <a:rPr dirty="0" sz="29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9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0">
                <a:solidFill>
                  <a:srgbClr val="FFFFFF"/>
                </a:solidFill>
                <a:latin typeface="Verdana"/>
                <a:cs typeface="Verdana"/>
              </a:rPr>
              <a:t>shipping</a:t>
            </a:r>
            <a:r>
              <a:rPr dirty="0" sz="29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canned</a:t>
            </a:r>
            <a:r>
              <a:rPr dirty="0" sz="29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foods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worldwide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will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drive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sector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forward.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Because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90">
                <a:solidFill>
                  <a:srgbClr val="FFFFFF"/>
                </a:solidFill>
                <a:latin typeface="Verdana"/>
                <a:cs typeface="Verdana"/>
              </a:rPr>
              <a:t>this,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2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canned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peaches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booming worldwide.</a:t>
            </a:r>
            <a:endParaRPr sz="2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50727" y="5759958"/>
            <a:ext cx="8793480" cy="2662555"/>
            <a:chOff x="350727" y="5759958"/>
            <a:chExt cx="8793480" cy="2662555"/>
          </a:xfrm>
        </p:grpSpPr>
        <p:sp>
          <p:nvSpPr>
            <p:cNvPr id="4" name="object 4" descr=""/>
            <p:cNvSpPr/>
            <p:nvPr/>
          </p:nvSpPr>
          <p:spPr>
            <a:xfrm>
              <a:off x="350727" y="5759958"/>
              <a:ext cx="8793480" cy="2662555"/>
            </a:xfrm>
            <a:custGeom>
              <a:avLst/>
              <a:gdLst/>
              <a:ahLst/>
              <a:cxnLst/>
              <a:rect l="l" t="t" r="r" b="b"/>
              <a:pathLst>
                <a:path w="8793480" h="2662554">
                  <a:moveTo>
                    <a:pt x="7840771" y="2662153"/>
                  </a:moveTo>
                  <a:lnTo>
                    <a:pt x="952499" y="2662153"/>
                  </a:lnTo>
                  <a:lnTo>
                    <a:pt x="904960" y="2660987"/>
                  </a:lnTo>
                  <a:lnTo>
                    <a:pt x="858025" y="2657526"/>
                  </a:lnTo>
                  <a:lnTo>
                    <a:pt x="811747" y="2651825"/>
                  </a:lnTo>
                  <a:lnTo>
                    <a:pt x="766181" y="2643938"/>
                  </a:lnTo>
                  <a:lnTo>
                    <a:pt x="721383" y="2633920"/>
                  </a:lnTo>
                  <a:lnTo>
                    <a:pt x="677406" y="2621825"/>
                  </a:lnTo>
                  <a:lnTo>
                    <a:pt x="634305" y="2607708"/>
                  </a:lnTo>
                  <a:lnTo>
                    <a:pt x="592135" y="2591623"/>
                  </a:lnTo>
                  <a:lnTo>
                    <a:pt x="550951" y="2573626"/>
                  </a:lnTo>
                  <a:lnTo>
                    <a:pt x="510806" y="2553769"/>
                  </a:lnTo>
                  <a:lnTo>
                    <a:pt x="471756" y="2532109"/>
                  </a:lnTo>
                  <a:lnTo>
                    <a:pt x="433855" y="2508700"/>
                  </a:lnTo>
                  <a:lnTo>
                    <a:pt x="397157" y="2483596"/>
                  </a:lnTo>
                  <a:lnTo>
                    <a:pt x="361717" y="2456852"/>
                  </a:lnTo>
                  <a:lnTo>
                    <a:pt x="327591" y="2428522"/>
                  </a:lnTo>
                  <a:lnTo>
                    <a:pt x="294831" y="2398661"/>
                  </a:lnTo>
                  <a:lnTo>
                    <a:pt x="263494" y="2367323"/>
                  </a:lnTo>
                  <a:lnTo>
                    <a:pt x="233633" y="2334564"/>
                  </a:lnTo>
                  <a:lnTo>
                    <a:pt x="205303" y="2300437"/>
                  </a:lnTo>
                  <a:lnTo>
                    <a:pt x="178558" y="2264998"/>
                  </a:lnTo>
                  <a:lnTo>
                    <a:pt x="153454" y="2228300"/>
                  </a:lnTo>
                  <a:lnTo>
                    <a:pt x="130044" y="2190399"/>
                  </a:lnTo>
                  <a:lnTo>
                    <a:pt x="108384" y="2151349"/>
                  </a:lnTo>
                  <a:lnTo>
                    <a:pt x="88528" y="2111204"/>
                  </a:lnTo>
                  <a:lnTo>
                    <a:pt x="70530" y="2070019"/>
                  </a:lnTo>
                  <a:lnTo>
                    <a:pt x="54445" y="2027849"/>
                  </a:lnTo>
                  <a:lnTo>
                    <a:pt x="40328" y="1984749"/>
                  </a:lnTo>
                  <a:lnTo>
                    <a:pt x="28233" y="1940772"/>
                  </a:lnTo>
                  <a:lnTo>
                    <a:pt x="18214" y="1895973"/>
                  </a:lnTo>
                  <a:lnTo>
                    <a:pt x="10327" y="1850407"/>
                  </a:lnTo>
                  <a:lnTo>
                    <a:pt x="4626" y="1804129"/>
                  </a:lnTo>
                  <a:lnTo>
                    <a:pt x="1165" y="1757193"/>
                  </a:lnTo>
                  <a:lnTo>
                    <a:pt x="0" y="1709653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3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3" y="721381"/>
                  </a:lnTo>
                  <a:lnTo>
                    <a:pt x="40328" y="677404"/>
                  </a:lnTo>
                  <a:lnTo>
                    <a:pt x="54445" y="634303"/>
                  </a:lnTo>
                  <a:lnTo>
                    <a:pt x="70530" y="592133"/>
                  </a:lnTo>
                  <a:lnTo>
                    <a:pt x="88528" y="550948"/>
                  </a:lnTo>
                  <a:lnTo>
                    <a:pt x="108384" y="510803"/>
                  </a:lnTo>
                  <a:lnTo>
                    <a:pt x="130044" y="471753"/>
                  </a:lnTo>
                  <a:lnTo>
                    <a:pt x="153454" y="433852"/>
                  </a:lnTo>
                  <a:lnTo>
                    <a:pt x="178558" y="397154"/>
                  </a:lnTo>
                  <a:lnTo>
                    <a:pt x="205303" y="361715"/>
                  </a:lnTo>
                  <a:lnTo>
                    <a:pt x="233633" y="327588"/>
                  </a:lnTo>
                  <a:lnTo>
                    <a:pt x="263494" y="294829"/>
                  </a:lnTo>
                  <a:lnTo>
                    <a:pt x="294831" y="263491"/>
                  </a:lnTo>
                  <a:lnTo>
                    <a:pt x="327591" y="233630"/>
                  </a:lnTo>
                  <a:lnTo>
                    <a:pt x="361717" y="205301"/>
                  </a:lnTo>
                  <a:lnTo>
                    <a:pt x="397157" y="178556"/>
                  </a:lnTo>
                  <a:lnTo>
                    <a:pt x="433855" y="153452"/>
                  </a:lnTo>
                  <a:lnTo>
                    <a:pt x="471756" y="130043"/>
                  </a:lnTo>
                  <a:lnTo>
                    <a:pt x="510806" y="108383"/>
                  </a:lnTo>
                  <a:lnTo>
                    <a:pt x="550951" y="88527"/>
                  </a:lnTo>
                  <a:lnTo>
                    <a:pt x="592135" y="70529"/>
                  </a:lnTo>
                  <a:lnTo>
                    <a:pt x="634305" y="54444"/>
                  </a:lnTo>
                  <a:lnTo>
                    <a:pt x="677406" y="40327"/>
                  </a:lnTo>
                  <a:lnTo>
                    <a:pt x="721383" y="28232"/>
                  </a:lnTo>
                  <a:lnTo>
                    <a:pt x="766181" y="18214"/>
                  </a:lnTo>
                  <a:lnTo>
                    <a:pt x="811747" y="10327"/>
                  </a:lnTo>
                  <a:lnTo>
                    <a:pt x="858025" y="4626"/>
                  </a:lnTo>
                  <a:lnTo>
                    <a:pt x="904960" y="1165"/>
                  </a:lnTo>
                  <a:lnTo>
                    <a:pt x="952494" y="0"/>
                  </a:lnTo>
                  <a:lnTo>
                    <a:pt x="7840777" y="0"/>
                  </a:lnTo>
                  <a:lnTo>
                    <a:pt x="7888311" y="1165"/>
                  </a:lnTo>
                  <a:lnTo>
                    <a:pt x="7935247" y="4626"/>
                  </a:lnTo>
                  <a:lnTo>
                    <a:pt x="7981526" y="10327"/>
                  </a:lnTo>
                  <a:lnTo>
                    <a:pt x="8027091" y="18214"/>
                  </a:lnTo>
                  <a:lnTo>
                    <a:pt x="8071890" y="28232"/>
                  </a:lnTo>
                  <a:lnTo>
                    <a:pt x="8115867" y="40327"/>
                  </a:lnTo>
                  <a:lnTo>
                    <a:pt x="8158968" y="54444"/>
                  </a:lnTo>
                  <a:lnTo>
                    <a:pt x="8201138" y="70529"/>
                  </a:lnTo>
                  <a:lnTo>
                    <a:pt x="8242323" y="88527"/>
                  </a:lnTo>
                  <a:lnTo>
                    <a:pt x="8282468" y="108383"/>
                  </a:lnTo>
                  <a:lnTo>
                    <a:pt x="8321518" y="130043"/>
                  </a:lnTo>
                  <a:lnTo>
                    <a:pt x="8359419" y="153452"/>
                  </a:lnTo>
                  <a:lnTo>
                    <a:pt x="8396117" y="178556"/>
                  </a:lnTo>
                  <a:lnTo>
                    <a:pt x="8431556" y="205301"/>
                  </a:lnTo>
                  <a:lnTo>
                    <a:pt x="8465683" y="233630"/>
                  </a:lnTo>
                  <a:lnTo>
                    <a:pt x="8498442" y="263491"/>
                  </a:lnTo>
                  <a:lnTo>
                    <a:pt x="8529779" y="294829"/>
                  </a:lnTo>
                  <a:lnTo>
                    <a:pt x="8559640" y="327588"/>
                  </a:lnTo>
                  <a:lnTo>
                    <a:pt x="8587970" y="361715"/>
                  </a:lnTo>
                  <a:lnTo>
                    <a:pt x="8614714" y="397154"/>
                  </a:lnTo>
                  <a:lnTo>
                    <a:pt x="8639819" y="433852"/>
                  </a:lnTo>
                  <a:lnTo>
                    <a:pt x="8663228" y="471753"/>
                  </a:lnTo>
                  <a:lnTo>
                    <a:pt x="8684888" y="510803"/>
                  </a:lnTo>
                  <a:lnTo>
                    <a:pt x="8704744" y="550948"/>
                  </a:lnTo>
                  <a:lnTo>
                    <a:pt x="8722742" y="592133"/>
                  </a:lnTo>
                  <a:lnTo>
                    <a:pt x="8738827" y="634303"/>
                  </a:lnTo>
                  <a:lnTo>
                    <a:pt x="8752944" y="677404"/>
                  </a:lnTo>
                  <a:lnTo>
                    <a:pt x="8765039" y="721381"/>
                  </a:lnTo>
                  <a:lnTo>
                    <a:pt x="8775057" y="766179"/>
                  </a:lnTo>
                  <a:lnTo>
                    <a:pt x="8782944" y="811745"/>
                  </a:lnTo>
                  <a:lnTo>
                    <a:pt x="8788645" y="858023"/>
                  </a:lnTo>
                  <a:lnTo>
                    <a:pt x="8792106" y="904960"/>
                  </a:lnTo>
                  <a:lnTo>
                    <a:pt x="8793271" y="952499"/>
                  </a:lnTo>
                  <a:lnTo>
                    <a:pt x="8793271" y="1709653"/>
                  </a:lnTo>
                  <a:lnTo>
                    <a:pt x="8792106" y="1757193"/>
                  </a:lnTo>
                  <a:lnTo>
                    <a:pt x="8788645" y="1804129"/>
                  </a:lnTo>
                  <a:lnTo>
                    <a:pt x="8782944" y="1850407"/>
                  </a:lnTo>
                  <a:lnTo>
                    <a:pt x="8775057" y="1895973"/>
                  </a:lnTo>
                  <a:lnTo>
                    <a:pt x="8765039" y="1940772"/>
                  </a:lnTo>
                  <a:lnTo>
                    <a:pt x="8752944" y="1984749"/>
                  </a:lnTo>
                  <a:lnTo>
                    <a:pt x="8738827" y="2027849"/>
                  </a:lnTo>
                  <a:lnTo>
                    <a:pt x="8722742" y="2070019"/>
                  </a:lnTo>
                  <a:lnTo>
                    <a:pt x="8704744" y="2111204"/>
                  </a:lnTo>
                  <a:lnTo>
                    <a:pt x="8684888" y="2151349"/>
                  </a:lnTo>
                  <a:lnTo>
                    <a:pt x="8663228" y="2190399"/>
                  </a:lnTo>
                  <a:lnTo>
                    <a:pt x="8639819" y="2228300"/>
                  </a:lnTo>
                  <a:lnTo>
                    <a:pt x="8614714" y="2264998"/>
                  </a:lnTo>
                  <a:lnTo>
                    <a:pt x="8587970" y="2300437"/>
                  </a:lnTo>
                  <a:lnTo>
                    <a:pt x="8559640" y="2334564"/>
                  </a:lnTo>
                  <a:lnTo>
                    <a:pt x="8529779" y="2367323"/>
                  </a:lnTo>
                  <a:lnTo>
                    <a:pt x="8498442" y="2398661"/>
                  </a:lnTo>
                  <a:lnTo>
                    <a:pt x="8465683" y="2428522"/>
                  </a:lnTo>
                  <a:lnTo>
                    <a:pt x="8431556" y="2456852"/>
                  </a:lnTo>
                  <a:lnTo>
                    <a:pt x="8396117" y="2483596"/>
                  </a:lnTo>
                  <a:lnTo>
                    <a:pt x="8359419" y="2508700"/>
                  </a:lnTo>
                  <a:lnTo>
                    <a:pt x="8321518" y="2532109"/>
                  </a:lnTo>
                  <a:lnTo>
                    <a:pt x="8282468" y="2553769"/>
                  </a:lnTo>
                  <a:lnTo>
                    <a:pt x="8242323" y="2573626"/>
                  </a:lnTo>
                  <a:lnTo>
                    <a:pt x="8201138" y="2591623"/>
                  </a:lnTo>
                  <a:lnTo>
                    <a:pt x="8158968" y="2607708"/>
                  </a:lnTo>
                  <a:lnTo>
                    <a:pt x="8115867" y="2621825"/>
                  </a:lnTo>
                  <a:lnTo>
                    <a:pt x="8071890" y="2633920"/>
                  </a:lnTo>
                  <a:lnTo>
                    <a:pt x="8027091" y="2643938"/>
                  </a:lnTo>
                  <a:lnTo>
                    <a:pt x="7981526" y="2651825"/>
                  </a:lnTo>
                  <a:lnTo>
                    <a:pt x="7935247" y="2657526"/>
                  </a:lnTo>
                  <a:lnTo>
                    <a:pt x="7888311" y="2660987"/>
                  </a:lnTo>
                  <a:lnTo>
                    <a:pt x="7840771" y="2662153"/>
                  </a:lnTo>
                  <a:close/>
                </a:path>
              </a:pathLst>
            </a:custGeom>
            <a:solidFill>
              <a:srgbClr val="3D1C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2707" y="6087053"/>
              <a:ext cx="2143124" cy="214310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62638" y="6001206"/>
              <a:ext cx="2116455" cy="2116455"/>
            </a:xfrm>
            <a:custGeom>
              <a:avLst/>
              <a:gdLst/>
              <a:ahLst/>
              <a:cxnLst/>
              <a:rect l="l" t="t" r="r" b="b"/>
              <a:pathLst>
                <a:path w="2116455" h="2116454">
                  <a:moveTo>
                    <a:pt x="1058067" y="2116134"/>
                  </a:moveTo>
                  <a:lnTo>
                    <a:pt x="1009635" y="2115046"/>
                  </a:lnTo>
                  <a:lnTo>
                    <a:pt x="961761" y="2111810"/>
                  </a:lnTo>
                  <a:lnTo>
                    <a:pt x="914493" y="2106475"/>
                  </a:lnTo>
                  <a:lnTo>
                    <a:pt x="867877" y="2099087"/>
                  </a:lnTo>
                  <a:lnTo>
                    <a:pt x="821961" y="2089693"/>
                  </a:lnTo>
                  <a:lnTo>
                    <a:pt x="776790" y="2078339"/>
                  </a:lnTo>
                  <a:lnTo>
                    <a:pt x="732411" y="2065071"/>
                  </a:lnTo>
                  <a:lnTo>
                    <a:pt x="688872" y="2049938"/>
                  </a:lnTo>
                  <a:lnTo>
                    <a:pt x="646218" y="2032985"/>
                  </a:lnTo>
                  <a:lnTo>
                    <a:pt x="604497" y="2014259"/>
                  </a:lnTo>
                  <a:lnTo>
                    <a:pt x="563755" y="1993807"/>
                  </a:lnTo>
                  <a:lnTo>
                    <a:pt x="524038" y="1971675"/>
                  </a:lnTo>
                  <a:lnTo>
                    <a:pt x="485395" y="1947910"/>
                  </a:lnTo>
                  <a:lnTo>
                    <a:pt x="447870" y="1922560"/>
                  </a:lnTo>
                  <a:lnTo>
                    <a:pt x="411512" y="1895669"/>
                  </a:lnTo>
                  <a:lnTo>
                    <a:pt x="376366" y="1867286"/>
                  </a:lnTo>
                  <a:lnTo>
                    <a:pt x="342479" y="1837457"/>
                  </a:lnTo>
                  <a:lnTo>
                    <a:pt x="309898" y="1806229"/>
                  </a:lnTo>
                  <a:lnTo>
                    <a:pt x="278670" y="1773648"/>
                  </a:lnTo>
                  <a:lnTo>
                    <a:pt x="248841" y="1739761"/>
                  </a:lnTo>
                  <a:lnTo>
                    <a:pt x="220459" y="1704614"/>
                  </a:lnTo>
                  <a:lnTo>
                    <a:pt x="193569" y="1668255"/>
                  </a:lnTo>
                  <a:lnTo>
                    <a:pt x="168218" y="1630730"/>
                  </a:lnTo>
                  <a:lnTo>
                    <a:pt x="144454" y="1592086"/>
                  </a:lnTo>
                  <a:lnTo>
                    <a:pt x="122323" y="1552369"/>
                  </a:lnTo>
                  <a:lnTo>
                    <a:pt x="101871" y="1511627"/>
                  </a:lnTo>
                  <a:lnTo>
                    <a:pt x="83145" y="1469905"/>
                  </a:lnTo>
                  <a:lnTo>
                    <a:pt x="66192" y="1427251"/>
                  </a:lnTo>
                  <a:lnTo>
                    <a:pt x="51059" y="1383711"/>
                  </a:lnTo>
                  <a:lnTo>
                    <a:pt x="37792" y="1339332"/>
                  </a:lnTo>
                  <a:lnTo>
                    <a:pt x="26438" y="1294160"/>
                  </a:lnTo>
                  <a:lnTo>
                    <a:pt x="17043" y="1248243"/>
                  </a:lnTo>
                  <a:lnTo>
                    <a:pt x="9655" y="1201627"/>
                  </a:lnTo>
                  <a:lnTo>
                    <a:pt x="4320" y="1154359"/>
                  </a:lnTo>
                  <a:lnTo>
                    <a:pt x="1085" y="1106485"/>
                  </a:lnTo>
                  <a:lnTo>
                    <a:pt x="0" y="1057916"/>
                  </a:lnTo>
                  <a:lnTo>
                    <a:pt x="1085" y="1009621"/>
                  </a:lnTo>
                  <a:lnTo>
                    <a:pt x="4320" y="961749"/>
                  </a:lnTo>
                  <a:lnTo>
                    <a:pt x="9655" y="914483"/>
                  </a:lnTo>
                  <a:lnTo>
                    <a:pt x="17043" y="867869"/>
                  </a:lnTo>
                  <a:lnTo>
                    <a:pt x="26438" y="821954"/>
                  </a:lnTo>
                  <a:lnTo>
                    <a:pt x="37792" y="776784"/>
                  </a:lnTo>
                  <a:lnTo>
                    <a:pt x="51059" y="732407"/>
                  </a:lnTo>
                  <a:lnTo>
                    <a:pt x="66192" y="688869"/>
                  </a:lnTo>
                  <a:lnTo>
                    <a:pt x="83145" y="646216"/>
                  </a:lnTo>
                  <a:lnTo>
                    <a:pt x="101871" y="604496"/>
                  </a:lnTo>
                  <a:lnTo>
                    <a:pt x="122323" y="563754"/>
                  </a:lnTo>
                  <a:lnTo>
                    <a:pt x="144454" y="524039"/>
                  </a:lnTo>
                  <a:lnTo>
                    <a:pt x="168218" y="485396"/>
                  </a:lnTo>
                  <a:lnTo>
                    <a:pt x="193569" y="447872"/>
                  </a:lnTo>
                  <a:lnTo>
                    <a:pt x="220459" y="411513"/>
                  </a:lnTo>
                  <a:lnTo>
                    <a:pt x="248841" y="376368"/>
                  </a:lnTo>
                  <a:lnTo>
                    <a:pt x="278670" y="342481"/>
                  </a:lnTo>
                  <a:lnTo>
                    <a:pt x="309898" y="309901"/>
                  </a:lnTo>
                  <a:lnTo>
                    <a:pt x="342479" y="278673"/>
                  </a:lnTo>
                  <a:lnTo>
                    <a:pt x="376366" y="248845"/>
                  </a:lnTo>
                  <a:lnTo>
                    <a:pt x="411512" y="220462"/>
                  </a:lnTo>
                  <a:lnTo>
                    <a:pt x="447870" y="193572"/>
                  </a:lnTo>
                  <a:lnTo>
                    <a:pt x="485395" y="168222"/>
                  </a:lnTo>
                  <a:lnTo>
                    <a:pt x="524038" y="144458"/>
                  </a:lnTo>
                  <a:lnTo>
                    <a:pt x="563755" y="122326"/>
                  </a:lnTo>
                  <a:lnTo>
                    <a:pt x="604497" y="101874"/>
                  </a:lnTo>
                  <a:lnTo>
                    <a:pt x="646218" y="83148"/>
                  </a:lnTo>
                  <a:lnTo>
                    <a:pt x="688872" y="66195"/>
                  </a:lnTo>
                  <a:lnTo>
                    <a:pt x="732411" y="51062"/>
                  </a:lnTo>
                  <a:lnTo>
                    <a:pt x="776790" y="37795"/>
                  </a:lnTo>
                  <a:lnTo>
                    <a:pt x="821961" y="26441"/>
                  </a:lnTo>
                  <a:lnTo>
                    <a:pt x="867877" y="17046"/>
                  </a:lnTo>
                  <a:lnTo>
                    <a:pt x="914493" y="9658"/>
                  </a:lnTo>
                  <a:lnTo>
                    <a:pt x="961761" y="4323"/>
                  </a:lnTo>
                  <a:lnTo>
                    <a:pt x="1009635" y="1088"/>
                  </a:lnTo>
                  <a:lnTo>
                    <a:pt x="1058061" y="0"/>
                  </a:lnTo>
                  <a:lnTo>
                    <a:pt x="1106499" y="1088"/>
                  </a:lnTo>
                  <a:lnTo>
                    <a:pt x="1154373" y="4323"/>
                  </a:lnTo>
                  <a:lnTo>
                    <a:pt x="1201641" y="9658"/>
                  </a:lnTo>
                  <a:lnTo>
                    <a:pt x="1248257" y="17046"/>
                  </a:lnTo>
                  <a:lnTo>
                    <a:pt x="1294173" y="26441"/>
                  </a:lnTo>
                  <a:lnTo>
                    <a:pt x="1339344" y="37795"/>
                  </a:lnTo>
                  <a:lnTo>
                    <a:pt x="1383723" y="51062"/>
                  </a:lnTo>
                  <a:lnTo>
                    <a:pt x="1427263" y="66195"/>
                  </a:lnTo>
                  <a:lnTo>
                    <a:pt x="1469916" y="83148"/>
                  </a:lnTo>
                  <a:lnTo>
                    <a:pt x="1511638" y="101874"/>
                  </a:lnTo>
                  <a:lnTo>
                    <a:pt x="1552380" y="122326"/>
                  </a:lnTo>
                  <a:lnTo>
                    <a:pt x="1592096" y="144458"/>
                  </a:lnTo>
                  <a:lnTo>
                    <a:pt x="1630740" y="168222"/>
                  </a:lnTo>
                  <a:lnTo>
                    <a:pt x="1668265" y="193572"/>
                  </a:lnTo>
                  <a:lnTo>
                    <a:pt x="1704624" y="220462"/>
                  </a:lnTo>
                  <a:lnTo>
                    <a:pt x="1739770" y="248845"/>
                  </a:lnTo>
                  <a:lnTo>
                    <a:pt x="1773657" y="278673"/>
                  </a:lnTo>
                  <a:lnTo>
                    <a:pt x="1806237" y="309901"/>
                  </a:lnTo>
                  <a:lnTo>
                    <a:pt x="1837466" y="342481"/>
                  </a:lnTo>
                  <a:lnTo>
                    <a:pt x="1867294" y="376368"/>
                  </a:lnTo>
                  <a:lnTo>
                    <a:pt x="1895677" y="411513"/>
                  </a:lnTo>
                  <a:lnTo>
                    <a:pt x="1922567" y="447872"/>
                  </a:lnTo>
                  <a:lnTo>
                    <a:pt x="1947918" y="485396"/>
                  </a:lnTo>
                  <a:lnTo>
                    <a:pt x="1971682" y="524039"/>
                  </a:lnTo>
                  <a:lnTo>
                    <a:pt x="1993814" y="563754"/>
                  </a:lnTo>
                  <a:lnTo>
                    <a:pt x="2014266" y="604496"/>
                  </a:lnTo>
                  <a:lnTo>
                    <a:pt x="2032992" y="646216"/>
                  </a:lnTo>
                  <a:lnTo>
                    <a:pt x="2049945" y="688869"/>
                  </a:lnTo>
                  <a:lnTo>
                    <a:pt x="2065078" y="732407"/>
                  </a:lnTo>
                  <a:lnTo>
                    <a:pt x="2078345" y="776784"/>
                  </a:lnTo>
                  <a:lnTo>
                    <a:pt x="2089699" y="821954"/>
                  </a:lnTo>
                  <a:lnTo>
                    <a:pt x="2099094" y="867869"/>
                  </a:lnTo>
                  <a:lnTo>
                    <a:pt x="2106482" y="914483"/>
                  </a:lnTo>
                  <a:lnTo>
                    <a:pt x="2111817" y="961749"/>
                  </a:lnTo>
                  <a:lnTo>
                    <a:pt x="2115052" y="1009621"/>
                  </a:lnTo>
                  <a:lnTo>
                    <a:pt x="2116135" y="1058052"/>
                  </a:lnTo>
                  <a:lnTo>
                    <a:pt x="2115052" y="1106485"/>
                  </a:lnTo>
                  <a:lnTo>
                    <a:pt x="2111817" y="1154359"/>
                  </a:lnTo>
                  <a:lnTo>
                    <a:pt x="2106482" y="1201627"/>
                  </a:lnTo>
                  <a:lnTo>
                    <a:pt x="2099094" y="1248243"/>
                  </a:lnTo>
                  <a:lnTo>
                    <a:pt x="2089699" y="1294160"/>
                  </a:lnTo>
                  <a:lnTo>
                    <a:pt x="2078345" y="1339332"/>
                  </a:lnTo>
                  <a:lnTo>
                    <a:pt x="2065078" y="1383711"/>
                  </a:lnTo>
                  <a:lnTo>
                    <a:pt x="2049945" y="1427251"/>
                  </a:lnTo>
                  <a:lnTo>
                    <a:pt x="2032992" y="1469905"/>
                  </a:lnTo>
                  <a:lnTo>
                    <a:pt x="2014266" y="1511627"/>
                  </a:lnTo>
                  <a:lnTo>
                    <a:pt x="1993814" y="1552369"/>
                  </a:lnTo>
                  <a:lnTo>
                    <a:pt x="1971682" y="1592086"/>
                  </a:lnTo>
                  <a:lnTo>
                    <a:pt x="1947918" y="1630730"/>
                  </a:lnTo>
                  <a:lnTo>
                    <a:pt x="1922567" y="1668255"/>
                  </a:lnTo>
                  <a:lnTo>
                    <a:pt x="1895677" y="1704614"/>
                  </a:lnTo>
                  <a:lnTo>
                    <a:pt x="1867294" y="1739761"/>
                  </a:lnTo>
                  <a:lnTo>
                    <a:pt x="1837466" y="1773648"/>
                  </a:lnTo>
                  <a:lnTo>
                    <a:pt x="1806237" y="1806229"/>
                  </a:lnTo>
                  <a:lnTo>
                    <a:pt x="1773657" y="1837457"/>
                  </a:lnTo>
                  <a:lnTo>
                    <a:pt x="1739770" y="1867286"/>
                  </a:lnTo>
                  <a:lnTo>
                    <a:pt x="1704624" y="1895669"/>
                  </a:lnTo>
                  <a:lnTo>
                    <a:pt x="1668265" y="1922560"/>
                  </a:lnTo>
                  <a:lnTo>
                    <a:pt x="1630740" y="1947910"/>
                  </a:lnTo>
                  <a:lnTo>
                    <a:pt x="1592096" y="1971675"/>
                  </a:lnTo>
                  <a:lnTo>
                    <a:pt x="1552380" y="1993807"/>
                  </a:lnTo>
                  <a:lnTo>
                    <a:pt x="1511638" y="2014259"/>
                  </a:lnTo>
                  <a:lnTo>
                    <a:pt x="1469916" y="2032985"/>
                  </a:lnTo>
                  <a:lnTo>
                    <a:pt x="1427263" y="2049938"/>
                  </a:lnTo>
                  <a:lnTo>
                    <a:pt x="1383723" y="2065071"/>
                  </a:lnTo>
                  <a:lnTo>
                    <a:pt x="1339344" y="2078339"/>
                  </a:lnTo>
                  <a:lnTo>
                    <a:pt x="1294173" y="2089693"/>
                  </a:lnTo>
                  <a:lnTo>
                    <a:pt x="1248257" y="2099087"/>
                  </a:lnTo>
                  <a:lnTo>
                    <a:pt x="1201641" y="2106475"/>
                  </a:lnTo>
                  <a:lnTo>
                    <a:pt x="1154373" y="2111810"/>
                  </a:lnTo>
                  <a:lnTo>
                    <a:pt x="1106499" y="2115046"/>
                  </a:lnTo>
                  <a:lnTo>
                    <a:pt x="1058067" y="21161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50727" y="2905170"/>
            <a:ext cx="8793480" cy="2662555"/>
            <a:chOff x="350727" y="2905170"/>
            <a:chExt cx="8793480" cy="2662555"/>
          </a:xfrm>
        </p:grpSpPr>
        <p:sp>
          <p:nvSpPr>
            <p:cNvPr id="8" name="object 8" descr=""/>
            <p:cNvSpPr/>
            <p:nvPr/>
          </p:nvSpPr>
          <p:spPr>
            <a:xfrm>
              <a:off x="350727" y="2905170"/>
              <a:ext cx="8793480" cy="2662555"/>
            </a:xfrm>
            <a:custGeom>
              <a:avLst/>
              <a:gdLst/>
              <a:ahLst/>
              <a:cxnLst/>
              <a:rect l="l" t="t" r="r" b="b"/>
              <a:pathLst>
                <a:path w="8793480" h="2662554">
                  <a:moveTo>
                    <a:pt x="7840771" y="2662153"/>
                  </a:moveTo>
                  <a:lnTo>
                    <a:pt x="952499" y="2662153"/>
                  </a:lnTo>
                  <a:lnTo>
                    <a:pt x="904960" y="2660987"/>
                  </a:lnTo>
                  <a:lnTo>
                    <a:pt x="858025" y="2657526"/>
                  </a:lnTo>
                  <a:lnTo>
                    <a:pt x="811747" y="2651825"/>
                  </a:lnTo>
                  <a:lnTo>
                    <a:pt x="766181" y="2643938"/>
                  </a:lnTo>
                  <a:lnTo>
                    <a:pt x="721383" y="2633920"/>
                  </a:lnTo>
                  <a:lnTo>
                    <a:pt x="677406" y="2621825"/>
                  </a:lnTo>
                  <a:lnTo>
                    <a:pt x="634305" y="2607708"/>
                  </a:lnTo>
                  <a:lnTo>
                    <a:pt x="592135" y="2591623"/>
                  </a:lnTo>
                  <a:lnTo>
                    <a:pt x="550951" y="2573626"/>
                  </a:lnTo>
                  <a:lnTo>
                    <a:pt x="510806" y="2553769"/>
                  </a:lnTo>
                  <a:lnTo>
                    <a:pt x="471756" y="2532109"/>
                  </a:lnTo>
                  <a:lnTo>
                    <a:pt x="433855" y="2508700"/>
                  </a:lnTo>
                  <a:lnTo>
                    <a:pt x="397157" y="2483596"/>
                  </a:lnTo>
                  <a:lnTo>
                    <a:pt x="361717" y="2456852"/>
                  </a:lnTo>
                  <a:lnTo>
                    <a:pt x="327591" y="2428522"/>
                  </a:lnTo>
                  <a:lnTo>
                    <a:pt x="294831" y="2398661"/>
                  </a:lnTo>
                  <a:lnTo>
                    <a:pt x="263494" y="2367323"/>
                  </a:lnTo>
                  <a:lnTo>
                    <a:pt x="233633" y="2334564"/>
                  </a:lnTo>
                  <a:lnTo>
                    <a:pt x="205303" y="2300437"/>
                  </a:lnTo>
                  <a:lnTo>
                    <a:pt x="178558" y="2264998"/>
                  </a:lnTo>
                  <a:lnTo>
                    <a:pt x="153454" y="2228300"/>
                  </a:lnTo>
                  <a:lnTo>
                    <a:pt x="130044" y="2190399"/>
                  </a:lnTo>
                  <a:lnTo>
                    <a:pt x="108384" y="2151349"/>
                  </a:lnTo>
                  <a:lnTo>
                    <a:pt x="88528" y="2111204"/>
                  </a:lnTo>
                  <a:lnTo>
                    <a:pt x="70530" y="2070020"/>
                  </a:lnTo>
                  <a:lnTo>
                    <a:pt x="54445" y="2027849"/>
                  </a:lnTo>
                  <a:lnTo>
                    <a:pt x="40328" y="1984749"/>
                  </a:lnTo>
                  <a:lnTo>
                    <a:pt x="28233" y="1940772"/>
                  </a:lnTo>
                  <a:lnTo>
                    <a:pt x="18214" y="1895973"/>
                  </a:lnTo>
                  <a:lnTo>
                    <a:pt x="10327" y="1850407"/>
                  </a:lnTo>
                  <a:lnTo>
                    <a:pt x="4626" y="1804129"/>
                  </a:lnTo>
                  <a:lnTo>
                    <a:pt x="1165" y="1757193"/>
                  </a:lnTo>
                  <a:lnTo>
                    <a:pt x="0" y="1709653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3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3" y="721381"/>
                  </a:lnTo>
                  <a:lnTo>
                    <a:pt x="40328" y="677404"/>
                  </a:lnTo>
                  <a:lnTo>
                    <a:pt x="54445" y="634303"/>
                  </a:lnTo>
                  <a:lnTo>
                    <a:pt x="70530" y="592133"/>
                  </a:lnTo>
                  <a:lnTo>
                    <a:pt x="88528" y="550948"/>
                  </a:lnTo>
                  <a:lnTo>
                    <a:pt x="108384" y="510803"/>
                  </a:lnTo>
                  <a:lnTo>
                    <a:pt x="130044" y="471753"/>
                  </a:lnTo>
                  <a:lnTo>
                    <a:pt x="153454" y="433852"/>
                  </a:lnTo>
                  <a:lnTo>
                    <a:pt x="178558" y="397154"/>
                  </a:lnTo>
                  <a:lnTo>
                    <a:pt x="205303" y="361715"/>
                  </a:lnTo>
                  <a:lnTo>
                    <a:pt x="233633" y="327588"/>
                  </a:lnTo>
                  <a:lnTo>
                    <a:pt x="263494" y="294829"/>
                  </a:lnTo>
                  <a:lnTo>
                    <a:pt x="294831" y="263491"/>
                  </a:lnTo>
                  <a:lnTo>
                    <a:pt x="327591" y="233631"/>
                  </a:lnTo>
                  <a:lnTo>
                    <a:pt x="361717" y="205301"/>
                  </a:lnTo>
                  <a:lnTo>
                    <a:pt x="397157" y="178556"/>
                  </a:lnTo>
                  <a:lnTo>
                    <a:pt x="433855" y="153452"/>
                  </a:lnTo>
                  <a:lnTo>
                    <a:pt x="471756" y="130043"/>
                  </a:lnTo>
                  <a:lnTo>
                    <a:pt x="510806" y="108383"/>
                  </a:lnTo>
                  <a:lnTo>
                    <a:pt x="550951" y="88527"/>
                  </a:lnTo>
                  <a:lnTo>
                    <a:pt x="592135" y="70529"/>
                  </a:lnTo>
                  <a:lnTo>
                    <a:pt x="634305" y="54444"/>
                  </a:lnTo>
                  <a:lnTo>
                    <a:pt x="677406" y="40327"/>
                  </a:lnTo>
                  <a:lnTo>
                    <a:pt x="721383" y="28232"/>
                  </a:lnTo>
                  <a:lnTo>
                    <a:pt x="766181" y="18214"/>
                  </a:lnTo>
                  <a:lnTo>
                    <a:pt x="811747" y="10327"/>
                  </a:lnTo>
                  <a:lnTo>
                    <a:pt x="858025" y="4626"/>
                  </a:lnTo>
                  <a:lnTo>
                    <a:pt x="904960" y="1165"/>
                  </a:lnTo>
                  <a:lnTo>
                    <a:pt x="952497" y="0"/>
                  </a:lnTo>
                  <a:lnTo>
                    <a:pt x="7840774" y="0"/>
                  </a:lnTo>
                  <a:lnTo>
                    <a:pt x="7888311" y="1165"/>
                  </a:lnTo>
                  <a:lnTo>
                    <a:pt x="7935247" y="4626"/>
                  </a:lnTo>
                  <a:lnTo>
                    <a:pt x="7981526" y="10327"/>
                  </a:lnTo>
                  <a:lnTo>
                    <a:pt x="8027091" y="18214"/>
                  </a:lnTo>
                  <a:lnTo>
                    <a:pt x="8071890" y="28232"/>
                  </a:lnTo>
                  <a:lnTo>
                    <a:pt x="8115867" y="40327"/>
                  </a:lnTo>
                  <a:lnTo>
                    <a:pt x="8158968" y="54444"/>
                  </a:lnTo>
                  <a:lnTo>
                    <a:pt x="8201138" y="70529"/>
                  </a:lnTo>
                  <a:lnTo>
                    <a:pt x="8242323" y="88527"/>
                  </a:lnTo>
                  <a:lnTo>
                    <a:pt x="8282468" y="108383"/>
                  </a:lnTo>
                  <a:lnTo>
                    <a:pt x="8321518" y="130043"/>
                  </a:lnTo>
                  <a:lnTo>
                    <a:pt x="8359419" y="153452"/>
                  </a:lnTo>
                  <a:lnTo>
                    <a:pt x="8396117" y="178556"/>
                  </a:lnTo>
                  <a:lnTo>
                    <a:pt x="8431556" y="205301"/>
                  </a:lnTo>
                  <a:lnTo>
                    <a:pt x="8465683" y="233631"/>
                  </a:lnTo>
                  <a:lnTo>
                    <a:pt x="8498442" y="263491"/>
                  </a:lnTo>
                  <a:lnTo>
                    <a:pt x="8529779" y="294829"/>
                  </a:lnTo>
                  <a:lnTo>
                    <a:pt x="8559640" y="327588"/>
                  </a:lnTo>
                  <a:lnTo>
                    <a:pt x="8587970" y="361715"/>
                  </a:lnTo>
                  <a:lnTo>
                    <a:pt x="8614714" y="397154"/>
                  </a:lnTo>
                  <a:lnTo>
                    <a:pt x="8639819" y="433852"/>
                  </a:lnTo>
                  <a:lnTo>
                    <a:pt x="8663228" y="471753"/>
                  </a:lnTo>
                  <a:lnTo>
                    <a:pt x="8684888" y="510803"/>
                  </a:lnTo>
                  <a:lnTo>
                    <a:pt x="8704744" y="550948"/>
                  </a:lnTo>
                  <a:lnTo>
                    <a:pt x="8722742" y="592133"/>
                  </a:lnTo>
                  <a:lnTo>
                    <a:pt x="8738827" y="634303"/>
                  </a:lnTo>
                  <a:lnTo>
                    <a:pt x="8752944" y="677404"/>
                  </a:lnTo>
                  <a:lnTo>
                    <a:pt x="8765039" y="721381"/>
                  </a:lnTo>
                  <a:lnTo>
                    <a:pt x="8775057" y="766179"/>
                  </a:lnTo>
                  <a:lnTo>
                    <a:pt x="8782944" y="811745"/>
                  </a:lnTo>
                  <a:lnTo>
                    <a:pt x="8788645" y="858023"/>
                  </a:lnTo>
                  <a:lnTo>
                    <a:pt x="8792106" y="904960"/>
                  </a:lnTo>
                  <a:lnTo>
                    <a:pt x="8793271" y="952499"/>
                  </a:lnTo>
                  <a:lnTo>
                    <a:pt x="8793271" y="1709653"/>
                  </a:lnTo>
                  <a:lnTo>
                    <a:pt x="8792106" y="1757193"/>
                  </a:lnTo>
                  <a:lnTo>
                    <a:pt x="8788645" y="1804129"/>
                  </a:lnTo>
                  <a:lnTo>
                    <a:pt x="8782944" y="1850407"/>
                  </a:lnTo>
                  <a:lnTo>
                    <a:pt x="8775057" y="1895973"/>
                  </a:lnTo>
                  <a:lnTo>
                    <a:pt x="8765039" y="1940772"/>
                  </a:lnTo>
                  <a:lnTo>
                    <a:pt x="8752944" y="1984749"/>
                  </a:lnTo>
                  <a:lnTo>
                    <a:pt x="8738827" y="2027849"/>
                  </a:lnTo>
                  <a:lnTo>
                    <a:pt x="8722742" y="2070020"/>
                  </a:lnTo>
                  <a:lnTo>
                    <a:pt x="8704744" y="2111204"/>
                  </a:lnTo>
                  <a:lnTo>
                    <a:pt x="8684888" y="2151349"/>
                  </a:lnTo>
                  <a:lnTo>
                    <a:pt x="8663228" y="2190399"/>
                  </a:lnTo>
                  <a:lnTo>
                    <a:pt x="8639819" y="2228300"/>
                  </a:lnTo>
                  <a:lnTo>
                    <a:pt x="8614714" y="2264998"/>
                  </a:lnTo>
                  <a:lnTo>
                    <a:pt x="8587970" y="2300437"/>
                  </a:lnTo>
                  <a:lnTo>
                    <a:pt x="8559640" y="2334564"/>
                  </a:lnTo>
                  <a:lnTo>
                    <a:pt x="8529779" y="2367323"/>
                  </a:lnTo>
                  <a:lnTo>
                    <a:pt x="8498442" y="2398661"/>
                  </a:lnTo>
                  <a:lnTo>
                    <a:pt x="8465683" y="2428522"/>
                  </a:lnTo>
                  <a:lnTo>
                    <a:pt x="8431556" y="2456852"/>
                  </a:lnTo>
                  <a:lnTo>
                    <a:pt x="8396117" y="2483596"/>
                  </a:lnTo>
                  <a:lnTo>
                    <a:pt x="8359419" y="2508700"/>
                  </a:lnTo>
                  <a:lnTo>
                    <a:pt x="8321518" y="2532109"/>
                  </a:lnTo>
                  <a:lnTo>
                    <a:pt x="8282468" y="2553769"/>
                  </a:lnTo>
                  <a:lnTo>
                    <a:pt x="8242323" y="2573626"/>
                  </a:lnTo>
                  <a:lnTo>
                    <a:pt x="8201138" y="2591623"/>
                  </a:lnTo>
                  <a:lnTo>
                    <a:pt x="8158968" y="2607708"/>
                  </a:lnTo>
                  <a:lnTo>
                    <a:pt x="8115867" y="2621825"/>
                  </a:lnTo>
                  <a:lnTo>
                    <a:pt x="8071890" y="2633920"/>
                  </a:lnTo>
                  <a:lnTo>
                    <a:pt x="8027091" y="2643938"/>
                  </a:lnTo>
                  <a:lnTo>
                    <a:pt x="7981526" y="2651825"/>
                  </a:lnTo>
                  <a:lnTo>
                    <a:pt x="7935247" y="2657526"/>
                  </a:lnTo>
                  <a:lnTo>
                    <a:pt x="7888311" y="2660987"/>
                  </a:lnTo>
                  <a:lnTo>
                    <a:pt x="7840771" y="2662153"/>
                  </a:lnTo>
                  <a:close/>
                </a:path>
              </a:pathLst>
            </a:custGeom>
            <a:solidFill>
              <a:srgbClr val="3D1C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2707" y="3232266"/>
              <a:ext cx="2143124" cy="214310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662638" y="3146419"/>
              <a:ext cx="2116455" cy="2116455"/>
            </a:xfrm>
            <a:custGeom>
              <a:avLst/>
              <a:gdLst/>
              <a:ahLst/>
              <a:cxnLst/>
              <a:rect l="l" t="t" r="r" b="b"/>
              <a:pathLst>
                <a:path w="2116455" h="2116454">
                  <a:moveTo>
                    <a:pt x="1058067" y="2116134"/>
                  </a:moveTo>
                  <a:lnTo>
                    <a:pt x="1009635" y="2115046"/>
                  </a:lnTo>
                  <a:lnTo>
                    <a:pt x="961761" y="2111810"/>
                  </a:lnTo>
                  <a:lnTo>
                    <a:pt x="914493" y="2106475"/>
                  </a:lnTo>
                  <a:lnTo>
                    <a:pt x="867877" y="2099087"/>
                  </a:lnTo>
                  <a:lnTo>
                    <a:pt x="821961" y="2089693"/>
                  </a:lnTo>
                  <a:lnTo>
                    <a:pt x="776790" y="2078339"/>
                  </a:lnTo>
                  <a:lnTo>
                    <a:pt x="732411" y="2065072"/>
                  </a:lnTo>
                  <a:lnTo>
                    <a:pt x="688872" y="2049938"/>
                  </a:lnTo>
                  <a:lnTo>
                    <a:pt x="646218" y="2032985"/>
                  </a:lnTo>
                  <a:lnTo>
                    <a:pt x="604497" y="2014260"/>
                  </a:lnTo>
                  <a:lnTo>
                    <a:pt x="563755" y="1993808"/>
                  </a:lnTo>
                  <a:lnTo>
                    <a:pt x="524038" y="1971676"/>
                  </a:lnTo>
                  <a:lnTo>
                    <a:pt x="485395" y="1947912"/>
                  </a:lnTo>
                  <a:lnTo>
                    <a:pt x="447870" y="1922561"/>
                  </a:lnTo>
                  <a:lnTo>
                    <a:pt x="411512" y="1895672"/>
                  </a:lnTo>
                  <a:lnTo>
                    <a:pt x="376366" y="1867289"/>
                  </a:lnTo>
                  <a:lnTo>
                    <a:pt x="342479" y="1837461"/>
                  </a:lnTo>
                  <a:lnTo>
                    <a:pt x="309898" y="1806233"/>
                  </a:lnTo>
                  <a:lnTo>
                    <a:pt x="278670" y="1773652"/>
                  </a:lnTo>
                  <a:lnTo>
                    <a:pt x="248841" y="1739766"/>
                  </a:lnTo>
                  <a:lnTo>
                    <a:pt x="220459" y="1704620"/>
                  </a:lnTo>
                  <a:lnTo>
                    <a:pt x="193569" y="1668262"/>
                  </a:lnTo>
                  <a:lnTo>
                    <a:pt x="168218" y="1630738"/>
                  </a:lnTo>
                  <a:lnTo>
                    <a:pt x="144454" y="1592095"/>
                  </a:lnTo>
                  <a:lnTo>
                    <a:pt x="122323" y="1552380"/>
                  </a:lnTo>
                  <a:lnTo>
                    <a:pt x="101871" y="1511638"/>
                  </a:lnTo>
                  <a:lnTo>
                    <a:pt x="83145" y="1469918"/>
                  </a:lnTo>
                  <a:lnTo>
                    <a:pt x="66192" y="1427265"/>
                  </a:lnTo>
                  <a:lnTo>
                    <a:pt x="51059" y="1383727"/>
                  </a:lnTo>
                  <a:lnTo>
                    <a:pt x="37792" y="1339350"/>
                  </a:lnTo>
                  <a:lnTo>
                    <a:pt x="26438" y="1294180"/>
                  </a:lnTo>
                  <a:lnTo>
                    <a:pt x="17043" y="1248265"/>
                  </a:lnTo>
                  <a:lnTo>
                    <a:pt x="9655" y="1201651"/>
                  </a:lnTo>
                  <a:lnTo>
                    <a:pt x="4320" y="1154384"/>
                  </a:lnTo>
                  <a:lnTo>
                    <a:pt x="1085" y="1106513"/>
                  </a:lnTo>
                  <a:lnTo>
                    <a:pt x="0" y="1057946"/>
                  </a:lnTo>
                  <a:lnTo>
                    <a:pt x="1085" y="1009649"/>
                  </a:lnTo>
                  <a:lnTo>
                    <a:pt x="4320" y="961775"/>
                  </a:lnTo>
                  <a:lnTo>
                    <a:pt x="9655" y="914507"/>
                  </a:lnTo>
                  <a:lnTo>
                    <a:pt x="17043" y="867891"/>
                  </a:lnTo>
                  <a:lnTo>
                    <a:pt x="26438" y="821973"/>
                  </a:lnTo>
                  <a:lnTo>
                    <a:pt x="37792" y="776802"/>
                  </a:lnTo>
                  <a:lnTo>
                    <a:pt x="51059" y="732423"/>
                  </a:lnTo>
                  <a:lnTo>
                    <a:pt x="66192" y="688883"/>
                  </a:lnTo>
                  <a:lnTo>
                    <a:pt x="83145" y="646229"/>
                  </a:lnTo>
                  <a:lnTo>
                    <a:pt x="101871" y="604507"/>
                  </a:lnTo>
                  <a:lnTo>
                    <a:pt x="122323" y="563764"/>
                  </a:lnTo>
                  <a:lnTo>
                    <a:pt x="144454" y="524048"/>
                  </a:lnTo>
                  <a:lnTo>
                    <a:pt x="168218" y="485404"/>
                  </a:lnTo>
                  <a:lnTo>
                    <a:pt x="193569" y="447879"/>
                  </a:lnTo>
                  <a:lnTo>
                    <a:pt x="220459" y="411520"/>
                  </a:lnTo>
                  <a:lnTo>
                    <a:pt x="248841" y="376373"/>
                  </a:lnTo>
                  <a:lnTo>
                    <a:pt x="278670" y="342486"/>
                  </a:lnTo>
                  <a:lnTo>
                    <a:pt x="309898" y="309905"/>
                  </a:lnTo>
                  <a:lnTo>
                    <a:pt x="342479" y="278676"/>
                  </a:lnTo>
                  <a:lnTo>
                    <a:pt x="376366" y="248847"/>
                  </a:lnTo>
                  <a:lnTo>
                    <a:pt x="411512" y="220464"/>
                  </a:lnTo>
                  <a:lnTo>
                    <a:pt x="447870" y="193574"/>
                  </a:lnTo>
                  <a:lnTo>
                    <a:pt x="485395" y="168223"/>
                  </a:lnTo>
                  <a:lnTo>
                    <a:pt x="524038" y="144459"/>
                  </a:lnTo>
                  <a:lnTo>
                    <a:pt x="563755" y="122327"/>
                  </a:lnTo>
                  <a:lnTo>
                    <a:pt x="604497" y="101875"/>
                  </a:lnTo>
                  <a:lnTo>
                    <a:pt x="646218" y="83149"/>
                  </a:lnTo>
                  <a:lnTo>
                    <a:pt x="688872" y="66196"/>
                  </a:lnTo>
                  <a:lnTo>
                    <a:pt x="732411" y="51062"/>
                  </a:lnTo>
                  <a:lnTo>
                    <a:pt x="776790" y="37795"/>
                  </a:lnTo>
                  <a:lnTo>
                    <a:pt x="821961" y="26441"/>
                  </a:lnTo>
                  <a:lnTo>
                    <a:pt x="867877" y="17047"/>
                  </a:lnTo>
                  <a:lnTo>
                    <a:pt x="914493" y="9658"/>
                  </a:lnTo>
                  <a:lnTo>
                    <a:pt x="961761" y="4323"/>
                  </a:lnTo>
                  <a:lnTo>
                    <a:pt x="1009635" y="1088"/>
                  </a:lnTo>
                  <a:lnTo>
                    <a:pt x="1058064" y="0"/>
                  </a:lnTo>
                  <a:lnTo>
                    <a:pt x="1106499" y="1088"/>
                  </a:lnTo>
                  <a:lnTo>
                    <a:pt x="1154373" y="4323"/>
                  </a:lnTo>
                  <a:lnTo>
                    <a:pt x="1201641" y="9658"/>
                  </a:lnTo>
                  <a:lnTo>
                    <a:pt x="1248257" y="17047"/>
                  </a:lnTo>
                  <a:lnTo>
                    <a:pt x="1294173" y="26441"/>
                  </a:lnTo>
                  <a:lnTo>
                    <a:pt x="1339344" y="37795"/>
                  </a:lnTo>
                  <a:lnTo>
                    <a:pt x="1383723" y="51062"/>
                  </a:lnTo>
                  <a:lnTo>
                    <a:pt x="1427263" y="66196"/>
                  </a:lnTo>
                  <a:lnTo>
                    <a:pt x="1469916" y="83149"/>
                  </a:lnTo>
                  <a:lnTo>
                    <a:pt x="1511638" y="101875"/>
                  </a:lnTo>
                  <a:lnTo>
                    <a:pt x="1552380" y="122327"/>
                  </a:lnTo>
                  <a:lnTo>
                    <a:pt x="1592096" y="144459"/>
                  </a:lnTo>
                  <a:lnTo>
                    <a:pt x="1630740" y="168223"/>
                  </a:lnTo>
                  <a:lnTo>
                    <a:pt x="1668265" y="193574"/>
                  </a:lnTo>
                  <a:lnTo>
                    <a:pt x="1704624" y="220464"/>
                  </a:lnTo>
                  <a:lnTo>
                    <a:pt x="1739770" y="248847"/>
                  </a:lnTo>
                  <a:lnTo>
                    <a:pt x="1773657" y="278676"/>
                  </a:lnTo>
                  <a:lnTo>
                    <a:pt x="1806237" y="309905"/>
                  </a:lnTo>
                  <a:lnTo>
                    <a:pt x="1837466" y="342486"/>
                  </a:lnTo>
                  <a:lnTo>
                    <a:pt x="1867294" y="376373"/>
                  </a:lnTo>
                  <a:lnTo>
                    <a:pt x="1895677" y="411520"/>
                  </a:lnTo>
                  <a:lnTo>
                    <a:pt x="1922567" y="447879"/>
                  </a:lnTo>
                  <a:lnTo>
                    <a:pt x="1947918" y="485404"/>
                  </a:lnTo>
                  <a:lnTo>
                    <a:pt x="1971682" y="524048"/>
                  </a:lnTo>
                  <a:lnTo>
                    <a:pt x="1993814" y="563764"/>
                  </a:lnTo>
                  <a:lnTo>
                    <a:pt x="2014266" y="604507"/>
                  </a:lnTo>
                  <a:lnTo>
                    <a:pt x="2032992" y="646229"/>
                  </a:lnTo>
                  <a:lnTo>
                    <a:pt x="2049945" y="688883"/>
                  </a:lnTo>
                  <a:lnTo>
                    <a:pt x="2065078" y="732423"/>
                  </a:lnTo>
                  <a:lnTo>
                    <a:pt x="2078345" y="776802"/>
                  </a:lnTo>
                  <a:lnTo>
                    <a:pt x="2089699" y="821973"/>
                  </a:lnTo>
                  <a:lnTo>
                    <a:pt x="2099094" y="867891"/>
                  </a:lnTo>
                  <a:lnTo>
                    <a:pt x="2106482" y="914507"/>
                  </a:lnTo>
                  <a:lnTo>
                    <a:pt x="2111817" y="961775"/>
                  </a:lnTo>
                  <a:lnTo>
                    <a:pt x="2115052" y="1009649"/>
                  </a:lnTo>
                  <a:lnTo>
                    <a:pt x="2116135" y="1058083"/>
                  </a:lnTo>
                  <a:lnTo>
                    <a:pt x="2115052" y="1106513"/>
                  </a:lnTo>
                  <a:lnTo>
                    <a:pt x="2111817" y="1154384"/>
                  </a:lnTo>
                  <a:lnTo>
                    <a:pt x="2106482" y="1201651"/>
                  </a:lnTo>
                  <a:lnTo>
                    <a:pt x="2099094" y="1248265"/>
                  </a:lnTo>
                  <a:lnTo>
                    <a:pt x="2089699" y="1294180"/>
                  </a:lnTo>
                  <a:lnTo>
                    <a:pt x="2078345" y="1339350"/>
                  </a:lnTo>
                  <a:lnTo>
                    <a:pt x="2065078" y="1383727"/>
                  </a:lnTo>
                  <a:lnTo>
                    <a:pt x="2049945" y="1427265"/>
                  </a:lnTo>
                  <a:lnTo>
                    <a:pt x="2032992" y="1469918"/>
                  </a:lnTo>
                  <a:lnTo>
                    <a:pt x="2014266" y="1511638"/>
                  </a:lnTo>
                  <a:lnTo>
                    <a:pt x="1993814" y="1552380"/>
                  </a:lnTo>
                  <a:lnTo>
                    <a:pt x="1971682" y="1592095"/>
                  </a:lnTo>
                  <a:lnTo>
                    <a:pt x="1947918" y="1630738"/>
                  </a:lnTo>
                  <a:lnTo>
                    <a:pt x="1922567" y="1668262"/>
                  </a:lnTo>
                  <a:lnTo>
                    <a:pt x="1895677" y="1704620"/>
                  </a:lnTo>
                  <a:lnTo>
                    <a:pt x="1867294" y="1739766"/>
                  </a:lnTo>
                  <a:lnTo>
                    <a:pt x="1837466" y="1773652"/>
                  </a:lnTo>
                  <a:lnTo>
                    <a:pt x="1806237" y="1806233"/>
                  </a:lnTo>
                  <a:lnTo>
                    <a:pt x="1773657" y="1837461"/>
                  </a:lnTo>
                  <a:lnTo>
                    <a:pt x="1739770" y="1867289"/>
                  </a:lnTo>
                  <a:lnTo>
                    <a:pt x="1704624" y="1895672"/>
                  </a:lnTo>
                  <a:lnTo>
                    <a:pt x="1668265" y="1922561"/>
                  </a:lnTo>
                  <a:lnTo>
                    <a:pt x="1630740" y="1947912"/>
                  </a:lnTo>
                  <a:lnTo>
                    <a:pt x="1592096" y="1971676"/>
                  </a:lnTo>
                  <a:lnTo>
                    <a:pt x="1552380" y="1993808"/>
                  </a:lnTo>
                  <a:lnTo>
                    <a:pt x="1511638" y="2014260"/>
                  </a:lnTo>
                  <a:lnTo>
                    <a:pt x="1469916" y="2032985"/>
                  </a:lnTo>
                  <a:lnTo>
                    <a:pt x="1427263" y="2049938"/>
                  </a:lnTo>
                  <a:lnTo>
                    <a:pt x="1383723" y="2065072"/>
                  </a:lnTo>
                  <a:lnTo>
                    <a:pt x="1339344" y="2078339"/>
                  </a:lnTo>
                  <a:lnTo>
                    <a:pt x="1294173" y="2089693"/>
                  </a:lnTo>
                  <a:lnTo>
                    <a:pt x="1248257" y="2099087"/>
                  </a:lnTo>
                  <a:lnTo>
                    <a:pt x="1201641" y="2106475"/>
                  </a:lnTo>
                  <a:lnTo>
                    <a:pt x="1154373" y="2111810"/>
                  </a:lnTo>
                  <a:lnTo>
                    <a:pt x="1106499" y="2115046"/>
                  </a:lnTo>
                  <a:lnTo>
                    <a:pt x="1058067" y="21161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1042647" y="6310296"/>
            <a:ext cx="1356360" cy="665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4200" spc="-17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200" spc="-162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698" sz="6300" spc="-1650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200" spc="-550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2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46468" y="7034145"/>
            <a:ext cx="1348740" cy="665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 spc="-420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2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711791" y="6136247"/>
            <a:ext cx="1812925" cy="1778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6350">
              <a:lnSpc>
                <a:spcPct val="117300"/>
              </a:lnSpc>
              <a:spcBef>
                <a:spcPts val="95"/>
              </a:spcBef>
            </a:pPr>
            <a:r>
              <a:rPr dirty="0" sz="4900" spc="-5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900" spc="-10">
                <a:solidFill>
                  <a:srgbClr val="FFFFFF"/>
                </a:solidFill>
                <a:latin typeface="Arial"/>
                <a:cs typeface="Arial"/>
              </a:rPr>
              <a:t>4.00%</a:t>
            </a:r>
            <a:endParaRPr sz="49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022527" y="3801993"/>
            <a:ext cx="1396365" cy="7213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550" spc="-585" b="1">
                <a:solidFill>
                  <a:srgbClr val="1E2F47"/>
                </a:solidFill>
                <a:latin typeface="Verdana"/>
                <a:cs typeface="Verdana"/>
              </a:rPr>
              <a:t>2022</a:t>
            </a:r>
            <a:endParaRPr sz="45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672385" y="3251308"/>
            <a:ext cx="4192270" cy="1705610"/>
          </a:xfrm>
          <a:prstGeom prst="rect">
            <a:avLst/>
          </a:prstGeom>
        </p:spPr>
        <p:txBody>
          <a:bodyPr wrap="square" lIns="0" tIns="1276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5"/>
              </a:spcBef>
            </a:pPr>
            <a:r>
              <a:rPr dirty="0" sz="4750" spc="-30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75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750" spc="-42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7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10"/>
              </a:spcBef>
            </a:pPr>
            <a:r>
              <a:rPr dirty="0" sz="4750" spc="-19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7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750">
                <a:solidFill>
                  <a:srgbClr val="FFFFFF"/>
                </a:solidFill>
                <a:latin typeface="Arial"/>
                <a:cs typeface="Arial"/>
              </a:rPr>
              <a:t>9.2</a:t>
            </a:r>
            <a:r>
              <a:rPr dirty="0" sz="47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750" spc="260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75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4971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93066" y="2786971"/>
            <a:ext cx="3757929" cy="6489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4050" spc="200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4050" spc="-15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4050" spc="40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4050">
              <a:latin typeface="Trebuchet MS"/>
              <a:cs typeface="Trebuchet MS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6558" y="2623665"/>
            <a:ext cx="120031" cy="120031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26558" y="3140723"/>
            <a:ext cx="120031" cy="12003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5309320" y="2343202"/>
            <a:ext cx="3147060" cy="15767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000"/>
              </a:lnSpc>
              <a:spcBef>
                <a:spcPts val="95"/>
              </a:spcBef>
            </a:pP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Canned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0">
                <a:solidFill>
                  <a:srgbClr val="FFFFFF"/>
                </a:solidFill>
                <a:latin typeface="Verdana"/>
                <a:cs typeface="Verdana"/>
              </a:rPr>
              <a:t>Peaches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Canned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Yellow </a:t>
            </a:r>
            <a:r>
              <a:rPr dirty="0" sz="2900" spc="100">
                <a:solidFill>
                  <a:srgbClr val="FFFFFF"/>
                </a:solidFill>
                <a:latin typeface="Verdana"/>
                <a:cs typeface="Verdana"/>
              </a:rPr>
              <a:t>Peach</a:t>
            </a:r>
            <a:endParaRPr sz="290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25661" y="5255265"/>
            <a:ext cx="2593975" cy="1165225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114935" marR="5080" indent="-102870">
              <a:lnSpc>
                <a:spcPts val="4060"/>
              </a:lnSpc>
              <a:spcBef>
                <a:spcPts val="940"/>
              </a:spcBef>
            </a:pPr>
            <a:r>
              <a:rPr dirty="0" sz="4050" spc="495">
                <a:solidFill>
                  <a:srgbClr val="43B4BD"/>
                </a:solidFill>
                <a:latin typeface="Trebuchet MS"/>
                <a:cs typeface="Trebuchet MS"/>
              </a:rPr>
              <a:t>End</a:t>
            </a:r>
            <a:r>
              <a:rPr dirty="0" sz="4050" spc="-16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4050" spc="235">
                <a:solidFill>
                  <a:srgbClr val="43B4BD"/>
                </a:solidFill>
                <a:latin typeface="Trebuchet MS"/>
                <a:cs typeface="Trebuchet MS"/>
              </a:rPr>
              <a:t>Users </a:t>
            </a:r>
            <a:r>
              <a:rPr dirty="0" sz="4050" spc="40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4050">
              <a:latin typeface="Trebuchet MS"/>
              <a:cs typeface="Trebuchet MS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52654" y="5446451"/>
            <a:ext cx="120031" cy="120031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52654" y="5963510"/>
            <a:ext cx="120031" cy="120031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5435416" y="5165989"/>
            <a:ext cx="2078989" cy="10598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000"/>
              </a:lnSpc>
              <a:spcBef>
                <a:spcPts val="95"/>
              </a:spcBef>
            </a:pP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Household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Restaurant</a:t>
            </a:r>
            <a:endParaRPr sz="2900">
              <a:latin typeface="Verdana"/>
              <a:cs typeface="Verdan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grpSp>
        <p:nvGrpSpPr>
          <p:cNvPr id="11" name="object 11" descr=""/>
          <p:cNvGrpSpPr/>
          <p:nvPr/>
        </p:nvGrpSpPr>
        <p:grpSpPr>
          <a:xfrm>
            <a:off x="0" y="7245661"/>
            <a:ext cx="8933815" cy="2320290"/>
            <a:chOff x="0" y="7245661"/>
            <a:chExt cx="8933815" cy="2320290"/>
          </a:xfrm>
        </p:grpSpPr>
        <p:sp>
          <p:nvSpPr>
            <p:cNvPr id="12" name="object 12" descr=""/>
            <p:cNvSpPr/>
            <p:nvPr/>
          </p:nvSpPr>
          <p:spPr>
            <a:xfrm>
              <a:off x="3441828" y="7245661"/>
              <a:ext cx="5491480" cy="2320290"/>
            </a:xfrm>
            <a:custGeom>
              <a:avLst/>
              <a:gdLst/>
              <a:ahLst/>
              <a:cxnLst/>
              <a:rect l="l" t="t" r="r" b="b"/>
              <a:pathLst>
                <a:path w="5491480" h="2320290">
                  <a:moveTo>
                    <a:pt x="5375134" y="2320248"/>
                  </a:moveTo>
                  <a:lnTo>
                    <a:pt x="116331" y="2320248"/>
                  </a:lnTo>
                  <a:lnTo>
                    <a:pt x="71120" y="2311088"/>
                  </a:lnTo>
                  <a:lnTo>
                    <a:pt x="34131" y="2286119"/>
                  </a:lnTo>
                  <a:lnTo>
                    <a:pt x="9163" y="2249131"/>
                  </a:lnTo>
                  <a:lnTo>
                    <a:pt x="0" y="2203906"/>
                  </a:lnTo>
                  <a:lnTo>
                    <a:pt x="0" y="116345"/>
                  </a:lnTo>
                  <a:lnTo>
                    <a:pt x="9163" y="71120"/>
                  </a:lnTo>
                  <a:lnTo>
                    <a:pt x="34131" y="34131"/>
                  </a:lnTo>
                  <a:lnTo>
                    <a:pt x="71120" y="9163"/>
                  </a:lnTo>
                  <a:lnTo>
                    <a:pt x="116345" y="0"/>
                  </a:lnTo>
                  <a:lnTo>
                    <a:pt x="5375120" y="0"/>
                  </a:lnTo>
                  <a:lnTo>
                    <a:pt x="5420341" y="9163"/>
                  </a:lnTo>
                  <a:lnTo>
                    <a:pt x="5457329" y="34131"/>
                  </a:lnTo>
                  <a:lnTo>
                    <a:pt x="5482298" y="71120"/>
                  </a:lnTo>
                  <a:lnTo>
                    <a:pt x="5491462" y="116345"/>
                  </a:lnTo>
                  <a:lnTo>
                    <a:pt x="5491462" y="2203906"/>
                  </a:lnTo>
                  <a:lnTo>
                    <a:pt x="5482298" y="2249131"/>
                  </a:lnTo>
                  <a:lnTo>
                    <a:pt x="5457329" y="2286119"/>
                  </a:lnTo>
                  <a:lnTo>
                    <a:pt x="5420341" y="2311088"/>
                  </a:lnTo>
                  <a:lnTo>
                    <a:pt x="5375134" y="2320248"/>
                  </a:lnTo>
                  <a:close/>
                </a:path>
              </a:pathLst>
            </a:custGeom>
            <a:solidFill>
              <a:srgbClr val="696428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0" y="7802880"/>
              <a:ext cx="4897755" cy="1323975"/>
            </a:xfrm>
            <a:custGeom>
              <a:avLst/>
              <a:gdLst/>
              <a:ahLst/>
              <a:cxnLst/>
              <a:rect l="l" t="t" r="r" b="b"/>
              <a:pathLst>
                <a:path w="4897755" h="1323975">
                  <a:moveTo>
                    <a:pt x="0" y="1323837"/>
                  </a:moveTo>
                  <a:lnTo>
                    <a:pt x="0" y="0"/>
                  </a:lnTo>
                  <a:lnTo>
                    <a:pt x="4422312" y="0"/>
                  </a:lnTo>
                  <a:lnTo>
                    <a:pt x="4897581" y="1323821"/>
                  </a:lnTo>
                  <a:lnTo>
                    <a:pt x="0" y="1323837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553347" y="7874320"/>
            <a:ext cx="3041015" cy="1165225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338455" marR="5080" indent="-326390">
              <a:lnSpc>
                <a:spcPts val="4060"/>
              </a:lnSpc>
              <a:spcBef>
                <a:spcPts val="940"/>
              </a:spcBef>
            </a:pPr>
            <a:r>
              <a:rPr dirty="0" sz="4050" spc="265">
                <a:solidFill>
                  <a:srgbClr val="43B4BD"/>
                </a:solidFill>
                <a:latin typeface="Trebuchet MS"/>
                <a:cs typeface="Trebuchet MS"/>
              </a:rPr>
              <a:t>Application </a:t>
            </a:r>
            <a:r>
              <a:rPr dirty="0" sz="4050" spc="40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4050">
              <a:latin typeface="Trebuchet MS"/>
              <a:cs typeface="Trebuchet MS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5152654" y="7574808"/>
            <a:ext cx="120650" cy="1671320"/>
            <a:chOff x="5152654" y="7574808"/>
            <a:chExt cx="120650" cy="1671320"/>
          </a:xfrm>
        </p:grpSpPr>
        <p:pic>
          <p:nvPicPr>
            <p:cNvPr id="16" name="object 1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52654" y="7574808"/>
              <a:ext cx="120031" cy="120031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52654" y="8608925"/>
              <a:ext cx="120031" cy="120031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52654" y="9125983"/>
              <a:ext cx="120031" cy="120031"/>
            </a:xfrm>
            <a:prstGeom prst="rect">
              <a:avLst/>
            </a:prstGeom>
          </p:spPr>
        </p:pic>
      </p:grpSp>
      <p:sp>
        <p:nvSpPr>
          <p:cNvPr id="19" name="object 19" descr=""/>
          <p:cNvSpPr txBox="1"/>
          <p:nvPr/>
        </p:nvSpPr>
        <p:spPr>
          <a:xfrm>
            <a:off x="5435416" y="7294347"/>
            <a:ext cx="2568575" cy="20942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000"/>
              </a:lnSpc>
              <a:spcBef>
                <a:spcPts val="95"/>
              </a:spcBef>
            </a:pP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Toppings</a:t>
            </a:r>
            <a:r>
              <a:rPr dirty="0" sz="29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Dressings Salad Culinary</a:t>
            </a:r>
            <a:endParaRPr sz="2900">
              <a:latin typeface="Verdana"/>
              <a:cs typeface="Verdana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9305939" y="7327962"/>
            <a:ext cx="8982075" cy="2279015"/>
            <a:chOff x="9305939" y="7327962"/>
            <a:chExt cx="8982075" cy="2279015"/>
          </a:xfrm>
        </p:grpSpPr>
        <p:sp>
          <p:nvSpPr>
            <p:cNvPr id="21" name="object 21" descr=""/>
            <p:cNvSpPr/>
            <p:nvPr/>
          </p:nvSpPr>
          <p:spPr>
            <a:xfrm>
              <a:off x="9305939" y="7327962"/>
              <a:ext cx="5491480" cy="2279015"/>
            </a:xfrm>
            <a:custGeom>
              <a:avLst/>
              <a:gdLst/>
              <a:ahLst/>
              <a:cxnLst/>
              <a:rect l="l" t="t" r="r" b="b"/>
              <a:pathLst>
                <a:path w="5491480" h="2279015">
                  <a:moveTo>
                    <a:pt x="116236" y="0"/>
                  </a:moveTo>
                  <a:lnTo>
                    <a:pt x="5375192" y="0"/>
                  </a:lnTo>
                  <a:lnTo>
                    <a:pt x="5420324" y="9143"/>
                  </a:lnTo>
                  <a:lnTo>
                    <a:pt x="5457321" y="34112"/>
                  </a:lnTo>
                  <a:lnTo>
                    <a:pt x="5482294" y="71100"/>
                  </a:lnTo>
                  <a:lnTo>
                    <a:pt x="5491428" y="116170"/>
                  </a:lnTo>
                  <a:lnTo>
                    <a:pt x="5491428" y="2162288"/>
                  </a:lnTo>
                  <a:lnTo>
                    <a:pt x="5482294" y="2207376"/>
                  </a:lnTo>
                  <a:lnTo>
                    <a:pt x="5457321" y="2244373"/>
                  </a:lnTo>
                  <a:lnTo>
                    <a:pt x="5420324" y="2269345"/>
                  </a:lnTo>
                  <a:lnTo>
                    <a:pt x="5375192" y="2278489"/>
                  </a:lnTo>
                  <a:lnTo>
                    <a:pt x="116236" y="2278489"/>
                  </a:lnTo>
                  <a:lnTo>
                    <a:pt x="71104" y="2269345"/>
                  </a:lnTo>
                  <a:lnTo>
                    <a:pt x="34107" y="2244373"/>
                  </a:lnTo>
                  <a:lnTo>
                    <a:pt x="9134" y="2207376"/>
                  </a:lnTo>
                  <a:lnTo>
                    <a:pt x="0" y="2162288"/>
                  </a:lnTo>
                  <a:lnTo>
                    <a:pt x="0" y="116170"/>
                  </a:lnTo>
                  <a:lnTo>
                    <a:pt x="9134" y="71100"/>
                  </a:lnTo>
                  <a:lnTo>
                    <a:pt x="34107" y="34112"/>
                  </a:lnTo>
                  <a:lnTo>
                    <a:pt x="71104" y="9143"/>
                  </a:lnTo>
                  <a:lnTo>
                    <a:pt x="116236" y="0"/>
                  </a:lnTo>
                  <a:close/>
                </a:path>
              </a:pathLst>
            </a:custGeom>
            <a:solidFill>
              <a:srgbClr val="514A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3545068" y="7874538"/>
              <a:ext cx="4743450" cy="1323975"/>
            </a:xfrm>
            <a:custGeom>
              <a:avLst/>
              <a:gdLst/>
              <a:ahLst/>
              <a:cxnLst/>
              <a:rect l="l" t="t" r="r" b="b"/>
              <a:pathLst>
                <a:path w="4743450" h="1323975">
                  <a:moveTo>
                    <a:pt x="4742931" y="0"/>
                  </a:moveTo>
                  <a:lnTo>
                    <a:pt x="4742931" y="1323837"/>
                  </a:lnTo>
                  <a:lnTo>
                    <a:pt x="475274" y="1323837"/>
                  </a:lnTo>
                  <a:lnTo>
                    <a:pt x="0" y="0"/>
                  </a:lnTo>
                  <a:lnTo>
                    <a:pt x="4742931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 descr=""/>
          <p:cNvGrpSpPr/>
          <p:nvPr/>
        </p:nvGrpSpPr>
        <p:grpSpPr>
          <a:xfrm>
            <a:off x="9305942" y="4708984"/>
            <a:ext cx="8982075" cy="2320290"/>
            <a:chOff x="9305942" y="4708984"/>
            <a:chExt cx="8982075" cy="2320290"/>
          </a:xfrm>
        </p:grpSpPr>
        <p:sp>
          <p:nvSpPr>
            <p:cNvPr id="24" name="object 24" descr=""/>
            <p:cNvSpPr/>
            <p:nvPr/>
          </p:nvSpPr>
          <p:spPr>
            <a:xfrm>
              <a:off x="9305942" y="4708984"/>
              <a:ext cx="5491480" cy="2320290"/>
            </a:xfrm>
            <a:custGeom>
              <a:avLst/>
              <a:gdLst/>
              <a:ahLst/>
              <a:cxnLst/>
              <a:rect l="l" t="t" r="r" b="b"/>
              <a:pathLst>
                <a:path w="5491480" h="2320290">
                  <a:moveTo>
                    <a:pt x="116303" y="0"/>
                  </a:moveTo>
                  <a:lnTo>
                    <a:pt x="5375104" y="0"/>
                  </a:lnTo>
                  <a:lnTo>
                    <a:pt x="5420321" y="9159"/>
                  </a:lnTo>
                  <a:lnTo>
                    <a:pt x="5457318" y="34127"/>
                  </a:lnTo>
                  <a:lnTo>
                    <a:pt x="5482291" y="71116"/>
                  </a:lnTo>
                  <a:lnTo>
                    <a:pt x="5491435" y="116235"/>
                  </a:lnTo>
                  <a:lnTo>
                    <a:pt x="5491435" y="2204009"/>
                  </a:lnTo>
                  <a:lnTo>
                    <a:pt x="5482291" y="2249128"/>
                  </a:lnTo>
                  <a:lnTo>
                    <a:pt x="5457318" y="2286117"/>
                  </a:lnTo>
                  <a:lnTo>
                    <a:pt x="5420321" y="2311085"/>
                  </a:lnTo>
                  <a:lnTo>
                    <a:pt x="5375083" y="2320248"/>
                  </a:lnTo>
                  <a:lnTo>
                    <a:pt x="116324" y="2320248"/>
                  </a:lnTo>
                  <a:lnTo>
                    <a:pt x="71099" y="2311085"/>
                  </a:lnTo>
                  <a:lnTo>
                    <a:pt x="34110" y="2286117"/>
                  </a:lnTo>
                  <a:lnTo>
                    <a:pt x="9142" y="2249128"/>
                  </a:lnTo>
                  <a:lnTo>
                    <a:pt x="0" y="2204009"/>
                  </a:lnTo>
                  <a:lnTo>
                    <a:pt x="0" y="116235"/>
                  </a:lnTo>
                  <a:lnTo>
                    <a:pt x="9142" y="71116"/>
                  </a:lnTo>
                  <a:lnTo>
                    <a:pt x="34110" y="34127"/>
                  </a:lnTo>
                  <a:lnTo>
                    <a:pt x="71099" y="9159"/>
                  </a:lnTo>
                  <a:lnTo>
                    <a:pt x="116303" y="0"/>
                  </a:lnTo>
                  <a:close/>
                </a:path>
              </a:pathLst>
            </a:custGeom>
            <a:solidFill>
              <a:srgbClr val="832823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3341614" y="5148193"/>
              <a:ext cx="4946650" cy="1323975"/>
            </a:xfrm>
            <a:custGeom>
              <a:avLst/>
              <a:gdLst/>
              <a:ahLst/>
              <a:cxnLst/>
              <a:rect l="l" t="t" r="r" b="b"/>
              <a:pathLst>
                <a:path w="4946650" h="1323975">
                  <a:moveTo>
                    <a:pt x="4946385" y="0"/>
                  </a:moveTo>
                  <a:lnTo>
                    <a:pt x="4946385" y="1323837"/>
                  </a:lnTo>
                  <a:lnTo>
                    <a:pt x="475274" y="1323837"/>
                  </a:lnTo>
                  <a:lnTo>
                    <a:pt x="0" y="0"/>
                  </a:lnTo>
                  <a:lnTo>
                    <a:pt x="4946385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" name="object 26" descr=""/>
          <p:cNvGrpSpPr/>
          <p:nvPr/>
        </p:nvGrpSpPr>
        <p:grpSpPr>
          <a:xfrm>
            <a:off x="9354710" y="2089932"/>
            <a:ext cx="8933815" cy="2320290"/>
            <a:chOff x="9354710" y="2089932"/>
            <a:chExt cx="8933815" cy="2320290"/>
          </a:xfrm>
        </p:grpSpPr>
        <p:sp>
          <p:nvSpPr>
            <p:cNvPr id="27" name="object 27" descr=""/>
            <p:cNvSpPr/>
            <p:nvPr/>
          </p:nvSpPr>
          <p:spPr>
            <a:xfrm>
              <a:off x="9354710" y="2089932"/>
              <a:ext cx="5491480" cy="2320290"/>
            </a:xfrm>
            <a:custGeom>
              <a:avLst/>
              <a:gdLst/>
              <a:ahLst/>
              <a:cxnLst/>
              <a:rect l="l" t="t" r="r" b="b"/>
              <a:pathLst>
                <a:path w="5491480" h="2320290">
                  <a:moveTo>
                    <a:pt x="116324" y="0"/>
                  </a:moveTo>
                  <a:lnTo>
                    <a:pt x="5375128" y="0"/>
                  </a:lnTo>
                  <a:lnTo>
                    <a:pt x="5420334" y="9160"/>
                  </a:lnTo>
                  <a:lnTo>
                    <a:pt x="5457322" y="34129"/>
                  </a:lnTo>
                  <a:lnTo>
                    <a:pt x="5482292" y="71117"/>
                  </a:lnTo>
                  <a:lnTo>
                    <a:pt x="5491450" y="116310"/>
                  </a:lnTo>
                  <a:lnTo>
                    <a:pt x="5491450" y="2203936"/>
                  </a:lnTo>
                  <a:lnTo>
                    <a:pt x="5482292" y="2249128"/>
                  </a:lnTo>
                  <a:lnTo>
                    <a:pt x="5457322" y="2286117"/>
                  </a:lnTo>
                  <a:lnTo>
                    <a:pt x="5420334" y="2311085"/>
                  </a:lnTo>
                  <a:lnTo>
                    <a:pt x="5375114" y="2320248"/>
                  </a:lnTo>
                  <a:lnTo>
                    <a:pt x="116338" y="2320248"/>
                  </a:lnTo>
                  <a:lnTo>
                    <a:pt x="71114" y="2311085"/>
                  </a:lnTo>
                  <a:lnTo>
                    <a:pt x="34125" y="2286117"/>
                  </a:lnTo>
                  <a:lnTo>
                    <a:pt x="9157" y="2249128"/>
                  </a:lnTo>
                  <a:lnTo>
                    <a:pt x="0" y="2203936"/>
                  </a:lnTo>
                  <a:lnTo>
                    <a:pt x="0" y="116310"/>
                  </a:lnTo>
                  <a:lnTo>
                    <a:pt x="9157" y="71117"/>
                  </a:lnTo>
                  <a:lnTo>
                    <a:pt x="34125" y="34129"/>
                  </a:lnTo>
                  <a:lnTo>
                    <a:pt x="71114" y="9160"/>
                  </a:lnTo>
                  <a:lnTo>
                    <a:pt x="116324" y="0"/>
                  </a:lnTo>
                  <a:close/>
                </a:path>
              </a:pathLst>
            </a:custGeom>
            <a:solidFill>
              <a:srgbClr val="696428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3390381" y="2529138"/>
              <a:ext cx="4897755" cy="1323975"/>
            </a:xfrm>
            <a:custGeom>
              <a:avLst/>
              <a:gdLst/>
              <a:ahLst/>
              <a:cxnLst/>
              <a:rect l="l" t="t" r="r" b="b"/>
              <a:pathLst>
                <a:path w="4897755" h="1323975">
                  <a:moveTo>
                    <a:pt x="4897617" y="0"/>
                  </a:moveTo>
                  <a:lnTo>
                    <a:pt x="4897617" y="1323837"/>
                  </a:lnTo>
                  <a:lnTo>
                    <a:pt x="475304" y="1323837"/>
                  </a:lnTo>
                  <a:lnTo>
                    <a:pt x="0" y="0"/>
                  </a:lnTo>
                  <a:lnTo>
                    <a:pt x="4897617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14366107" y="2581477"/>
            <a:ext cx="3397250" cy="1165225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516255" marR="5080" indent="-504190">
              <a:lnSpc>
                <a:spcPts val="4060"/>
              </a:lnSpc>
              <a:spcBef>
                <a:spcPts val="940"/>
              </a:spcBef>
            </a:pPr>
            <a:r>
              <a:rPr dirty="0" sz="4050" spc="155">
                <a:solidFill>
                  <a:srgbClr val="43B4BD"/>
                </a:solidFill>
                <a:latin typeface="Trebuchet MS"/>
                <a:cs typeface="Trebuchet MS"/>
              </a:rPr>
              <a:t>Preservatives </a:t>
            </a:r>
            <a:r>
              <a:rPr dirty="0" sz="4050" spc="40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4050">
              <a:latin typeface="Trebuchet MS"/>
              <a:cs typeface="Trebuchet MS"/>
            </a:endParaRPr>
          </a:p>
        </p:txBody>
      </p:sp>
      <p:grpSp>
        <p:nvGrpSpPr>
          <p:cNvPr id="30" name="object 30" descr=""/>
          <p:cNvGrpSpPr/>
          <p:nvPr/>
        </p:nvGrpSpPr>
        <p:grpSpPr>
          <a:xfrm>
            <a:off x="10001016" y="2882190"/>
            <a:ext cx="120650" cy="637540"/>
            <a:chOff x="10001016" y="2882190"/>
            <a:chExt cx="120650" cy="637540"/>
          </a:xfrm>
        </p:grpSpPr>
        <p:pic>
          <p:nvPicPr>
            <p:cNvPr id="31" name="object 3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001016" y="2882190"/>
              <a:ext cx="120031" cy="120031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001016" y="3399249"/>
              <a:ext cx="120031" cy="120031"/>
            </a:xfrm>
            <a:prstGeom prst="rect">
              <a:avLst/>
            </a:prstGeom>
          </p:spPr>
        </p:pic>
      </p:grpSp>
      <p:sp>
        <p:nvSpPr>
          <p:cNvPr id="33" name="object 33" descr=""/>
          <p:cNvSpPr txBox="1"/>
          <p:nvPr/>
        </p:nvSpPr>
        <p:spPr>
          <a:xfrm>
            <a:off x="10283778" y="2601728"/>
            <a:ext cx="2245360" cy="10598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000"/>
              </a:lnSpc>
              <a:spcBef>
                <a:spcPts val="95"/>
              </a:spcBef>
            </a:pP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Sugar</a:t>
            </a:r>
            <a:r>
              <a:rPr dirty="0" sz="29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syrup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Fruit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juice</a:t>
            </a:r>
            <a:endParaRPr sz="2900">
              <a:latin typeface="Verdana"/>
              <a:cs typeface="Verdana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14778214" y="5196256"/>
            <a:ext cx="3103245" cy="1165225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470534" marR="5080" indent="-458470">
              <a:lnSpc>
                <a:spcPts val="4060"/>
              </a:lnSpc>
              <a:spcBef>
                <a:spcPts val="940"/>
              </a:spcBef>
            </a:pPr>
            <a:r>
              <a:rPr dirty="0" sz="4050" spc="225">
                <a:solidFill>
                  <a:srgbClr val="43B4BD"/>
                </a:solidFill>
                <a:latin typeface="Trebuchet MS"/>
                <a:cs typeface="Trebuchet MS"/>
              </a:rPr>
              <a:t>Distribution </a:t>
            </a:r>
            <a:r>
              <a:rPr dirty="0" sz="4050" spc="315">
                <a:solidFill>
                  <a:srgbClr val="43B4BD"/>
                </a:solidFill>
                <a:latin typeface="Trebuchet MS"/>
                <a:cs typeface="Trebuchet MS"/>
              </a:rPr>
              <a:t>Channel</a:t>
            </a:r>
            <a:endParaRPr sz="4050">
              <a:latin typeface="Trebuchet MS"/>
              <a:cs typeface="Trebuchet MS"/>
            </a:endParaRPr>
          </a:p>
        </p:txBody>
      </p:sp>
      <p:grpSp>
        <p:nvGrpSpPr>
          <p:cNvPr id="35" name="object 35" descr=""/>
          <p:cNvGrpSpPr/>
          <p:nvPr/>
        </p:nvGrpSpPr>
        <p:grpSpPr>
          <a:xfrm>
            <a:off x="10001016" y="5118700"/>
            <a:ext cx="120650" cy="1154430"/>
            <a:chOff x="10001016" y="5118700"/>
            <a:chExt cx="120650" cy="1154430"/>
          </a:xfrm>
        </p:grpSpPr>
        <p:pic>
          <p:nvPicPr>
            <p:cNvPr id="36" name="object 3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001016" y="5118700"/>
              <a:ext cx="120031" cy="120031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001016" y="5635758"/>
              <a:ext cx="120031" cy="120031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01016" y="6152817"/>
              <a:ext cx="120031" cy="120031"/>
            </a:xfrm>
            <a:prstGeom prst="rect">
              <a:avLst/>
            </a:prstGeom>
          </p:spPr>
        </p:pic>
      </p:grpSp>
      <p:sp>
        <p:nvSpPr>
          <p:cNvPr id="39" name="object 39" descr=""/>
          <p:cNvSpPr txBox="1"/>
          <p:nvPr/>
        </p:nvSpPr>
        <p:spPr>
          <a:xfrm>
            <a:off x="10283778" y="4838238"/>
            <a:ext cx="2656205" cy="20942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000"/>
              </a:lnSpc>
              <a:spcBef>
                <a:spcPts val="95"/>
              </a:spcBef>
            </a:pP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Online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Supermarkets </a:t>
            </a:r>
            <a:r>
              <a:rPr dirty="0" sz="2900" spc="35">
                <a:solidFill>
                  <a:srgbClr val="FFFFFF"/>
                </a:solidFill>
                <a:latin typeface="Verdana"/>
                <a:cs typeface="Verdana"/>
              </a:rPr>
              <a:t>Convenience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Stores</a:t>
            </a:r>
            <a:endParaRPr sz="2900">
              <a:latin typeface="Verdana"/>
              <a:cs typeface="Verdana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14118383" y="8204053"/>
            <a:ext cx="3892550" cy="6489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4050" spc="365">
                <a:solidFill>
                  <a:srgbClr val="43B4BD"/>
                </a:solidFill>
                <a:latin typeface="Trebuchet MS"/>
                <a:cs typeface="Trebuchet MS"/>
              </a:rPr>
              <a:t>Form</a:t>
            </a:r>
            <a:r>
              <a:rPr dirty="0" sz="4050" spc="-16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4050" spc="40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4050">
              <a:latin typeface="Trebuchet MS"/>
              <a:cs typeface="Trebuchet MS"/>
            </a:endParaRPr>
          </a:p>
        </p:txBody>
      </p:sp>
      <p:grpSp>
        <p:nvGrpSpPr>
          <p:cNvPr id="41" name="object 41" descr=""/>
          <p:cNvGrpSpPr/>
          <p:nvPr/>
        </p:nvGrpSpPr>
        <p:grpSpPr>
          <a:xfrm>
            <a:off x="10001016" y="7887289"/>
            <a:ext cx="120650" cy="1154430"/>
            <a:chOff x="10001016" y="7887289"/>
            <a:chExt cx="120650" cy="1154430"/>
          </a:xfrm>
        </p:grpSpPr>
        <p:pic>
          <p:nvPicPr>
            <p:cNvPr id="42" name="object 4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001016" y="7887289"/>
              <a:ext cx="120031" cy="120031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001016" y="8404348"/>
              <a:ext cx="120031" cy="120031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001016" y="8921406"/>
              <a:ext cx="120031" cy="120031"/>
            </a:xfrm>
            <a:prstGeom prst="rect">
              <a:avLst/>
            </a:prstGeom>
          </p:spPr>
        </p:pic>
      </p:grpSp>
      <p:sp>
        <p:nvSpPr>
          <p:cNvPr id="45" name="object 45" descr=""/>
          <p:cNvSpPr txBox="1"/>
          <p:nvPr/>
        </p:nvSpPr>
        <p:spPr>
          <a:xfrm>
            <a:off x="10283778" y="7606827"/>
            <a:ext cx="1746885" cy="15767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000"/>
              </a:lnSpc>
              <a:spcBef>
                <a:spcPts val="95"/>
              </a:spcBef>
            </a:pP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Peeled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Sliced </a:t>
            </a:r>
            <a:r>
              <a:rPr dirty="0" sz="2900" spc="85">
                <a:solidFill>
                  <a:srgbClr val="FFFFFF"/>
                </a:solidFill>
                <a:latin typeface="Verdana"/>
                <a:cs typeface="Verdana"/>
              </a:rPr>
              <a:t>Chopped</a:t>
            </a:r>
            <a:endParaRPr sz="2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105">
                <a:solidFill>
                  <a:srgbClr val="FFFFFF"/>
                </a:solidFill>
              </a:rPr>
              <a:t>Global</a:t>
            </a:r>
            <a:r>
              <a:rPr dirty="0" sz="4800" spc="-160">
                <a:solidFill>
                  <a:srgbClr val="FFFFFF"/>
                </a:solidFill>
              </a:rPr>
              <a:t> </a:t>
            </a:r>
            <a:r>
              <a:rPr dirty="0" sz="4800" spc="50">
                <a:solidFill>
                  <a:srgbClr val="FFFFFF"/>
                </a:solidFill>
              </a:rPr>
              <a:t>Canned</a:t>
            </a:r>
            <a:r>
              <a:rPr dirty="0" sz="4800" spc="-155">
                <a:solidFill>
                  <a:srgbClr val="FFFFFF"/>
                </a:solidFill>
              </a:rPr>
              <a:t> </a:t>
            </a:r>
            <a:r>
              <a:rPr dirty="0" sz="4800" spc="80">
                <a:solidFill>
                  <a:srgbClr val="FFFFFF"/>
                </a:solidFill>
              </a:rPr>
              <a:t>Peaches</a:t>
            </a:r>
            <a:r>
              <a:rPr dirty="0" sz="4800" spc="-160">
                <a:solidFill>
                  <a:srgbClr val="FFFFFF"/>
                </a:solidFill>
              </a:rPr>
              <a:t> </a:t>
            </a:r>
            <a:r>
              <a:rPr dirty="0" sz="4800">
                <a:solidFill>
                  <a:srgbClr val="FFFFFF"/>
                </a:solidFill>
              </a:rPr>
              <a:t>Market</a:t>
            </a:r>
            <a:r>
              <a:rPr dirty="0" sz="4800" spc="-155">
                <a:solidFill>
                  <a:srgbClr val="FFFFFF"/>
                </a:solidFill>
              </a:rPr>
              <a:t> </a:t>
            </a:r>
            <a:r>
              <a:rPr dirty="0" sz="4800">
                <a:solidFill>
                  <a:srgbClr val="FFFFFF"/>
                </a:solidFill>
              </a:rPr>
              <a:t>Revenue</a:t>
            </a:r>
            <a:r>
              <a:rPr dirty="0" sz="4800" spc="-155">
                <a:solidFill>
                  <a:srgbClr val="FFFFFF"/>
                </a:solidFill>
              </a:rPr>
              <a:t> </a:t>
            </a:r>
            <a:r>
              <a:rPr dirty="0" sz="4800">
                <a:solidFill>
                  <a:srgbClr val="FFFFFF"/>
                </a:solidFill>
              </a:rPr>
              <a:t>share</a:t>
            </a:r>
            <a:r>
              <a:rPr dirty="0" sz="4800" spc="-160">
                <a:solidFill>
                  <a:srgbClr val="FFFFFF"/>
                </a:solidFill>
              </a:rPr>
              <a:t> </a:t>
            </a:r>
            <a:r>
              <a:rPr dirty="0" sz="4800" spc="135">
                <a:solidFill>
                  <a:srgbClr val="FFFFFF"/>
                </a:solidFill>
              </a:rPr>
              <a:t>for</a:t>
            </a:r>
            <a:r>
              <a:rPr dirty="0" sz="4800" spc="-155">
                <a:solidFill>
                  <a:srgbClr val="FFFFFF"/>
                </a:solidFill>
              </a:rPr>
              <a:t> </a:t>
            </a:r>
            <a:r>
              <a:rPr dirty="0" sz="4800" spc="-20">
                <a:solidFill>
                  <a:srgbClr val="FFFFFF"/>
                </a:solidFill>
              </a:rPr>
              <a:t>2022</a:t>
            </a:r>
            <a:endParaRPr sz="4800"/>
          </a:p>
        </p:txBody>
      </p:sp>
      <p:sp>
        <p:nvSpPr>
          <p:cNvPr id="3" name="object 3" descr=""/>
          <p:cNvSpPr txBox="1"/>
          <p:nvPr/>
        </p:nvSpPr>
        <p:spPr>
          <a:xfrm>
            <a:off x="13093089" y="4640426"/>
            <a:ext cx="4373245" cy="1788795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marL="1043940" marR="5080" indent="-1031875">
              <a:lnSpc>
                <a:spcPts val="6750"/>
              </a:lnSpc>
              <a:spcBef>
                <a:spcPts val="585"/>
              </a:spcBef>
            </a:pPr>
            <a:r>
              <a:rPr dirty="0" sz="5950" spc="-135">
                <a:solidFill>
                  <a:srgbClr val="FFFFFF"/>
                </a:solidFill>
                <a:latin typeface="Verdana"/>
                <a:cs typeface="Verdana"/>
              </a:rPr>
              <a:t>Asia-</a:t>
            </a:r>
            <a:r>
              <a:rPr dirty="0" sz="5950" spc="100">
                <a:solidFill>
                  <a:srgbClr val="FFFFFF"/>
                </a:solidFill>
                <a:latin typeface="Verdana"/>
                <a:cs typeface="Verdana"/>
              </a:rPr>
              <a:t>Pacific </a:t>
            </a:r>
            <a:r>
              <a:rPr dirty="0" sz="5950" spc="-425">
                <a:solidFill>
                  <a:srgbClr val="FFFFFF"/>
                </a:solidFill>
                <a:latin typeface="Verdana"/>
                <a:cs typeface="Verdana"/>
              </a:rPr>
              <a:t>4.00%</a:t>
            </a:r>
            <a:endParaRPr sz="59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301147" y="1924785"/>
            <a:ext cx="9686290" cy="3082925"/>
            <a:chOff x="4301147" y="1924785"/>
            <a:chExt cx="9686290" cy="3082925"/>
          </a:xfrm>
        </p:grpSpPr>
        <p:sp>
          <p:nvSpPr>
            <p:cNvPr id="4" name="object 4" descr=""/>
            <p:cNvSpPr/>
            <p:nvPr/>
          </p:nvSpPr>
          <p:spPr>
            <a:xfrm>
              <a:off x="6336304" y="2087105"/>
              <a:ext cx="7651115" cy="2820035"/>
            </a:xfrm>
            <a:custGeom>
              <a:avLst/>
              <a:gdLst/>
              <a:ahLst/>
              <a:cxnLst/>
              <a:rect l="l" t="t" r="r" b="b"/>
              <a:pathLst>
                <a:path w="7651115" h="2820035">
                  <a:moveTo>
                    <a:pt x="7511521" y="2819777"/>
                  </a:moveTo>
                  <a:lnTo>
                    <a:pt x="139049" y="2819777"/>
                  </a:lnTo>
                  <a:lnTo>
                    <a:pt x="95163" y="2812672"/>
                  </a:lnTo>
                  <a:lnTo>
                    <a:pt x="57001" y="2792900"/>
                  </a:lnTo>
                  <a:lnTo>
                    <a:pt x="26876" y="2762776"/>
                  </a:lnTo>
                  <a:lnTo>
                    <a:pt x="7104" y="2724613"/>
                  </a:lnTo>
                  <a:lnTo>
                    <a:pt x="0" y="2680728"/>
                  </a:lnTo>
                  <a:lnTo>
                    <a:pt x="0" y="139039"/>
                  </a:lnTo>
                  <a:lnTo>
                    <a:pt x="7104" y="95160"/>
                  </a:lnTo>
                  <a:lnTo>
                    <a:pt x="26876" y="57000"/>
                  </a:lnTo>
                  <a:lnTo>
                    <a:pt x="57001" y="26877"/>
                  </a:lnTo>
                  <a:lnTo>
                    <a:pt x="95163" y="7105"/>
                  </a:lnTo>
                  <a:lnTo>
                    <a:pt x="139049" y="0"/>
                  </a:lnTo>
                  <a:lnTo>
                    <a:pt x="7511521" y="0"/>
                  </a:lnTo>
                  <a:lnTo>
                    <a:pt x="7555392" y="7105"/>
                  </a:lnTo>
                  <a:lnTo>
                    <a:pt x="7593545" y="26877"/>
                  </a:lnTo>
                  <a:lnTo>
                    <a:pt x="7623665" y="57000"/>
                  </a:lnTo>
                  <a:lnTo>
                    <a:pt x="7643435" y="95160"/>
                  </a:lnTo>
                  <a:lnTo>
                    <a:pt x="7650540" y="139039"/>
                  </a:lnTo>
                  <a:lnTo>
                    <a:pt x="7650540" y="2680728"/>
                  </a:lnTo>
                  <a:lnTo>
                    <a:pt x="7643435" y="2724613"/>
                  </a:lnTo>
                  <a:lnTo>
                    <a:pt x="7623665" y="2762776"/>
                  </a:lnTo>
                  <a:lnTo>
                    <a:pt x="7593545" y="2792900"/>
                  </a:lnTo>
                  <a:lnTo>
                    <a:pt x="7555392" y="2812672"/>
                  </a:lnTo>
                  <a:lnTo>
                    <a:pt x="7511521" y="2819777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622431" y="1924785"/>
              <a:ext cx="8364855" cy="3082925"/>
            </a:xfrm>
            <a:custGeom>
              <a:avLst/>
              <a:gdLst/>
              <a:ahLst/>
              <a:cxnLst/>
              <a:rect l="l" t="t" r="r" b="b"/>
              <a:pathLst>
                <a:path w="8364855" h="3082925">
                  <a:moveTo>
                    <a:pt x="8225362" y="3082317"/>
                  </a:moveTo>
                  <a:lnTo>
                    <a:pt x="139049" y="3082317"/>
                  </a:lnTo>
                  <a:lnTo>
                    <a:pt x="95163" y="3075212"/>
                  </a:lnTo>
                  <a:lnTo>
                    <a:pt x="57001" y="3055442"/>
                  </a:lnTo>
                  <a:lnTo>
                    <a:pt x="26876" y="3025322"/>
                  </a:lnTo>
                  <a:lnTo>
                    <a:pt x="7104" y="2987168"/>
                  </a:lnTo>
                  <a:lnTo>
                    <a:pt x="0" y="2943298"/>
                  </a:lnTo>
                  <a:lnTo>
                    <a:pt x="0" y="139042"/>
                  </a:lnTo>
                  <a:lnTo>
                    <a:pt x="7104" y="95163"/>
                  </a:lnTo>
                  <a:lnTo>
                    <a:pt x="26876" y="57002"/>
                  </a:lnTo>
                  <a:lnTo>
                    <a:pt x="57001" y="26878"/>
                  </a:lnTo>
                  <a:lnTo>
                    <a:pt x="95163" y="7105"/>
                  </a:lnTo>
                  <a:lnTo>
                    <a:pt x="139049" y="0"/>
                  </a:lnTo>
                  <a:lnTo>
                    <a:pt x="8225363" y="0"/>
                  </a:lnTo>
                  <a:lnTo>
                    <a:pt x="8269248" y="7105"/>
                  </a:lnTo>
                  <a:lnTo>
                    <a:pt x="8307411" y="26878"/>
                  </a:lnTo>
                  <a:lnTo>
                    <a:pt x="8337535" y="57002"/>
                  </a:lnTo>
                  <a:lnTo>
                    <a:pt x="8357307" y="95163"/>
                  </a:lnTo>
                  <a:lnTo>
                    <a:pt x="8364412" y="139042"/>
                  </a:lnTo>
                  <a:lnTo>
                    <a:pt x="8364412" y="2943298"/>
                  </a:lnTo>
                  <a:lnTo>
                    <a:pt x="8357307" y="2987168"/>
                  </a:lnTo>
                  <a:lnTo>
                    <a:pt x="8337535" y="3025322"/>
                  </a:lnTo>
                  <a:lnTo>
                    <a:pt x="8307411" y="3055442"/>
                  </a:lnTo>
                  <a:lnTo>
                    <a:pt x="8269248" y="3075212"/>
                  </a:lnTo>
                  <a:lnTo>
                    <a:pt x="8225362" y="3082317"/>
                  </a:lnTo>
                  <a:close/>
                </a:path>
              </a:pathLst>
            </a:custGeom>
            <a:solidFill>
              <a:srgbClr val="8722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301147" y="2523375"/>
              <a:ext cx="2889885" cy="1947545"/>
            </a:xfrm>
            <a:custGeom>
              <a:avLst/>
              <a:gdLst/>
              <a:ahLst/>
              <a:cxnLst/>
              <a:rect l="l" t="t" r="r" b="b"/>
              <a:pathLst>
                <a:path w="2889884" h="1947545">
                  <a:moveTo>
                    <a:pt x="2889466" y="973620"/>
                  </a:moveTo>
                  <a:lnTo>
                    <a:pt x="2395677" y="688530"/>
                  </a:lnTo>
                  <a:lnTo>
                    <a:pt x="2395677" y="139039"/>
                  </a:lnTo>
                  <a:lnTo>
                    <a:pt x="2388578" y="95161"/>
                  </a:lnTo>
                  <a:lnTo>
                    <a:pt x="2368804" y="56997"/>
                  </a:lnTo>
                  <a:lnTo>
                    <a:pt x="2338679" y="26873"/>
                  </a:lnTo>
                  <a:lnTo>
                    <a:pt x="2300516" y="7099"/>
                  </a:lnTo>
                  <a:lnTo>
                    <a:pt x="2256637" y="0"/>
                  </a:lnTo>
                  <a:lnTo>
                    <a:pt x="139039" y="0"/>
                  </a:lnTo>
                  <a:lnTo>
                    <a:pt x="95161" y="7099"/>
                  </a:lnTo>
                  <a:lnTo>
                    <a:pt x="56997" y="26873"/>
                  </a:lnTo>
                  <a:lnTo>
                    <a:pt x="26873" y="56997"/>
                  </a:lnTo>
                  <a:lnTo>
                    <a:pt x="7099" y="95161"/>
                  </a:lnTo>
                  <a:lnTo>
                    <a:pt x="0" y="139039"/>
                  </a:lnTo>
                  <a:lnTo>
                    <a:pt x="0" y="1808213"/>
                  </a:lnTo>
                  <a:lnTo>
                    <a:pt x="7099" y="1852091"/>
                  </a:lnTo>
                  <a:lnTo>
                    <a:pt x="26873" y="1890255"/>
                  </a:lnTo>
                  <a:lnTo>
                    <a:pt x="56997" y="1920379"/>
                  </a:lnTo>
                  <a:lnTo>
                    <a:pt x="95161" y="1940153"/>
                  </a:lnTo>
                  <a:lnTo>
                    <a:pt x="139039" y="1947252"/>
                  </a:lnTo>
                  <a:lnTo>
                    <a:pt x="2256637" y="1947252"/>
                  </a:lnTo>
                  <a:lnTo>
                    <a:pt x="2300516" y="1940153"/>
                  </a:lnTo>
                  <a:lnTo>
                    <a:pt x="2338679" y="1920379"/>
                  </a:lnTo>
                  <a:lnTo>
                    <a:pt x="2368804" y="1890255"/>
                  </a:lnTo>
                  <a:lnTo>
                    <a:pt x="2388578" y="1852091"/>
                  </a:lnTo>
                  <a:lnTo>
                    <a:pt x="2395677" y="1808213"/>
                  </a:lnTo>
                  <a:lnTo>
                    <a:pt x="2395677" y="1258722"/>
                  </a:lnTo>
                  <a:lnTo>
                    <a:pt x="2889466" y="973620"/>
                  </a:lnTo>
                  <a:close/>
                </a:path>
              </a:pathLst>
            </a:custGeom>
            <a:solidFill>
              <a:srgbClr val="AB5717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4301147" y="5279897"/>
            <a:ext cx="9686290" cy="3082925"/>
            <a:chOff x="4301147" y="5279897"/>
            <a:chExt cx="9686290" cy="3082925"/>
          </a:xfrm>
        </p:grpSpPr>
        <p:sp>
          <p:nvSpPr>
            <p:cNvPr id="8" name="object 8" descr=""/>
            <p:cNvSpPr/>
            <p:nvPr/>
          </p:nvSpPr>
          <p:spPr>
            <a:xfrm>
              <a:off x="6336304" y="5442203"/>
              <a:ext cx="7651115" cy="2820035"/>
            </a:xfrm>
            <a:custGeom>
              <a:avLst/>
              <a:gdLst/>
              <a:ahLst/>
              <a:cxnLst/>
              <a:rect l="l" t="t" r="r" b="b"/>
              <a:pathLst>
                <a:path w="7651115" h="2820034">
                  <a:moveTo>
                    <a:pt x="7511612" y="2819781"/>
                  </a:moveTo>
                  <a:lnTo>
                    <a:pt x="138958" y="2819781"/>
                  </a:lnTo>
                  <a:lnTo>
                    <a:pt x="95163" y="2812691"/>
                  </a:lnTo>
                  <a:lnTo>
                    <a:pt x="57001" y="2792919"/>
                  </a:lnTo>
                  <a:lnTo>
                    <a:pt x="26876" y="2762794"/>
                  </a:lnTo>
                  <a:lnTo>
                    <a:pt x="7104" y="2724632"/>
                  </a:lnTo>
                  <a:lnTo>
                    <a:pt x="0" y="2680747"/>
                  </a:lnTo>
                  <a:lnTo>
                    <a:pt x="0" y="139048"/>
                  </a:lnTo>
                  <a:lnTo>
                    <a:pt x="7104" y="95163"/>
                  </a:lnTo>
                  <a:lnTo>
                    <a:pt x="26876" y="57001"/>
                  </a:lnTo>
                  <a:lnTo>
                    <a:pt x="57001" y="26876"/>
                  </a:lnTo>
                  <a:lnTo>
                    <a:pt x="95163" y="7104"/>
                  </a:lnTo>
                  <a:lnTo>
                    <a:pt x="139048" y="0"/>
                  </a:lnTo>
                  <a:lnTo>
                    <a:pt x="7511522" y="0"/>
                  </a:lnTo>
                  <a:lnTo>
                    <a:pt x="7555392" y="7104"/>
                  </a:lnTo>
                  <a:lnTo>
                    <a:pt x="7593545" y="26876"/>
                  </a:lnTo>
                  <a:lnTo>
                    <a:pt x="7623665" y="57001"/>
                  </a:lnTo>
                  <a:lnTo>
                    <a:pt x="7643435" y="95163"/>
                  </a:lnTo>
                  <a:lnTo>
                    <a:pt x="7650540" y="139048"/>
                  </a:lnTo>
                  <a:lnTo>
                    <a:pt x="7650540" y="2680747"/>
                  </a:lnTo>
                  <a:lnTo>
                    <a:pt x="7643435" y="2724632"/>
                  </a:lnTo>
                  <a:lnTo>
                    <a:pt x="7623665" y="2762794"/>
                  </a:lnTo>
                  <a:lnTo>
                    <a:pt x="7593545" y="2792919"/>
                  </a:lnTo>
                  <a:lnTo>
                    <a:pt x="7555392" y="2812691"/>
                  </a:lnTo>
                  <a:lnTo>
                    <a:pt x="7511612" y="2819781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622431" y="5279897"/>
              <a:ext cx="8364855" cy="3082925"/>
            </a:xfrm>
            <a:custGeom>
              <a:avLst/>
              <a:gdLst/>
              <a:ahLst/>
              <a:cxnLst/>
              <a:rect l="l" t="t" r="r" b="b"/>
              <a:pathLst>
                <a:path w="8364855" h="3082925">
                  <a:moveTo>
                    <a:pt x="8225362" y="3082320"/>
                  </a:moveTo>
                  <a:lnTo>
                    <a:pt x="139049" y="3082320"/>
                  </a:lnTo>
                  <a:lnTo>
                    <a:pt x="95163" y="3075215"/>
                  </a:lnTo>
                  <a:lnTo>
                    <a:pt x="57001" y="3055443"/>
                  </a:lnTo>
                  <a:lnTo>
                    <a:pt x="26876" y="3025318"/>
                  </a:lnTo>
                  <a:lnTo>
                    <a:pt x="7104" y="2987156"/>
                  </a:lnTo>
                  <a:lnTo>
                    <a:pt x="0" y="2943271"/>
                  </a:lnTo>
                  <a:lnTo>
                    <a:pt x="0" y="139018"/>
                  </a:lnTo>
                  <a:lnTo>
                    <a:pt x="7104" y="95148"/>
                  </a:lnTo>
                  <a:lnTo>
                    <a:pt x="26876" y="56994"/>
                  </a:lnTo>
                  <a:lnTo>
                    <a:pt x="57001" y="26874"/>
                  </a:lnTo>
                  <a:lnTo>
                    <a:pt x="95163" y="7104"/>
                  </a:lnTo>
                  <a:lnTo>
                    <a:pt x="139048" y="0"/>
                  </a:lnTo>
                  <a:lnTo>
                    <a:pt x="8225363" y="0"/>
                  </a:lnTo>
                  <a:lnTo>
                    <a:pt x="8269248" y="7104"/>
                  </a:lnTo>
                  <a:lnTo>
                    <a:pt x="8307411" y="26874"/>
                  </a:lnTo>
                  <a:lnTo>
                    <a:pt x="8337535" y="56994"/>
                  </a:lnTo>
                  <a:lnTo>
                    <a:pt x="8357307" y="95148"/>
                  </a:lnTo>
                  <a:lnTo>
                    <a:pt x="8364412" y="139018"/>
                  </a:lnTo>
                  <a:lnTo>
                    <a:pt x="8364412" y="2943271"/>
                  </a:lnTo>
                  <a:lnTo>
                    <a:pt x="8357307" y="2987156"/>
                  </a:lnTo>
                  <a:lnTo>
                    <a:pt x="8337535" y="3025318"/>
                  </a:lnTo>
                  <a:lnTo>
                    <a:pt x="8307411" y="3055443"/>
                  </a:lnTo>
                  <a:lnTo>
                    <a:pt x="8269248" y="3075215"/>
                  </a:lnTo>
                  <a:lnTo>
                    <a:pt x="8225362" y="3082320"/>
                  </a:lnTo>
                  <a:close/>
                </a:path>
              </a:pathLst>
            </a:custGeom>
            <a:solidFill>
              <a:srgbClr val="AB571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301147" y="5878474"/>
              <a:ext cx="2889885" cy="1947545"/>
            </a:xfrm>
            <a:custGeom>
              <a:avLst/>
              <a:gdLst/>
              <a:ahLst/>
              <a:cxnLst/>
              <a:rect l="l" t="t" r="r" b="b"/>
              <a:pathLst>
                <a:path w="2889884" h="1947545">
                  <a:moveTo>
                    <a:pt x="2889466" y="973632"/>
                  </a:moveTo>
                  <a:lnTo>
                    <a:pt x="2395677" y="688543"/>
                  </a:lnTo>
                  <a:lnTo>
                    <a:pt x="2395677" y="139039"/>
                  </a:lnTo>
                  <a:lnTo>
                    <a:pt x="2388578" y="95161"/>
                  </a:lnTo>
                  <a:lnTo>
                    <a:pt x="2368804" y="56997"/>
                  </a:lnTo>
                  <a:lnTo>
                    <a:pt x="2338679" y="26873"/>
                  </a:lnTo>
                  <a:lnTo>
                    <a:pt x="2300516" y="7099"/>
                  </a:lnTo>
                  <a:lnTo>
                    <a:pt x="2256637" y="0"/>
                  </a:lnTo>
                  <a:lnTo>
                    <a:pt x="139039" y="0"/>
                  </a:lnTo>
                  <a:lnTo>
                    <a:pt x="95161" y="7099"/>
                  </a:lnTo>
                  <a:lnTo>
                    <a:pt x="56997" y="26873"/>
                  </a:lnTo>
                  <a:lnTo>
                    <a:pt x="26873" y="56997"/>
                  </a:lnTo>
                  <a:lnTo>
                    <a:pt x="7099" y="95161"/>
                  </a:lnTo>
                  <a:lnTo>
                    <a:pt x="0" y="139039"/>
                  </a:lnTo>
                  <a:lnTo>
                    <a:pt x="0" y="1808213"/>
                  </a:lnTo>
                  <a:lnTo>
                    <a:pt x="7099" y="1852104"/>
                  </a:lnTo>
                  <a:lnTo>
                    <a:pt x="26873" y="1890255"/>
                  </a:lnTo>
                  <a:lnTo>
                    <a:pt x="56997" y="1920379"/>
                  </a:lnTo>
                  <a:lnTo>
                    <a:pt x="95161" y="1940153"/>
                  </a:lnTo>
                  <a:lnTo>
                    <a:pt x="139026" y="1947252"/>
                  </a:lnTo>
                  <a:lnTo>
                    <a:pt x="2256650" y="1947252"/>
                  </a:lnTo>
                  <a:lnTo>
                    <a:pt x="2300516" y="1940153"/>
                  </a:lnTo>
                  <a:lnTo>
                    <a:pt x="2338679" y="1920379"/>
                  </a:lnTo>
                  <a:lnTo>
                    <a:pt x="2368804" y="1890255"/>
                  </a:lnTo>
                  <a:lnTo>
                    <a:pt x="2388578" y="1852104"/>
                  </a:lnTo>
                  <a:lnTo>
                    <a:pt x="2395677" y="1808213"/>
                  </a:lnTo>
                  <a:lnTo>
                    <a:pt x="2395677" y="1258735"/>
                  </a:lnTo>
                  <a:lnTo>
                    <a:pt x="2889466" y="973632"/>
                  </a:lnTo>
                  <a:close/>
                </a:path>
              </a:pathLst>
            </a:custGeom>
            <a:solidFill>
              <a:srgbClr val="872224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784226" y="3140607"/>
            <a:ext cx="1536700" cy="4800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950" spc="4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2950">
              <a:latin typeface="Arial Black"/>
              <a:cs typeface="Arial Black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99335" y="2290939"/>
            <a:ext cx="142875" cy="142875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99335" y="3633964"/>
            <a:ext cx="142875" cy="142875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7630130" y="2056021"/>
            <a:ext cx="5695950" cy="1886585"/>
          </a:xfrm>
          <a:prstGeom prst="rect"/>
        </p:spPr>
        <p:txBody>
          <a:bodyPr wrap="square" lIns="0" tIns="85725" rIns="0" bIns="0" rtlCol="0" vert="horz">
            <a:spAutoFit/>
          </a:bodyPr>
          <a:lstStyle/>
          <a:p>
            <a:pPr algn="just" marL="12700" marR="5080">
              <a:lnSpc>
                <a:spcPts val="3529"/>
              </a:lnSpc>
              <a:spcBef>
                <a:spcPts val="675"/>
              </a:spcBef>
            </a:pPr>
            <a:r>
              <a:rPr dirty="0" sz="34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dirty="0" sz="34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400" spc="500" b="0">
                <a:solidFill>
                  <a:srgbClr val="FFFFFF"/>
                </a:solidFill>
                <a:latin typeface="Yanone Kaffeesatz Thin"/>
                <a:cs typeface="Yanone Kaffeesatz Thin"/>
              </a:rPr>
              <a:t>increase</a:t>
            </a:r>
            <a:r>
              <a:rPr dirty="0" sz="34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400" spc="390" b="0">
                <a:solidFill>
                  <a:srgbClr val="FFFFFF"/>
                </a:solidFill>
                <a:latin typeface="Yanone Kaffeesatz Thin"/>
                <a:cs typeface="Yanone Kaffeesatz Thin"/>
              </a:rPr>
              <a:t>in</a:t>
            </a:r>
            <a:r>
              <a:rPr dirty="0" sz="34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400" spc="430" b="0">
                <a:solidFill>
                  <a:srgbClr val="FFFFFF"/>
                </a:solidFill>
                <a:latin typeface="Yanone Kaffeesatz Thin"/>
                <a:cs typeface="Yanone Kaffeesatz Thin"/>
              </a:rPr>
              <a:t>popularity</a:t>
            </a:r>
            <a:r>
              <a:rPr dirty="0" sz="34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400" spc="465" b="0">
                <a:solidFill>
                  <a:srgbClr val="FFFFFF"/>
                </a:solidFill>
                <a:latin typeface="Yanone Kaffeesatz Thin"/>
                <a:cs typeface="Yanone Kaffeesatz Thin"/>
              </a:rPr>
              <a:t>of </a:t>
            </a:r>
            <a:r>
              <a:rPr dirty="0" sz="3400" spc="550" b="0">
                <a:solidFill>
                  <a:srgbClr val="FFFFFF"/>
                </a:solidFill>
                <a:latin typeface="Yanone Kaffeesatz Thin"/>
                <a:cs typeface="Yanone Kaffeesatz Thin"/>
              </a:rPr>
              <a:t>convenience</a:t>
            </a:r>
            <a:r>
              <a:rPr dirty="0" sz="3400" spc="2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400" spc="505" b="0">
                <a:solidFill>
                  <a:srgbClr val="FFFFFF"/>
                </a:solidFill>
                <a:latin typeface="Yanone Kaffeesatz Thin"/>
                <a:cs typeface="Yanone Kaffeesatz Thin"/>
              </a:rPr>
              <a:t>foods</a:t>
            </a:r>
            <a:r>
              <a:rPr dirty="0" sz="34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400" spc="345" b="0">
                <a:solidFill>
                  <a:srgbClr val="FFFFFF"/>
                </a:solidFill>
                <a:latin typeface="Yanone Kaffeesatz Thin"/>
                <a:cs typeface="Yanone Kaffeesatz Thin"/>
              </a:rPr>
              <a:t>is</a:t>
            </a:r>
            <a:r>
              <a:rPr dirty="0" sz="34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400" spc="420" b="0">
                <a:solidFill>
                  <a:srgbClr val="FFFFFF"/>
                </a:solidFill>
                <a:latin typeface="Yanone Kaffeesatz Thin"/>
                <a:cs typeface="Yanone Kaffeesatz Thin"/>
              </a:rPr>
              <a:t>driving </a:t>
            </a:r>
            <a:r>
              <a:rPr dirty="0" sz="3400" spc="440" b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dirty="0" sz="3400" spc="2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400" spc="49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34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400" spc="459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3400">
              <a:latin typeface="Yanone Kaffeesatz Thin"/>
              <a:cs typeface="Yanone Kaffeesatz Thin"/>
            </a:endParaRPr>
          </a:p>
          <a:p>
            <a:pPr algn="just" marL="12700">
              <a:lnSpc>
                <a:spcPts val="3490"/>
              </a:lnSpc>
            </a:pPr>
            <a:r>
              <a:rPr dirty="0" sz="3400" spc="500" b="0">
                <a:solidFill>
                  <a:srgbClr val="FFFFFF"/>
                </a:solidFill>
                <a:latin typeface="Yanone Kaffeesatz Thin"/>
                <a:cs typeface="Yanone Kaffeesatz Thin"/>
              </a:rPr>
              <a:t>Raising</a:t>
            </a:r>
            <a:r>
              <a:rPr dirty="0" sz="34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400" spc="515" b="0">
                <a:solidFill>
                  <a:srgbClr val="FFFFFF"/>
                </a:solidFill>
                <a:latin typeface="Yanone Kaffeesatz Thin"/>
                <a:cs typeface="Yanone Kaffeesatz Thin"/>
              </a:rPr>
              <a:t>Awareness</a:t>
            </a:r>
            <a:r>
              <a:rPr dirty="0" sz="34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400" spc="450" b="0">
                <a:solidFill>
                  <a:srgbClr val="FFFFFF"/>
                </a:solidFill>
                <a:latin typeface="Yanone Kaffeesatz Thin"/>
                <a:cs typeface="Yanone Kaffeesatz Thin"/>
              </a:rPr>
              <a:t>about</a:t>
            </a:r>
            <a:endParaRPr sz="3400">
              <a:latin typeface="Yanone Kaffeesatz Thin"/>
              <a:cs typeface="Yanone Kaffeesatz Thi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7630130" y="3846721"/>
            <a:ext cx="5653405" cy="99123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12700" marR="5080">
              <a:lnSpc>
                <a:spcPts val="3529"/>
              </a:lnSpc>
              <a:spcBef>
                <a:spcPts val="675"/>
              </a:spcBef>
            </a:pPr>
            <a:r>
              <a:rPr dirty="0" sz="3400" spc="495" b="0">
                <a:solidFill>
                  <a:srgbClr val="FFFFFF"/>
                </a:solidFill>
                <a:latin typeface="Yanone Kaffeesatz Thin"/>
                <a:cs typeface="Yanone Kaffeesatz Thin"/>
              </a:rPr>
              <a:t>Health</a:t>
            </a:r>
            <a:r>
              <a:rPr dirty="0" sz="3400" spc="2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400" spc="434" b="0">
                <a:solidFill>
                  <a:srgbClr val="FFFFFF"/>
                </a:solidFill>
                <a:latin typeface="Yanone Kaffeesatz Thin"/>
                <a:cs typeface="Yanone Kaffeesatz Thin"/>
              </a:rPr>
              <a:t>Issues</a:t>
            </a:r>
            <a:r>
              <a:rPr dirty="0" sz="3400" spc="2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400" spc="345" b="0">
                <a:solidFill>
                  <a:srgbClr val="FFFFFF"/>
                </a:solidFill>
                <a:latin typeface="Yanone Kaffeesatz Thin"/>
                <a:cs typeface="Yanone Kaffeesatz Thin"/>
              </a:rPr>
              <a:t>is</a:t>
            </a:r>
            <a:r>
              <a:rPr dirty="0" sz="3400" spc="2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400" spc="540" b="0">
                <a:solidFill>
                  <a:srgbClr val="FFFFFF"/>
                </a:solidFill>
                <a:latin typeface="Yanone Kaffeesatz Thin"/>
                <a:cs typeface="Yanone Kaffeesatz Thin"/>
              </a:rPr>
              <a:t>Expected</a:t>
            </a:r>
            <a:r>
              <a:rPr dirty="0" sz="3400" spc="2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4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3400" spc="530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3400" spc="2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400" spc="49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3400" spc="2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400" spc="5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3400">
              <a:latin typeface="Yanone Kaffeesatz Thin"/>
              <a:cs typeface="Yanone Kaffeesatz Thi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454329" y="6583414"/>
            <a:ext cx="2196465" cy="4800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95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2950">
              <a:latin typeface="Arial Black"/>
              <a:cs typeface="Arial Black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7197424" y="6086069"/>
            <a:ext cx="6476365" cy="143891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12700" marR="5080">
              <a:lnSpc>
                <a:spcPts val="3529"/>
              </a:lnSpc>
              <a:spcBef>
                <a:spcPts val="675"/>
              </a:spcBef>
            </a:pPr>
            <a:r>
              <a:rPr dirty="0" sz="34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Food</a:t>
            </a:r>
            <a:r>
              <a:rPr dirty="0" sz="3400" spc="2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400" spc="500" b="0">
                <a:solidFill>
                  <a:srgbClr val="FFFFFF"/>
                </a:solidFill>
                <a:latin typeface="Yanone Kaffeesatz Thin"/>
                <a:cs typeface="Yanone Kaffeesatz Thin"/>
              </a:rPr>
              <a:t>Safety</a:t>
            </a:r>
            <a:r>
              <a:rPr dirty="0" sz="3400" spc="2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400" spc="565" b="0">
                <a:solidFill>
                  <a:srgbClr val="FFFFFF"/>
                </a:solidFill>
                <a:latin typeface="Yanone Kaffeesatz Thin"/>
                <a:cs typeface="Yanone Kaffeesatz Thin"/>
              </a:rPr>
              <a:t>Concerns</a:t>
            </a:r>
            <a:r>
              <a:rPr dirty="0" sz="3400" spc="2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400" spc="490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3400" spc="2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400" spc="445" b="0">
                <a:solidFill>
                  <a:srgbClr val="FFFFFF"/>
                </a:solidFill>
                <a:latin typeface="Yanone Kaffeesatz Thin"/>
                <a:cs typeface="Yanone Kaffeesatz Thin"/>
              </a:rPr>
              <a:t>Strict </a:t>
            </a:r>
            <a:r>
              <a:rPr dirty="0" sz="3400" spc="490" b="0">
                <a:solidFill>
                  <a:srgbClr val="FFFFFF"/>
                </a:solidFill>
                <a:latin typeface="Yanone Kaffeesatz Thin"/>
                <a:cs typeface="Yanone Kaffeesatz Thin"/>
              </a:rPr>
              <a:t>Regulations</a:t>
            </a:r>
            <a:r>
              <a:rPr dirty="0" sz="34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400" spc="390" b="0">
                <a:solidFill>
                  <a:srgbClr val="FFFFFF"/>
                </a:solidFill>
                <a:latin typeface="Yanone Kaffeesatz Thin"/>
                <a:cs typeface="Yanone Kaffeesatz Thin"/>
              </a:rPr>
              <a:t>in</a:t>
            </a:r>
            <a:r>
              <a:rPr dirty="0" sz="34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400" spc="585" b="0">
                <a:solidFill>
                  <a:srgbClr val="FFFFFF"/>
                </a:solidFill>
                <a:latin typeface="Yanone Kaffeesatz Thin"/>
                <a:cs typeface="Yanone Kaffeesatz Thin"/>
              </a:rPr>
              <a:t>Canned</a:t>
            </a:r>
            <a:r>
              <a:rPr dirty="0" sz="34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400" spc="575" b="0">
                <a:solidFill>
                  <a:srgbClr val="FFFFFF"/>
                </a:solidFill>
                <a:latin typeface="Yanone Kaffeesatz Thin"/>
                <a:cs typeface="Yanone Kaffeesatz Thin"/>
              </a:rPr>
              <a:t>Peaches </a:t>
            </a:r>
            <a:r>
              <a:rPr dirty="0" sz="3400" spc="49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3400" spc="2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40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34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400" spc="505" b="0">
                <a:solidFill>
                  <a:srgbClr val="FFFFFF"/>
                </a:solidFill>
                <a:latin typeface="Yanone Kaffeesatz Thin"/>
                <a:cs typeface="Yanone Kaffeesatz Thin"/>
              </a:rPr>
              <a:t>Hinder</a:t>
            </a:r>
            <a:r>
              <a:rPr dirty="0" sz="34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400" spc="49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34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400" spc="5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34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09621" y="623952"/>
            <a:ext cx="7595870" cy="787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-135">
                <a:solidFill>
                  <a:srgbClr val="FFFFFF"/>
                </a:solidFill>
              </a:rPr>
              <a:t>AUTHOR'S</a:t>
            </a:r>
            <a:r>
              <a:rPr dirty="0" sz="5000" spc="-475">
                <a:solidFill>
                  <a:srgbClr val="FFFFFF"/>
                </a:solidFill>
              </a:rPr>
              <a:t> </a:t>
            </a:r>
            <a:r>
              <a:rPr dirty="0" sz="5000" spc="-110">
                <a:solidFill>
                  <a:srgbClr val="FFFFFF"/>
                </a:solidFill>
              </a:rPr>
              <a:t>PERSPECTIVE</a:t>
            </a:r>
            <a:endParaRPr sz="500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2052" y="2124842"/>
            <a:ext cx="114300" cy="1143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2052" y="3610742"/>
            <a:ext cx="114300" cy="1143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2052" y="5591942"/>
            <a:ext cx="114300" cy="1143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2052" y="8068443"/>
            <a:ext cx="114300" cy="114300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989418" y="1849881"/>
            <a:ext cx="6998334" cy="795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66065">
              <a:lnSpc>
                <a:spcPct val="116100"/>
              </a:lnSpc>
              <a:spcBef>
                <a:spcPts val="100"/>
              </a:spcBef>
            </a:pP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8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55">
                <a:solidFill>
                  <a:srgbClr val="FFFFFF"/>
                </a:solidFill>
                <a:latin typeface="Verdana"/>
                <a:cs typeface="Verdana"/>
              </a:rPr>
              <a:t>Canned</a:t>
            </a:r>
            <a:r>
              <a:rPr dirty="0" sz="28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50">
                <a:solidFill>
                  <a:srgbClr val="FFFFFF"/>
                </a:solidFill>
                <a:latin typeface="Verdana"/>
                <a:cs typeface="Verdana"/>
              </a:rPr>
              <a:t>Peaches</a:t>
            </a:r>
            <a:r>
              <a:rPr dirty="0" sz="28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8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is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2800">
              <a:latin typeface="Verdana"/>
              <a:cs typeface="Verdana"/>
            </a:endParaRPr>
          </a:p>
          <a:p>
            <a:pPr marL="12700" marR="224790">
              <a:lnSpc>
                <a:spcPct val="116100"/>
              </a:lnSpc>
            </a:pPr>
            <a:r>
              <a:rPr dirty="0" sz="2800" spc="55">
                <a:solidFill>
                  <a:srgbClr val="FFFFFF"/>
                </a:solidFill>
                <a:latin typeface="Verdana"/>
                <a:cs typeface="Verdana"/>
              </a:rPr>
              <a:t>Canned</a:t>
            </a:r>
            <a:r>
              <a:rPr dirty="0" sz="28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peaches</a:t>
            </a:r>
            <a:r>
              <a:rPr dirty="0" sz="28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8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second</a:t>
            </a:r>
            <a:r>
              <a:rPr dirty="0" sz="28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30">
                <a:solidFill>
                  <a:srgbClr val="FFFFFF"/>
                </a:solidFill>
                <a:latin typeface="Verdana"/>
                <a:cs typeface="Verdana"/>
              </a:rPr>
              <a:t>most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popular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60">
                <a:solidFill>
                  <a:srgbClr val="FFFFFF"/>
                </a:solidFill>
                <a:latin typeface="Verdana"/>
                <a:cs typeface="Verdana"/>
              </a:rPr>
              <a:t>segment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because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55">
                <a:solidFill>
                  <a:srgbClr val="FFFFFF"/>
                </a:solidFill>
                <a:latin typeface="Verdana"/>
                <a:cs typeface="Verdana"/>
              </a:rPr>
              <a:t>canned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peaches</a:t>
            </a:r>
            <a:r>
              <a:rPr dirty="0" sz="28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28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8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70">
                <a:solidFill>
                  <a:srgbClr val="FFFFFF"/>
                </a:solidFill>
                <a:latin typeface="Verdana"/>
                <a:cs typeface="Verdana"/>
              </a:rPr>
              <a:t>wide</a:t>
            </a:r>
            <a:r>
              <a:rPr dirty="0" sz="28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variety</a:t>
            </a:r>
            <a:r>
              <a:rPr dirty="0" sz="28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uses</a:t>
            </a:r>
            <a:r>
              <a:rPr dirty="0" sz="28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kitchen.</a:t>
            </a:r>
            <a:endParaRPr sz="2800">
              <a:latin typeface="Verdana"/>
              <a:cs typeface="Verdana"/>
            </a:endParaRPr>
          </a:p>
          <a:p>
            <a:pPr marL="12700" marR="6350">
              <a:lnSpc>
                <a:spcPct val="116100"/>
              </a:lnSpc>
            </a:pPr>
            <a:r>
              <a:rPr dirty="0" sz="2800" spc="55">
                <a:solidFill>
                  <a:srgbClr val="FFFFFF"/>
                </a:solidFill>
                <a:latin typeface="Verdana"/>
                <a:cs typeface="Verdana"/>
              </a:rPr>
              <a:t>Cutting</a:t>
            </a:r>
            <a:r>
              <a:rPr dirty="0" sz="28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110">
                <a:solidFill>
                  <a:srgbClr val="FFFFFF"/>
                </a:solidFill>
                <a:latin typeface="Verdana"/>
                <a:cs typeface="Verdana"/>
              </a:rPr>
              <a:t>down</a:t>
            </a:r>
            <a:r>
              <a:rPr dirty="0" sz="28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75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28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65">
                <a:solidFill>
                  <a:srgbClr val="FFFFFF"/>
                </a:solidFill>
                <a:latin typeface="Verdana"/>
                <a:cs typeface="Verdana"/>
              </a:rPr>
              <a:t>time</a:t>
            </a:r>
            <a:r>
              <a:rPr dirty="0" sz="28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65">
                <a:solidFill>
                  <a:srgbClr val="FFFFFF"/>
                </a:solidFill>
                <a:latin typeface="Verdana"/>
                <a:cs typeface="Verdana"/>
              </a:rPr>
              <a:t>needed</a:t>
            </a:r>
            <a:r>
              <a:rPr dirty="0" sz="28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create</a:t>
            </a:r>
            <a:r>
              <a:rPr dirty="0" sz="28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55">
                <a:solidFill>
                  <a:srgbClr val="FFFFFF"/>
                </a:solidFill>
                <a:latin typeface="Verdana"/>
                <a:cs typeface="Verdana"/>
              </a:rPr>
              <a:t>peach</a:t>
            </a:r>
            <a:r>
              <a:rPr dirty="0" sz="28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dishes</a:t>
            </a:r>
            <a:r>
              <a:rPr dirty="0" sz="28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28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35">
                <a:solidFill>
                  <a:srgbClr val="FFFFFF"/>
                </a:solidFill>
                <a:latin typeface="Verdana"/>
                <a:cs typeface="Verdana"/>
              </a:rPr>
              <a:t>help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restaurants</a:t>
            </a:r>
            <a:r>
              <a:rPr dirty="0" sz="28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streamline</a:t>
            </a:r>
            <a:r>
              <a:rPr dirty="0" sz="28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28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operations </a:t>
            </a:r>
            <a:r>
              <a:rPr dirty="0" sz="28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serve</a:t>
            </a:r>
            <a:r>
              <a:rPr dirty="0" sz="28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28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50">
                <a:solidFill>
                  <a:srgbClr val="FFFFFF"/>
                </a:solidFill>
                <a:latin typeface="Verdana"/>
                <a:cs typeface="Verdana"/>
              </a:rPr>
              <a:t>more</a:t>
            </a:r>
            <a:r>
              <a:rPr dirty="0" sz="28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quickly,</a:t>
            </a:r>
            <a:r>
              <a:rPr dirty="0" sz="28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especially </a:t>
            </a:r>
            <a:r>
              <a:rPr dirty="0" sz="2800" spc="65">
                <a:solidFill>
                  <a:srgbClr val="FFFFFF"/>
                </a:solidFill>
                <a:latin typeface="Verdana"/>
                <a:cs typeface="Verdana"/>
              </a:rPr>
              <a:t>during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busy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hours.</a:t>
            </a:r>
            <a:endParaRPr sz="2800">
              <a:latin typeface="Verdana"/>
              <a:cs typeface="Verdana"/>
            </a:endParaRPr>
          </a:p>
          <a:p>
            <a:pPr marL="12700" marR="5080">
              <a:lnSpc>
                <a:spcPct val="116100"/>
              </a:lnSpc>
            </a:pP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50">
                <a:solidFill>
                  <a:srgbClr val="FFFFFF"/>
                </a:solidFill>
                <a:latin typeface="Verdana"/>
                <a:cs typeface="Verdana"/>
              </a:rPr>
              <a:t>Household</a:t>
            </a:r>
            <a:r>
              <a:rPr dirty="0" sz="28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60">
                <a:solidFill>
                  <a:srgbClr val="FFFFFF"/>
                </a:solidFill>
                <a:latin typeface="Verdana"/>
                <a:cs typeface="Verdana"/>
              </a:rPr>
              <a:t>segment</a:t>
            </a:r>
            <a:r>
              <a:rPr dirty="0" sz="28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8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expected</a:t>
            </a:r>
            <a:r>
              <a:rPr dirty="0" sz="28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expand</a:t>
            </a:r>
            <a:r>
              <a:rPr dirty="0" sz="28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at</a:t>
            </a:r>
            <a:r>
              <a:rPr dirty="0" sz="28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CAGR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retaining</a:t>
            </a:r>
            <a:r>
              <a:rPr dirty="0" sz="28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position</a:t>
            </a:r>
            <a:r>
              <a:rPr dirty="0" sz="28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60">
                <a:solidFill>
                  <a:srgbClr val="FFFFFF"/>
                </a:solidFill>
                <a:latin typeface="Verdana"/>
                <a:cs typeface="Verdana"/>
              </a:rPr>
              <a:t>throughout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forecast</a:t>
            </a:r>
            <a:r>
              <a:rPr dirty="0" sz="28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period.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4734" rIns="0" bIns="0" rtlCol="0" vert="horz">
            <a:spAutoFit/>
          </a:bodyPr>
          <a:lstStyle/>
          <a:p>
            <a:pPr marL="1025969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http://tinyurl.com/295z5yvs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1480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DAF44_kIHRk,BAFWDJyds2Y</cp:keywords>
  <dc:title>Canned Peaches Market Report 2024</dc:title>
  <dcterms:created xsi:type="dcterms:W3CDTF">2024-01-16T02:41:25Z</dcterms:created>
  <dcterms:modified xsi:type="dcterms:W3CDTF">2024-01-16T02:41:25Z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2024-01-16T00:00:00Z</vt:filetime>
  </property>
  <property fmtid="{D5CDD505-2E9C-101B-9397-08002B2CF9AE}" pid="3" name="Creator">
    <vt:lpwstr>Canva</vt:lpwstr>
  </property>
  <property fmtid="{D5CDD505-2E9C-101B-9397-08002B2CF9AE}" pid="4" name="LastSaved">
    <vt:filetime>2024-01-16T00:00:00Z</vt:filetime>
  </property>
  <property fmtid="{D5CDD505-2E9C-101B-9397-08002B2CF9AE}" pid="5" name="Producer">
    <vt:lpwstr>3-Heights(TM) PDF Security Shell 4.8.25.2 (http://www.pdf-tools.com)</vt:lpwstr>
  </property>
</Properties>
</file>