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Bold" panose="00000800000000000000" charset="0"/>
      <p:regular r:id="rId13"/>
    </p:embeddedFont>
    <p:embeddedFont>
      <p:font typeface="Barlow Semi-Bold" panose="020B0604020202020204" charset="0"/>
      <p:regular r:id="rId14"/>
    </p:embeddedFont>
    <p:embeddedFont>
      <p:font typeface="Canva Sans Bold" panose="020B0604020202020204" charset="0"/>
      <p:regular r:id="rId15"/>
    </p:embeddedFont>
    <p:embeddedFont>
      <p:font typeface="Georgia Pro Bold" panose="020B0604020202020204" charset="0"/>
      <p:regular r:id="rId16"/>
    </p:embeddedFont>
    <p:embeddedFont>
      <p:font typeface="Lato" panose="020F0502020204030203" pitchFamily="34" charset="0"/>
      <p:regular r:id="rId17"/>
    </p:embeddedFont>
    <p:embeddedFont>
      <p:font typeface="Lato Bold" panose="020F0502020204030203" charset="0"/>
      <p:regular r:id="rId18"/>
    </p:embeddedFont>
    <p:embeddedFont>
      <p:font typeface="Now" panose="020B0604020202020204" charset="0"/>
      <p:regular r:id="rId19"/>
    </p:embeddedFont>
    <p:embeddedFont>
      <p:font typeface="Now Bold" panose="020B0604020202020204" charset="0"/>
      <p:regular r:id="rId20"/>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www.cognitivemarketresearch.com/cancer-diagnostics-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808" b="-11996"/>
            </a:stretch>
          </a:blipFill>
        </p:spPr>
        <p:txBody>
          <a:bodyPr/>
          <a:lstStyle/>
          <a:p/>
        </p:txBody>
      </p:sp>
      <p:sp>
        <p:nvSpPr>
          <p:cNvPr id="3" name="Freeform 3"/>
          <p:cNvSpPr/>
          <p:nvPr/>
        </p:nvSpPr>
        <p:spPr>
          <a:xfrm>
            <a:off x="0" y="2228155"/>
            <a:ext cx="10251484" cy="6038439"/>
          </a:xfrm>
          <a:custGeom>
            <a:rect l="l" t="t" r="r" b="b"/>
            <a:pathLst>
              <a:path w="10251484" h="6038439">
                <a:moveTo>
                  <a:pt x="0" y="0"/>
                </a:moveTo>
                <a:lnTo>
                  <a:pt x="10251484" y="0"/>
                </a:lnTo>
                <a:lnTo>
                  <a:pt x="10251484" y="6038439"/>
                </a:lnTo>
                <a:lnTo>
                  <a:pt x="0" y="6038439"/>
                </a:lnTo>
                <a:lnTo>
                  <a:pt x="0" y="0"/>
                </a:lnTo>
                <a:close/>
              </a:path>
            </a:pathLst>
          </a:custGeom>
          <a:blipFill>
            <a:blip r:embed="rId3">
              <a:alphaModFix amt="80000"/>
              <a:extLst>
                <a:ext uri="{96DAC541-7B7A-43D3-8B79-37D633B846F1}">
                  <asvg:svgBlip xmlns:asvg="http://schemas.microsoft.com/office/drawing/2016/SVG/main" r:embed="rId4"/>
                </a:ext>
              </a:extLst>
            </a:blip>
            <a:stretch>
              <a:fillRect t="-34885" b="-34885"/>
            </a:stretch>
          </a:blipFill>
        </p:spPr>
        <p:txBody>
          <a:bodyPr/>
          <a:lstStyle/>
          <a:p/>
        </p:txBody>
      </p:sp>
      <p:sp>
        <p:nvSpPr>
          <p:cNvPr id="4" name="TextBox 4"/>
          <p:cNvSpPr txBox="1"/>
          <p:nvPr/>
        </p:nvSpPr>
        <p:spPr>
          <a:xfrm>
            <a:off x="100860" y="3848100"/>
            <a:ext cx="10049763" cy="3004220"/>
          </a:xfrm>
          <a:prstGeom prst="rect">
            <a:avLst/>
          </a:prstGeom>
        </p:spPr>
        <p:txBody>
          <a:bodyPr lIns="0" tIns="0" rIns="0" bIns="0" rtlCol="0" anchor="t">
            <a:spAutoFit/>
          </a:bodyPr>
          <a:lstStyle/>
          <a:p>
            <a:pPr>
              <a:lnSpc>
                <a:spcPts val="7771"/>
              </a:lnSpc>
            </a:pPr>
            <a:r>
              <a:rPr lang="en-US" sz="6699">
                <a:solidFill>
                  <a:srgbClr val="FFFFFF"/>
                </a:solidFill>
                <a:latin typeface="Now"/>
              </a:rPr>
              <a:t>GLOBAL</a:t>
            </a:r>
          </a:p>
          <a:p>
            <a:pPr>
              <a:lnSpc>
                <a:spcPts val="7771"/>
              </a:lnSpc>
            </a:pPr>
            <a:r>
              <a:rPr lang="en-US" sz="6699">
                <a:solidFill>
                  <a:srgbClr val="FFFFFF"/>
                </a:solidFill>
                <a:latin typeface="Now"/>
              </a:rPr>
              <a:t>CANCER DIAGNOSTICS</a:t>
            </a:r>
          </a:p>
          <a:p>
            <a:pPr>
              <a:lnSpc>
                <a:spcPts val="7771"/>
              </a:lnSpc>
            </a:pPr>
            <a:r>
              <a:rPr lang="en-US" sz="6699">
                <a:solidFill>
                  <a:srgbClr val="FFFFFF"/>
                </a:solidFill>
                <a:latin typeface="Now"/>
              </a:rPr>
              <a:t>MARKET REPORT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2660898" y="2240934"/>
            <a:ext cx="13788792" cy="6644555"/>
            <a:chExt cx="4836618" cy="2330674"/>
          </a:xfrm>
        </p:grpSpPr>
        <p:sp>
          <p:nvSpPr>
            <p:cNvPr id="4" name="Freeform 4"/>
            <p:cNvSpPr/>
            <p:nvPr/>
          </p:nvSpPr>
          <p:spPr>
            <a:xfrm>
              <a:off x="0" y="0"/>
              <a:ext cx="4836618" cy="2330674"/>
            </a:xfrm>
            <a:custGeom>
              <a:rect l="l" t="t" r="r" b="b"/>
              <a:pathLst>
                <a:path w="4836618" h="2330674">
                  <a:moveTo>
                    <a:pt x="0" y="0"/>
                  </a:moveTo>
                  <a:lnTo>
                    <a:pt x="4836618" y="0"/>
                  </a:lnTo>
                  <a:lnTo>
                    <a:pt x="4836618" y="2330674"/>
                  </a:lnTo>
                  <a:lnTo>
                    <a:pt x="0" y="2330674"/>
                  </a:lnTo>
                  <a:close/>
                </a:path>
              </a:pathLst>
            </a:custGeom>
            <a:solidFill>
              <a:srgbClr val="F7FDFE"/>
            </a:solidFill>
          </p:spPr>
          <p:txBody>
            <a:bodyPr/>
            <a:lstStyle/>
            <a:p/>
          </p:txBody>
        </p:sp>
        <p:sp>
          <p:nvSpPr>
            <p:cNvPr id="5" name="TextBox 5"/>
            <p:cNvSpPr txBox="1"/>
            <p:nvPr/>
          </p:nvSpPr>
          <p:spPr>
            <a:xfrm>
              <a:off x="0" y="-38100"/>
              <a:ext cx="4836618" cy="2368774"/>
            </a:xfrm>
            <a:prstGeom prst="rect">
              <a:avLst/>
            </a:prstGeom>
          </p:spPr>
          <p:txBody>
            <a:bodyPr lIns="50800" tIns="50800" rIns="50800" bIns="50800" rtlCol="0" anchor="ctr"/>
            <a:lstStyle/>
            <a:p>
              <a:pPr algn="ctr">
                <a:lnSpc>
                  <a:spcPts val="2659"/>
                </a:lnSpc>
              </a:pPr>
              <a:endParaRPr/>
            </a:p>
          </p:txBody>
        </p:sp>
      </p:grpSp>
      <p:sp>
        <p:nvSpPr>
          <p:cNvPr id="6" name="AutoShape 6"/>
          <p:cNvSpPr/>
          <p:nvPr/>
        </p:nvSpPr>
        <p:spPr>
          <a:xfrm>
            <a:off x="5499791" y="3993594"/>
            <a:ext cx="10254519" cy="0"/>
          </a:xfrm>
          <a:prstGeom prst="line">
            <a:avLst/>
          </a:prstGeom>
          <a:ln w="28575" cap="flat">
            <a:solidFill>
              <a:srgbClr val="48BAC3"/>
            </a:solidFill>
            <a:prstDash val="solid"/>
            <a:headEnd type="none" w="sm" len="sm"/>
            <a:tailEnd type="none" w="sm" len="sm"/>
          </a:ln>
        </p:spPr>
        <p:txBody>
          <a:bodyPr/>
          <a:lstStyle/>
          <a:p/>
        </p:txBody>
      </p:sp>
      <p:grpSp>
        <p:nvGrpSpPr>
          <p:cNvPr id="7" name="Group 7"/>
          <p:cNvGrpSpPr>
            <a:grpSpLocks noChangeAspect="1"/>
          </p:cNvGrpSpPr>
          <p:nvPr/>
        </p:nvGrpSpPr>
        <p:grpSpPr>
          <a:xfrm>
            <a:off x="12084482" y="2896519"/>
            <a:ext cx="4005940" cy="5333385"/>
            <a:chExt cx="3663950" cy="4878070"/>
          </a:xfrm>
        </p:grpSpPr>
        <p:sp>
          <p:nvSpPr>
            <p:cNvPr id="8" name="Freeform 8"/>
            <p:cNvSpPr/>
            <p:nvPr/>
          </p:nvSpPr>
          <p:spPr>
            <a:xfrm>
              <a:off x="31750" y="31750"/>
              <a:ext cx="3600450" cy="4814570"/>
            </a:xfrm>
            <a:custGeom>
              <a:rect l="l" t="t" r="r" b="b"/>
              <a:pathLst>
                <a:path w="3600450" h="4814570">
                  <a:moveTo>
                    <a:pt x="0" y="0"/>
                  </a:moveTo>
                  <a:lnTo>
                    <a:pt x="3600450" y="0"/>
                  </a:lnTo>
                  <a:lnTo>
                    <a:pt x="3600450" y="4814570"/>
                  </a:lnTo>
                  <a:lnTo>
                    <a:pt x="0" y="4814570"/>
                  </a:lnTo>
                  <a:close/>
                </a:path>
              </a:pathLst>
            </a:custGeom>
            <a:blipFill>
              <a:blip r:embed="rId3"/>
              <a:stretch>
                <a:fillRect l="-103735" t="-35063" r="-104666" b="-18689"/>
              </a:stretch>
            </a:blipFill>
          </p:spPr>
          <p:txBody>
            <a:bodyPr/>
            <a:lstStyle/>
            <a:p/>
          </p:txBody>
        </p:sp>
        <p:sp>
          <p:nvSpPr>
            <p:cNvPr id="9" name="Freeform 9"/>
            <p:cNvSpPr/>
            <p:nvPr/>
          </p:nvSpPr>
          <p:spPr>
            <a:xfrm>
              <a:off x="0" y="0"/>
              <a:ext cx="3663950" cy="4878070"/>
            </a:xfrm>
            <a:custGeom>
              <a:rect l="l" t="t" r="r" b="b"/>
              <a:pathLst>
                <a:path w="3663950" h="4878070">
                  <a:moveTo>
                    <a:pt x="3663950" y="4878070"/>
                  </a:moveTo>
                  <a:lnTo>
                    <a:pt x="0" y="4878070"/>
                  </a:lnTo>
                  <a:lnTo>
                    <a:pt x="0" y="0"/>
                  </a:lnTo>
                  <a:lnTo>
                    <a:pt x="3663950" y="0"/>
                  </a:lnTo>
                  <a:lnTo>
                    <a:pt x="3663950" y="4878070"/>
                  </a:lnTo>
                  <a:close/>
                  <a:moveTo>
                    <a:pt x="63500" y="4814570"/>
                  </a:moveTo>
                  <a:lnTo>
                    <a:pt x="3600450" y="4814570"/>
                  </a:lnTo>
                  <a:lnTo>
                    <a:pt x="3600450" y="63500"/>
                  </a:lnTo>
                  <a:lnTo>
                    <a:pt x="63500" y="63500"/>
                  </a:lnTo>
                  <a:lnTo>
                    <a:pt x="63500" y="4814570"/>
                  </a:lnTo>
                  <a:close/>
                </a:path>
              </a:pathLst>
            </a:custGeom>
            <a:solidFill>
              <a:srgbClr val="F7FDFE"/>
            </a:solidFill>
          </p:spPr>
          <p:txBody>
            <a:bodyPr/>
            <a:lstStyle/>
            <a:p/>
          </p:txBody>
        </p:sp>
      </p:grpSp>
      <p:sp>
        <p:nvSpPr>
          <p:cNvPr id="10" name="TextBox 10"/>
          <p:cNvSpPr txBox="1"/>
          <p:nvPr/>
        </p:nvSpPr>
        <p:spPr>
          <a:xfrm>
            <a:off x="3930085" y="3096544"/>
            <a:ext cx="6978352" cy="710564"/>
          </a:xfrm>
          <a:prstGeom prst="rect">
            <a:avLst/>
          </a:prstGeom>
        </p:spPr>
        <p:txBody>
          <a:bodyPr lIns="0" tIns="0" rIns="0" bIns="0" rtlCol="0" anchor="t">
            <a:spAutoFit/>
          </a:bodyPr>
          <a:lstStyle/>
          <a:p>
            <a:pPr algn="ctr">
              <a:lnSpc>
                <a:spcPts val="4979"/>
              </a:lnSpc>
            </a:pPr>
            <a:r>
              <a:rPr lang="en-US" sz="5999">
                <a:solidFill>
                  <a:srgbClr val="292929"/>
                </a:solidFill>
                <a:latin typeface="Now"/>
              </a:rPr>
              <a:t>INTRODUCTION</a:t>
            </a:r>
          </a:p>
        </p:txBody>
      </p:sp>
      <p:sp>
        <p:nvSpPr>
          <p:cNvPr id="11" name="TextBox 11"/>
          <p:cNvSpPr txBox="1"/>
          <p:nvPr/>
        </p:nvSpPr>
        <p:spPr>
          <a:xfrm>
            <a:off x="2919983" y="4272028"/>
            <a:ext cx="8998554" cy="3957876"/>
          </a:xfrm>
          <a:prstGeom prst="rect">
            <a:avLst/>
          </a:prstGeom>
        </p:spPr>
        <p:txBody>
          <a:bodyPr lIns="0" tIns="0" rIns="0" bIns="0" rtlCol="0" anchor="t">
            <a:spAutoFit/>
          </a:bodyPr>
          <a:lstStyle/>
          <a:p>
            <a:pPr>
              <a:lnSpc>
                <a:spcPts val="3924"/>
              </a:lnSpc>
              <a:spcBef>
                <a:spcPct val="0"/>
              </a:spcBef>
            </a:pPr>
            <a:r>
              <a:rPr lang="en-US" sz="2803" spc="280">
                <a:solidFill>
                  <a:srgbClr val="292929"/>
                </a:solidFill>
                <a:latin typeface="Lato"/>
              </a:rPr>
              <a:t>Cancer diagnostics is a process for identifying various proteins, biomarkers, and other symptoms that point to the presence of a cancerous tumor. Effective diagnostic testing is employed to confirm or exclude the presence of illness, track the development of the disease, and plan and evaluate treatment outcomes.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808" b="-11996"/>
            </a:stretch>
          </a:blipFill>
        </p:spPr>
        <p:txBody>
          <a:bodyPr/>
          <a:lstStyle/>
          <a:p/>
        </p:txBody>
      </p:sp>
      <p:grpSp>
        <p:nvGrpSpPr>
          <p:cNvPr id="3" name="Group 3"/>
          <p:cNvGrpSpPr/>
          <p:nvPr/>
        </p:nvGrpSpPr>
        <p:grpSpPr>
          <a:xfrm>
            <a:off x="574305" y="1028700"/>
            <a:ext cx="9164839" cy="8411010"/>
            <a:chExt cx="3214699" cy="2950283"/>
          </a:xfrm>
        </p:grpSpPr>
        <p:sp>
          <p:nvSpPr>
            <p:cNvPr id="4" name="Freeform 4"/>
            <p:cNvSpPr/>
            <p:nvPr/>
          </p:nvSpPr>
          <p:spPr>
            <a:xfrm>
              <a:off x="0" y="0"/>
              <a:ext cx="3214699" cy="2950283"/>
            </a:xfrm>
            <a:custGeom>
              <a:rect l="l" t="t" r="r" b="b"/>
              <a:pathLst>
                <a:path w="3214699" h="2950283">
                  <a:moveTo>
                    <a:pt x="0" y="0"/>
                  </a:moveTo>
                  <a:lnTo>
                    <a:pt x="3214699" y="0"/>
                  </a:lnTo>
                  <a:lnTo>
                    <a:pt x="3214699" y="2950283"/>
                  </a:lnTo>
                  <a:lnTo>
                    <a:pt x="0" y="2950283"/>
                  </a:lnTo>
                  <a:close/>
                </a:path>
              </a:pathLst>
            </a:custGeom>
            <a:solidFill>
              <a:srgbClr val="F7FDFE"/>
            </a:solidFill>
          </p:spPr>
          <p:txBody>
            <a:bodyPr/>
            <a:lstStyle/>
            <a:p/>
          </p:txBody>
        </p:sp>
        <p:sp>
          <p:nvSpPr>
            <p:cNvPr id="5" name="TextBox 5"/>
            <p:cNvSpPr txBox="1"/>
            <p:nvPr/>
          </p:nvSpPr>
          <p:spPr>
            <a:xfrm>
              <a:off x="0" y="-38100"/>
              <a:ext cx="3214699" cy="298838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39247" y="1338507"/>
            <a:ext cx="5834956" cy="708659"/>
          </a:xfrm>
          <a:prstGeom prst="rect">
            <a:avLst/>
          </a:prstGeom>
        </p:spPr>
        <p:txBody>
          <a:bodyPr lIns="0" tIns="0" rIns="0" bIns="0" rtlCol="0" anchor="t">
            <a:spAutoFit/>
          </a:bodyPr>
          <a:lstStyle/>
          <a:p>
            <a:pPr algn="ctr">
              <a:lnSpc>
                <a:spcPts val="4919"/>
              </a:lnSpc>
            </a:pPr>
            <a:r>
              <a:rPr lang="en-US" sz="5999" spc="-431">
                <a:solidFill>
                  <a:srgbClr val="000000"/>
                </a:solidFill>
                <a:latin typeface="Now"/>
              </a:rPr>
              <a:t>KEY INSIGHTS</a:t>
            </a:r>
          </a:p>
        </p:txBody>
      </p:sp>
      <p:grpSp>
        <p:nvGrpSpPr>
          <p:cNvPr id="7" name="Group 7"/>
          <p:cNvGrpSpPr/>
          <p:nvPr/>
        </p:nvGrpSpPr>
        <p:grpSpPr>
          <a:xfrm>
            <a:off x="1116277" y="2909611"/>
            <a:ext cx="8080895" cy="6702863"/>
            <a:chExt cx="10774526" cy="8937151"/>
          </a:xfrm>
        </p:grpSpPr>
        <p:sp>
          <p:nvSpPr>
            <p:cNvPr id="8" name="Freeform 8"/>
            <p:cNvSpPr/>
            <p:nvPr/>
          </p:nvSpPr>
          <p:spPr>
            <a:xfrm>
              <a:off x="308877" y="5785272"/>
              <a:ext cx="10156771" cy="3151879"/>
            </a:xfrm>
            <a:custGeom>
              <a:rect l="l" t="t" r="r" b="b"/>
              <a:pathLst>
                <a:path w="10156771" h="3151879">
                  <a:moveTo>
                    <a:pt x="0" y="0"/>
                  </a:moveTo>
                  <a:lnTo>
                    <a:pt x="10156772" y="0"/>
                  </a:lnTo>
                  <a:lnTo>
                    <a:pt x="10156772" y="3151879"/>
                  </a:lnTo>
                  <a:lnTo>
                    <a:pt x="0" y="3151879"/>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9" name="Group 9"/>
            <p:cNvGrpSpPr/>
            <p:nvPr/>
          </p:nvGrpSpPr>
          <p:grpSpPr>
            <a:xfrm>
              <a:off x="0" y="5457231"/>
              <a:ext cx="10774526" cy="2143603"/>
              <a:chExt cx="2156186" cy="428975"/>
            </a:xfrm>
          </p:grpSpPr>
          <p:sp>
            <p:nvSpPr>
              <p:cNvPr id="10" name="Freeform 10"/>
              <p:cNvSpPr/>
              <p:nvPr/>
            </p:nvSpPr>
            <p:spPr>
              <a:xfrm>
                <a:off x="0" y="0"/>
                <a:ext cx="2156186" cy="428975"/>
              </a:xfrm>
              <a:custGeom>
                <a:rect l="l" t="t" r="r" b="b"/>
                <a:pathLst>
                  <a:path w="2156186" h="428975">
                    <a:moveTo>
                      <a:pt x="28742" y="0"/>
                    </a:moveTo>
                    <a:lnTo>
                      <a:pt x="2127444" y="0"/>
                    </a:lnTo>
                    <a:cubicBezTo>
                      <a:pt x="2143318" y="0"/>
                      <a:pt x="2156186" y="12868"/>
                      <a:pt x="2156186" y="28742"/>
                    </a:cubicBezTo>
                    <a:lnTo>
                      <a:pt x="2156186" y="400234"/>
                    </a:lnTo>
                    <a:cubicBezTo>
                      <a:pt x="2156186" y="416107"/>
                      <a:pt x="2143318" y="428975"/>
                      <a:pt x="2127444" y="428975"/>
                    </a:cubicBezTo>
                    <a:lnTo>
                      <a:pt x="28742" y="428975"/>
                    </a:lnTo>
                    <a:cubicBezTo>
                      <a:pt x="12868" y="428975"/>
                      <a:pt x="0" y="416107"/>
                      <a:pt x="0" y="400234"/>
                    </a:cubicBezTo>
                    <a:lnTo>
                      <a:pt x="0" y="28742"/>
                    </a:lnTo>
                    <a:cubicBezTo>
                      <a:pt x="0" y="12868"/>
                      <a:pt x="12868" y="0"/>
                      <a:pt x="28742" y="0"/>
                    </a:cubicBezTo>
                    <a:close/>
                  </a:path>
                </a:pathLst>
              </a:custGeom>
              <a:solidFill>
                <a:srgbClr val="BD4291"/>
              </a:solidFill>
            </p:spPr>
            <p:txBody>
              <a:bodyPr/>
              <a:lstStyle/>
              <a:p/>
            </p:txBody>
          </p:sp>
          <p:sp>
            <p:nvSpPr>
              <p:cNvPr id="11" name="TextBox 11"/>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2" name="Freeform 12"/>
            <p:cNvSpPr/>
            <p:nvPr/>
          </p:nvSpPr>
          <p:spPr>
            <a:xfrm>
              <a:off x="308877" y="3053255"/>
              <a:ext cx="10156771" cy="3151879"/>
            </a:xfrm>
            <a:custGeom>
              <a:rect l="l" t="t" r="r" b="b"/>
              <a:pathLst>
                <a:path w="10156771" h="3151879">
                  <a:moveTo>
                    <a:pt x="0" y="0"/>
                  </a:moveTo>
                  <a:lnTo>
                    <a:pt x="10156772" y="0"/>
                  </a:lnTo>
                  <a:lnTo>
                    <a:pt x="10156772" y="3151880"/>
                  </a:lnTo>
                  <a:lnTo>
                    <a:pt x="0" y="3151880"/>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3" name="Group 13"/>
            <p:cNvGrpSpPr/>
            <p:nvPr/>
          </p:nvGrpSpPr>
          <p:grpSpPr>
            <a:xfrm>
              <a:off x="0" y="2728616"/>
              <a:ext cx="10774526" cy="2143603"/>
              <a:chExt cx="2156186" cy="428975"/>
            </a:xfrm>
          </p:grpSpPr>
          <p:sp>
            <p:nvSpPr>
              <p:cNvPr id="14" name="Freeform 14"/>
              <p:cNvSpPr/>
              <p:nvPr/>
            </p:nvSpPr>
            <p:spPr>
              <a:xfrm>
                <a:off x="0" y="0"/>
                <a:ext cx="2156186" cy="428975"/>
              </a:xfrm>
              <a:custGeom>
                <a:rect l="l" t="t" r="r" b="b"/>
                <a:pathLst>
                  <a:path w="2156186" h="428975">
                    <a:moveTo>
                      <a:pt x="28742" y="0"/>
                    </a:moveTo>
                    <a:lnTo>
                      <a:pt x="2127444" y="0"/>
                    </a:lnTo>
                    <a:cubicBezTo>
                      <a:pt x="2143318" y="0"/>
                      <a:pt x="2156186" y="12868"/>
                      <a:pt x="2156186" y="28742"/>
                    </a:cubicBezTo>
                    <a:lnTo>
                      <a:pt x="2156186" y="400234"/>
                    </a:lnTo>
                    <a:cubicBezTo>
                      <a:pt x="2156186" y="416107"/>
                      <a:pt x="2143318" y="428975"/>
                      <a:pt x="2127444" y="428975"/>
                    </a:cubicBezTo>
                    <a:lnTo>
                      <a:pt x="28742" y="428975"/>
                    </a:lnTo>
                    <a:cubicBezTo>
                      <a:pt x="12868" y="428975"/>
                      <a:pt x="0" y="416107"/>
                      <a:pt x="0" y="400234"/>
                    </a:cubicBezTo>
                    <a:lnTo>
                      <a:pt x="0" y="28742"/>
                    </a:lnTo>
                    <a:cubicBezTo>
                      <a:pt x="0" y="12868"/>
                      <a:pt x="12868" y="0"/>
                      <a:pt x="28742" y="0"/>
                    </a:cubicBezTo>
                    <a:close/>
                  </a:path>
                </a:pathLst>
              </a:custGeom>
              <a:solidFill>
                <a:srgbClr val="53BF9D"/>
              </a:solidFill>
            </p:spPr>
            <p:txBody>
              <a:bodyPr/>
              <a:lstStyle/>
              <a:p/>
            </p:txBody>
          </p:sp>
          <p:sp>
            <p:nvSpPr>
              <p:cNvPr id="15" name="TextBox 15"/>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6" name="Freeform 16"/>
            <p:cNvSpPr/>
            <p:nvPr/>
          </p:nvSpPr>
          <p:spPr>
            <a:xfrm>
              <a:off x="308877" y="325672"/>
              <a:ext cx="10156771" cy="3151879"/>
            </a:xfrm>
            <a:custGeom>
              <a:rect l="l" t="t" r="r" b="b"/>
              <a:pathLst>
                <a:path w="10156771" h="3151879">
                  <a:moveTo>
                    <a:pt x="0" y="0"/>
                  </a:moveTo>
                  <a:lnTo>
                    <a:pt x="10156772" y="0"/>
                  </a:lnTo>
                  <a:lnTo>
                    <a:pt x="10156772" y="3151880"/>
                  </a:lnTo>
                  <a:lnTo>
                    <a:pt x="0" y="3151880"/>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7" name="Group 17"/>
            <p:cNvGrpSpPr/>
            <p:nvPr/>
          </p:nvGrpSpPr>
          <p:grpSpPr>
            <a:xfrm>
              <a:off x="0" y="0"/>
              <a:ext cx="10774526" cy="2143603"/>
              <a:chExt cx="2156186" cy="428975"/>
            </a:xfrm>
          </p:grpSpPr>
          <p:sp>
            <p:nvSpPr>
              <p:cNvPr id="18" name="Freeform 18"/>
              <p:cNvSpPr/>
              <p:nvPr/>
            </p:nvSpPr>
            <p:spPr>
              <a:xfrm>
                <a:off x="0" y="0"/>
                <a:ext cx="2156186" cy="428975"/>
              </a:xfrm>
              <a:custGeom>
                <a:rect l="l" t="t" r="r" b="b"/>
                <a:pathLst>
                  <a:path w="2156186" h="428975">
                    <a:moveTo>
                      <a:pt x="28742" y="0"/>
                    </a:moveTo>
                    <a:lnTo>
                      <a:pt x="2127444" y="0"/>
                    </a:lnTo>
                    <a:cubicBezTo>
                      <a:pt x="2143318" y="0"/>
                      <a:pt x="2156186" y="12868"/>
                      <a:pt x="2156186" y="28742"/>
                    </a:cubicBezTo>
                    <a:lnTo>
                      <a:pt x="2156186" y="400234"/>
                    </a:lnTo>
                    <a:cubicBezTo>
                      <a:pt x="2156186" y="416107"/>
                      <a:pt x="2143318" y="428975"/>
                      <a:pt x="2127444" y="428975"/>
                    </a:cubicBezTo>
                    <a:lnTo>
                      <a:pt x="28742" y="428975"/>
                    </a:lnTo>
                    <a:cubicBezTo>
                      <a:pt x="12868" y="428975"/>
                      <a:pt x="0" y="416107"/>
                      <a:pt x="0" y="400234"/>
                    </a:cubicBezTo>
                    <a:lnTo>
                      <a:pt x="0" y="28742"/>
                    </a:lnTo>
                    <a:cubicBezTo>
                      <a:pt x="0" y="12868"/>
                      <a:pt x="12868" y="0"/>
                      <a:pt x="28742" y="0"/>
                    </a:cubicBezTo>
                    <a:close/>
                  </a:path>
                </a:pathLst>
              </a:custGeom>
              <a:solidFill>
                <a:srgbClr val="F94C66"/>
              </a:solidFill>
            </p:spPr>
            <p:txBody>
              <a:bodyPr/>
              <a:lstStyle/>
              <a:p/>
            </p:txBody>
          </p:sp>
          <p:sp>
            <p:nvSpPr>
              <p:cNvPr id="19" name="TextBox 19"/>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20" name="AutoShape 20"/>
            <p:cNvSpPr/>
            <p:nvPr/>
          </p:nvSpPr>
          <p:spPr>
            <a:xfrm flipH="1" flipV="1">
              <a:off x="2234574" y="508479"/>
              <a:ext cx="0" cy="1126646"/>
            </a:xfrm>
            <a:prstGeom prst="line">
              <a:avLst/>
            </a:prstGeom>
            <a:ln w="50800" cap="flat">
              <a:solidFill>
                <a:srgbClr val="FFFFFF"/>
              </a:solidFill>
              <a:prstDash val="solid"/>
              <a:headEnd type="none" w="sm" len="sm"/>
              <a:tailEnd type="none" w="sm" len="sm"/>
            </a:ln>
          </p:spPr>
          <p:txBody>
            <a:bodyPr/>
            <a:lstStyle/>
            <a:p/>
          </p:txBody>
        </p:sp>
        <p:sp>
          <p:nvSpPr>
            <p:cNvPr id="21" name="AutoShape 21"/>
            <p:cNvSpPr/>
            <p:nvPr/>
          </p:nvSpPr>
          <p:spPr>
            <a:xfrm flipH="1" flipV="1">
              <a:off x="2234574" y="3237094"/>
              <a:ext cx="0" cy="1126646"/>
            </a:xfrm>
            <a:prstGeom prst="line">
              <a:avLst/>
            </a:prstGeom>
            <a:ln w="50800" cap="flat">
              <a:solidFill>
                <a:srgbClr val="FFFFFF"/>
              </a:solidFill>
              <a:prstDash val="solid"/>
              <a:headEnd type="none" w="sm" len="sm"/>
              <a:tailEnd type="none" w="sm" len="sm"/>
            </a:ln>
          </p:spPr>
          <p:txBody>
            <a:bodyPr/>
            <a:lstStyle/>
            <a:p/>
          </p:txBody>
        </p:sp>
        <p:sp>
          <p:nvSpPr>
            <p:cNvPr id="22" name="AutoShape 22"/>
            <p:cNvSpPr/>
            <p:nvPr/>
          </p:nvSpPr>
          <p:spPr>
            <a:xfrm flipH="1" flipV="1">
              <a:off x="2234574" y="5965710"/>
              <a:ext cx="0" cy="1126646"/>
            </a:xfrm>
            <a:prstGeom prst="line">
              <a:avLst/>
            </a:prstGeom>
            <a:ln w="50800" cap="flat">
              <a:solidFill>
                <a:srgbClr val="FFFFFF"/>
              </a:solidFill>
              <a:prstDash val="solid"/>
              <a:headEnd type="none" w="sm" len="sm"/>
              <a:tailEnd type="none" w="sm" len="sm"/>
            </a:ln>
          </p:spPr>
          <p:txBody>
            <a:bodyPr/>
            <a:lstStyle/>
            <a:p/>
          </p:txBody>
        </p:sp>
        <p:sp>
          <p:nvSpPr>
            <p:cNvPr id="23" name="TextBox 23"/>
            <p:cNvSpPr txBox="1"/>
            <p:nvPr/>
          </p:nvSpPr>
          <p:spPr>
            <a:xfrm>
              <a:off x="2453599" y="292883"/>
              <a:ext cx="7840923" cy="1608729"/>
            </a:xfrm>
            <a:prstGeom prst="rect">
              <a:avLst/>
            </a:prstGeom>
          </p:spPr>
          <p:txBody>
            <a:bodyPr lIns="0" tIns="0" rIns="0" bIns="0" rtlCol="0" anchor="t">
              <a:spAutoFit/>
            </a:bodyPr>
            <a:lstStyle/>
            <a:p>
              <a:pPr algn="ctr">
                <a:lnSpc>
                  <a:spcPts val="4873"/>
                </a:lnSpc>
              </a:pPr>
              <a:r>
                <a:rPr lang="en-US" sz="3480" spc="111">
                  <a:solidFill>
                    <a:srgbClr val="FFFFFF"/>
                  </a:solidFill>
                  <a:latin typeface="Barlow Semi-Bold"/>
                </a:rPr>
                <a:t>MARKET SIZE</a:t>
              </a:r>
            </a:p>
            <a:p>
              <a:pPr algn="ctr">
                <a:lnSpc>
                  <a:spcPts val="4873"/>
                </a:lnSpc>
                <a:spcBef>
                  <a:spcPct val="0"/>
                </a:spcBef>
              </a:pPr>
              <a:r>
                <a:rPr lang="en-US" sz="3480" spc="111">
                  <a:solidFill>
                    <a:srgbClr val="FFFFFF"/>
                  </a:solidFill>
                  <a:latin typeface="Barlow Semi-Bold"/>
                </a:rPr>
                <a:t>18.31 Billion</a:t>
              </a:r>
            </a:p>
          </p:txBody>
        </p:sp>
        <p:sp>
          <p:nvSpPr>
            <p:cNvPr id="24" name="TextBox 24"/>
            <p:cNvSpPr txBox="1"/>
            <p:nvPr/>
          </p:nvSpPr>
          <p:spPr>
            <a:xfrm>
              <a:off x="2453599" y="2957953"/>
              <a:ext cx="7840923" cy="1608729"/>
            </a:xfrm>
            <a:prstGeom prst="rect">
              <a:avLst/>
            </a:prstGeom>
          </p:spPr>
          <p:txBody>
            <a:bodyPr lIns="0" tIns="0" rIns="0" bIns="0" rtlCol="0" anchor="t">
              <a:spAutoFit/>
            </a:bodyPr>
            <a:lstStyle/>
            <a:p>
              <a:pPr algn="ctr">
                <a:lnSpc>
                  <a:spcPts val="4873"/>
                </a:lnSpc>
              </a:pPr>
              <a:r>
                <a:rPr lang="en-US" sz="3480" spc="111">
                  <a:solidFill>
                    <a:srgbClr val="FFFFFF"/>
                  </a:solidFill>
                  <a:latin typeface="Barlow Semi-Bold"/>
                </a:rPr>
                <a:t>FORECAST</a:t>
              </a:r>
            </a:p>
            <a:p>
              <a:pPr algn="ctr">
                <a:lnSpc>
                  <a:spcPts val="4873"/>
                </a:lnSpc>
                <a:spcBef>
                  <a:spcPct val="0"/>
                </a:spcBef>
              </a:pPr>
              <a:r>
                <a:rPr lang="en-US" sz="3480" spc="111">
                  <a:solidFill>
                    <a:srgbClr val="FFFFFF"/>
                  </a:solidFill>
                  <a:latin typeface="Barlow Semi-Bold"/>
                </a:rPr>
                <a:t>36.72 Billion</a:t>
              </a:r>
            </a:p>
          </p:txBody>
        </p:sp>
        <p:sp>
          <p:nvSpPr>
            <p:cNvPr id="25" name="TextBox 25"/>
            <p:cNvSpPr txBox="1"/>
            <p:nvPr/>
          </p:nvSpPr>
          <p:spPr>
            <a:xfrm>
              <a:off x="2453599" y="5709072"/>
              <a:ext cx="7840923" cy="1608729"/>
            </a:xfrm>
            <a:prstGeom prst="rect">
              <a:avLst/>
            </a:prstGeom>
          </p:spPr>
          <p:txBody>
            <a:bodyPr lIns="0" tIns="0" rIns="0" bIns="0" rtlCol="0" anchor="t">
              <a:spAutoFit/>
            </a:bodyPr>
            <a:lstStyle/>
            <a:p>
              <a:pPr algn="ctr">
                <a:lnSpc>
                  <a:spcPts val="4873"/>
                </a:lnSpc>
              </a:pPr>
              <a:r>
                <a:rPr lang="en-US" sz="3480" spc="111">
                  <a:solidFill>
                    <a:srgbClr val="FFFFFF"/>
                  </a:solidFill>
                  <a:latin typeface="Barlow Semi-Bold"/>
                </a:rPr>
                <a:t>CAGR</a:t>
              </a:r>
            </a:p>
            <a:p>
              <a:pPr algn="ctr">
                <a:lnSpc>
                  <a:spcPts val="4873"/>
                </a:lnSpc>
                <a:spcBef>
                  <a:spcPct val="0"/>
                </a:spcBef>
              </a:pPr>
              <a:r>
                <a:rPr lang="en-US" sz="3480" spc="111">
                  <a:solidFill>
                    <a:srgbClr val="FFFFFF"/>
                  </a:solidFill>
                  <a:latin typeface="Barlow Semi-Bold"/>
                </a:rPr>
                <a:t>10.3%</a:t>
              </a:r>
            </a:p>
          </p:txBody>
        </p:sp>
        <p:sp>
          <p:nvSpPr>
            <p:cNvPr id="26" name="TextBox 26"/>
            <p:cNvSpPr txBox="1"/>
            <p:nvPr/>
          </p:nvSpPr>
          <p:spPr>
            <a:xfrm>
              <a:off x="172648" y="705487"/>
              <a:ext cx="1949271" cy="783521"/>
            </a:xfrm>
            <a:prstGeom prst="rect">
              <a:avLst/>
            </a:prstGeom>
          </p:spPr>
          <p:txBody>
            <a:bodyPr lIns="0" tIns="0" rIns="0" bIns="0" rtlCol="0" anchor="t">
              <a:spAutoFit/>
            </a:bodyPr>
            <a:lstStyle/>
            <a:p>
              <a:pPr algn="ctr">
                <a:lnSpc>
                  <a:spcPts val="4873"/>
                </a:lnSpc>
                <a:spcBef>
                  <a:spcPct val="0"/>
                </a:spcBef>
              </a:pPr>
              <a:r>
                <a:rPr lang="en-US" sz="3480" spc="111">
                  <a:solidFill>
                    <a:srgbClr val="FFFFFF"/>
                  </a:solidFill>
                  <a:latin typeface="Barlow Semi-Bold"/>
                </a:rPr>
                <a:t>2022</a:t>
              </a:r>
            </a:p>
          </p:txBody>
        </p:sp>
        <p:sp>
          <p:nvSpPr>
            <p:cNvPr id="27" name="TextBox 27"/>
            <p:cNvSpPr txBox="1"/>
            <p:nvPr/>
          </p:nvSpPr>
          <p:spPr>
            <a:xfrm>
              <a:off x="263199" y="3401352"/>
              <a:ext cx="1949271" cy="783521"/>
            </a:xfrm>
            <a:prstGeom prst="rect">
              <a:avLst/>
            </a:prstGeom>
          </p:spPr>
          <p:txBody>
            <a:bodyPr lIns="0" tIns="0" rIns="0" bIns="0" rtlCol="0" anchor="t">
              <a:spAutoFit/>
            </a:bodyPr>
            <a:lstStyle/>
            <a:p>
              <a:pPr algn="ctr">
                <a:lnSpc>
                  <a:spcPts val="4873"/>
                </a:lnSpc>
                <a:spcBef>
                  <a:spcPct val="0"/>
                </a:spcBef>
              </a:pPr>
              <a:r>
                <a:rPr lang="en-US" sz="3480" spc="111">
                  <a:solidFill>
                    <a:srgbClr val="FFFFFF"/>
                  </a:solidFill>
                  <a:latin typeface="Barlow Semi-Bold"/>
                </a:rPr>
                <a:t>2030</a:t>
              </a:r>
            </a:p>
          </p:txBody>
        </p:sp>
        <p:sp>
          <p:nvSpPr>
            <p:cNvPr id="28" name="TextBox 28"/>
            <p:cNvSpPr txBox="1"/>
            <p:nvPr/>
          </p:nvSpPr>
          <p:spPr>
            <a:xfrm>
              <a:off x="263199" y="5752482"/>
              <a:ext cx="1949271" cy="1608729"/>
            </a:xfrm>
            <a:prstGeom prst="rect">
              <a:avLst/>
            </a:prstGeom>
          </p:spPr>
          <p:txBody>
            <a:bodyPr lIns="0" tIns="0" rIns="0" bIns="0" rtlCol="0" anchor="t">
              <a:spAutoFit/>
            </a:bodyPr>
            <a:lstStyle/>
            <a:p>
              <a:pPr algn="ctr">
                <a:lnSpc>
                  <a:spcPts val="4873"/>
                </a:lnSpc>
              </a:pPr>
              <a:r>
                <a:rPr lang="en-US" sz="3480" spc="111">
                  <a:solidFill>
                    <a:srgbClr val="FFFFFF"/>
                  </a:solidFill>
                  <a:latin typeface="Barlow Semi-Bold"/>
                </a:rPr>
                <a:t>2023-</a:t>
              </a:r>
            </a:p>
            <a:p>
              <a:pPr algn="ctr">
                <a:lnSpc>
                  <a:spcPts val="4873"/>
                </a:lnSpc>
                <a:spcBef>
                  <a:spcPct val="0"/>
                </a:spcBef>
              </a:pPr>
              <a:r>
                <a:rPr lang="en-US" sz="3480" spc="111">
                  <a:solidFill>
                    <a:srgbClr val="FFFFFF"/>
                  </a:solidFill>
                  <a:latin typeface="Barlow Semi-Bold"/>
                </a:rPr>
                <a:t>2030</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331" y="625475"/>
            <a:ext cx="18288000" cy="756956"/>
            <a:chExt cx="4816593" cy="199363"/>
          </a:xfrm>
        </p:grpSpPr>
        <p:sp>
          <p:nvSpPr>
            <p:cNvPr id="4" name="Freeform 4"/>
            <p:cNvSpPr/>
            <p:nvPr/>
          </p:nvSpPr>
          <p:spPr>
            <a:xfrm>
              <a:off x="0" y="0"/>
              <a:ext cx="4816592" cy="199363"/>
            </a:xfrm>
            <a:custGeom>
              <a:rect l="l" t="t" r="r" b="b"/>
              <a:pathLst>
                <a:path w="4816592" h="199363">
                  <a:moveTo>
                    <a:pt x="0" y="0"/>
                  </a:moveTo>
                  <a:lnTo>
                    <a:pt x="4816592" y="0"/>
                  </a:lnTo>
                  <a:lnTo>
                    <a:pt x="4816592" y="199363"/>
                  </a:lnTo>
                  <a:lnTo>
                    <a:pt x="0" y="199363"/>
                  </a:lnTo>
                  <a:close/>
                </a:path>
              </a:pathLst>
            </a:custGeom>
            <a:solidFill>
              <a:srgbClr val="000000">
                <a:alpha val="13725"/>
              </a:srgbClr>
            </a:solidFill>
          </p:spPr>
          <p:txBody>
            <a:bodyPr/>
            <a:lstStyle/>
            <a:p/>
          </p:txBody>
        </p:sp>
        <p:sp>
          <p:nvSpPr>
            <p:cNvPr id="5" name="TextBox 5"/>
            <p:cNvSpPr txBox="1"/>
            <p:nvPr/>
          </p:nvSpPr>
          <p:spPr>
            <a:xfrm>
              <a:off x="0" y="-38100"/>
              <a:ext cx="4816593" cy="237463"/>
            </a:xfrm>
            <a:prstGeom prst="rect">
              <a:avLst/>
            </a:prstGeom>
          </p:spPr>
          <p:txBody>
            <a:bodyPr lIns="50800" tIns="50800" rIns="50800" bIns="50800" rtlCol="0" anchor="ctr"/>
            <a:lstStyle/>
            <a:p>
              <a:pPr algn="ctr">
                <a:lnSpc>
                  <a:spcPts val="2823"/>
                </a:lnSpc>
              </a:pPr>
              <a:endParaRPr/>
            </a:p>
          </p:txBody>
        </p:sp>
      </p:grpSp>
      <p:sp>
        <p:nvSpPr>
          <p:cNvPr id="6" name="TextBox 6"/>
          <p:cNvSpPr txBox="1"/>
          <p:nvPr/>
        </p:nvSpPr>
        <p:spPr>
          <a:xfrm>
            <a:off x="787111" y="520700"/>
            <a:ext cx="16713777" cy="927735"/>
          </a:xfrm>
          <a:prstGeom prst="rect">
            <a:avLst/>
          </a:prstGeom>
        </p:spPr>
        <p:txBody>
          <a:bodyPr lIns="0" tIns="0" rIns="0" bIns="0" rtlCol="0" anchor="t">
            <a:spAutoFit/>
          </a:bodyPr>
          <a:lstStyle/>
          <a:p>
            <a:pPr algn="ctr">
              <a:lnSpc>
                <a:spcPts val="7559"/>
              </a:lnSpc>
              <a:spcBef>
                <a:spcPct val="0"/>
              </a:spcBef>
            </a:pPr>
            <a:r>
              <a:rPr lang="en-US" sz="5399" spc="172">
                <a:solidFill>
                  <a:srgbClr val="FFFFFF"/>
                </a:solidFill>
                <a:latin typeface="Now Bold"/>
              </a:rPr>
              <a:t>REVENUE MARKET SHARE BY SEGMENTS 2022</a:t>
            </a:r>
          </a:p>
        </p:txBody>
      </p:sp>
      <p:grpSp>
        <p:nvGrpSpPr>
          <p:cNvPr id="7" name="Group 7"/>
          <p:cNvGrpSpPr/>
          <p:nvPr/>
        </p:nvGrpSpPr>
        <p:grpSpPr>
          <a:xfrm rot="-5400000">
            <a:off x="8550657" y="-2541752"/>
            <a:ext cx="1182023" cy="19859053"/>
            <a:chExt cx="286687" cy="4816593"/>
          </a:xfrm>
        </p:grpSpPr>
        <p:sp>
          <p:nvSpPr>
            <p:cNvPr id="8" name="Freeform 8"/>
            <p:cNvSpPr/>
            <p:nvPr/>
          </p:nvSpPr>
          <p:spPr>
            <a:xfrm>
              <a:off x="0" y="0"/>
              <a:ext cx="286687" cy="4816592"/>
            </a:xfrm>
            <a:custGeom>
              <a:rect l="l" t="t" r="r" b="b"/>
              <a:pathLst>
                <a:path w="286687" h="4816592">
                  <a:moveTo>
                    <a:pt x="0" y="0"/>
                  </a:moveTo>
                  <a:lnTo>
                    <a:pt x="286687" y="0"/>
                  </a:lnTo>
                  <a:lnTo>
                    <a:pt x="286687" y="4816592"/>
                  </a:lnTo>
                  <a:lnTo>
                    <a:pt x="0" y="4816592"/>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p:txBody>
        </p:sp>
        <p:sp>
          <p:nvSpPr>
            <p:cNvPr id="9" name="TextBox 9"/>
            <p:cNvSpPr txBox="1"/>
            <p:nvPr/>
          </p:nvSpPr>
          <p:spPr>
            <a:xfrm>
              <a:off x="0" y="-19050"/>
              <a:ext cx="286687" cy="4835643"/>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0" name="Group 10"/>
          <p:cNvGrpSpPr/>
          <p:nvPr/>
        </p:nvGrpSpPr>
        <p:grpSpPr>
          <a:xfrm>
            <a:off x="1101048" y="5377824"/>
            <a:ext cx="4989744" cy="3880476"/>
            <a:chExt cx="1210207" cy="941166"/>
          </a:xfrm>
        </p:grpSpPr>
        <p:sp>
          <p:nvSpPr>
            <p:cNvPr id="11" name="Freeform 11"/>
            <p:cNvSpPr/>
            <p:nvPr/>
          </p:nvSpPr>
          <p:spPr>
            <a:xfrm>
              <a:off x="0" y="0"/>
              <a:ext cx="1210207" cy="941166"/>
            </a:xfrm>
            <a:custGeom>
              <a:rect l="l" t="t" r="r" b="b"/>
              <a:pathLst>
                <a:path w="1210207" h="941166">
                  <a:moveTo>
                    <a:pt x="31031" y="0"/>
                  </a:moveTo>
                  <a:lnTo>
                    <a:pt x="1179176" y="0"/>
                  </a:lnTo>
                  <a:cubicBezTo>
                    <a:pt x="1196314" y="0"/>
                    <a:pt x="1210207" y="13893"/>
                    <a:pt x="1210207" y="31031"/>
                  </a:cubicBezTo>
                  <a:lnTo>
                    <a:pt x="1210207" y="910135"/>
                  </a:lnTo>
                  <a:cubicBezTo>
                    <a:pt x="1210207" y="918365"/>
                    <a:pt x="1206938" y="926258"/>
                    <a:pt x="1201118" y="932078"/>
                  </a:cubicBezTo>
                  <a:cubicBezTo>
                    <a:pt x="1195299" y="937897"/>
                    <a:pt x="1187406" y="941166"/>
                    <a:pt x="1179176" y="941166"/>
                  </a:cubicBezTo>
                  <a:lnTo>
                    <a:pt x="31031" y="941166"/>
                  </a:lnTo>
                  <a:cubicBezTo>
                    <a:pt x="22801" y="941166"/>
                    <a:pt x="14908" y="937897"/>
                    <a:pt x="9089" y="932078"/>
                  </a:cubicBezTo>
                  <a:cubicBezTo>
                    <a:pt x="3269" y="926258"/>
                    <a:pt x="0" y="918365"/>
                    <a:pt x="0" y="910135"/>
                  </a:cubicBezTo>
                  <a:lnTo>
                    <a:pt x="0" y="31031"/>
                  </a:lnTo>
                  <a:cubicBezTo>
                    <a:pt x="0" y="22801"/>
                    <a:pt x="3269" y="14908"/>
                    <a:pt x="9089" y="9089"/>
                  </a:cubicBezTo>
                  <a:cubicBezTo>
                    <a:pt x="14908" y="3269"/>
                    <a:pt x="22801" y="0"/>
                    <a:pt x="31031" y="0"/>
                  </a:cubicBezTo>
                  <a:close/>
                </a:path>
              </a:pathLst>
            </a:custGeom>
            <a:solidFill>
              <a:srgbClr val="FFFFFF"/>
            </a:solidFill>
            <a:ln w="38100" cap="sq">
              <a:solidFill>
                <a:srgbClr val="363636"/>
              </a:solidFill>
              <a:prstDash val="solid"/>
              <a:miter/>
            </a:ln>
          </p:spPr>
          <p:txBody>
            <a:bodyPr/>
            <a:lstStyle/>
            <a:p/>
          </p:txBody>
        </p:sp>
        <p:sp>
          <p:nvSpPr>
            <p:cNvPr id="12" name="TextBox 12"/>
            <p:cNvSpPr txBox="1"/>
            <p:nvPr/>
          </p:nvSpPr>
          <p:spPr>
            <a:xfrm>
              <a:off x="0" y="-19050"/>
              <a:ext cx="1210207" cy="960216"/>
            </a:xfrm>
            <a:prstGeom prst="rect">
              <a:avLst/>
            </a:prstGeom>
          </p:spPr>
          <p:txBody>
            <a:bodyPr lIns="50800" tIns="50800" rIns="50800" bIns="50800" rtlCol="0" anchor="ctr"/>
            <a:lstStyle/>
            <a:p>
              <a:pPr algn="ctr">
                <a:lnSpc>
                  <a:spcPts val="2859"/>
                </a:lnSpc>
              </a:pPr>
              <a:endParaRPr/>
            </a:p>
          </p:txBody>
        </p:sp>
      </p:grpSp>
      <p:grpSp>
        <p:nvGrpSpPr>
          <p:cNvPr id="13" name="Group 13"/>
          <p:cNvGrpSpPr/>
          <p:nvPr/>
        </p:nvGrpSpPr>
        <p:grpSpPr>
          <a:xfrm>
            <a:off x="2420005" y="5208022"/>
            <a:ext cx="171342" cy="169802"/>
            <a:chExt cx="320400" cy="317520"/>
          </a:xfrm>
        </p:grpSpPr>
        <p:sp>
          <p:nvSpPr>
            <p:cNvPr id="14" name="Freeform 14"/>
            <p:cNvSpPr/>
            <p:nvPr/>
          </p:nvSpPr>
          <p:spPr>
            <a:xfrm>
              <a:off x="0" y="0"/>
              <a:ext cx="320421" cy="329184"/>
            </a:xfrm>
            <a:custGeom>
              <a:rect l="l" t="t" r="r" b="b"/>
              <a:pathLst>
                <a:path w="320421" h="329184">
                  <a:moveTo>
                    <a:pt x="320421" y="329184"/>
                  </a:moveTo>
                  <a:lnTo>
                    <a:pt x="0" y="329184"/>
                  </a:lnTo>
                  <a:lnTo>
                    <a:pt x="0" y="158750"/>
                  </a:lnTo>
                  <a:cubicBezTo>
                    <a:pt x="0" y="70866"/>
                    <a:pt x="71501" y="0"/>
                    <a:pt x="160147" y="0"/>
                  </a:cubicBezTo>
                  <a:cubicBezTo>
                    <a:pt x="248793" y="0"/>
                    <a:pt x="320421" y="70866"/>
                    <a:pt x="320421" y="158750"/>
                  </a:cubicBezTo>
                  <a:lnTo>
                    <a:pt x="320421" y="329184"/>
                  </a:lnTo>
                  <a:close/>
                </a:path>
              </a:pathLst>
            </a:custGeom>
            <a:solidFill>
              <a:srgbClr val="040506"/>
            </a:solidFill>
          </p:spPr>
          <p:txBody>
            <a:bodyPr/>
            <a:lstStyle/>
            <a:p/>
          </p:txBody>
        </p:sp>
      </p:grpSp>
      <p:grpSp>
        <p:nvGrpSpPr>
          <p:cNvPr id="15" name="Group 15"/>
          <p:cNvGrpSpPr/>
          <p:nvPr/>
        </p:nvGrpSpPr>
        <p:grpSpPr>
          <a:xfrm>
            <a:off x="6644265" y="5377824"/>
            <a:ext cx="4989744" cy="3880476"/>
            <a:chExt cx="1210207" cy="941166"/>
          </a:xfrm>
        </p:grpSpPr>
        <p:sp>
          <p:nvSpPr>
            <p:cNvPr id="16" name="Freeform 16"/>
            <p:cNvSpPr/>
            <p:nvPr/>
          </p:nvSpPr>
          <p:spPr>
            <a:xfrm>
              <a:off x="0" y="0"/>
              <a:ext cx="1210207" cy="941166"/>
            </a:xfrm>
            <a:custGeom>
              <a:rect l="l" t="t" r="r" b="b"/>
              <a:pathLst>
                <a:path w="1210207" h="941166">
                  <a:moveTo>
                    <a:pt x="31031" y="0"/>
                  </a:moveTo>
                  <a:lnTo>
                    <a:pt x="1179176" y="0"/>
                  </a:lnTo>
                  <a:cubicBezTo>
                    <a:pt x="1196314" y="0"/>
                    <a:pt x="1210207" y="13893"/>
                    <a:pt x="1210207" y="31031"/>
                  </a:cubicBezTo>
                  <a:lnTo>
                    <a:pt x="1210207" y="910135"/>
                  </a:lnTo>
                  <a:cubicBezTo>
                    <a:pt x="1210207" y="918365"/>
                    <a:pt x="1206938" y="926258"/>
                    <a:pt x="1201118" y="932078"/>
                  </a:cubicBezTo>
                  <a:cubicBezTo>
                    <a:pt x="1195299" y="937897"/>
                    <a:pt x="1187406" y="941166"/>
                    <a:pt x="1179176" y="941166"/>
                  </a:cubicBezTo>
                  <a:lnTo>
                    <a:pt x="31031" y="941166"/>
                  </a:lnTo>
                  <a:cubicBezTo>
                    <a:pt x="22801" y="941166"/>
                    <a:pt x="14908" y="937897"/>
                    <a:pt x="9089" y="932078"/>
                  </a:cubicBezTo>
                  <a:cubicBezTo>
                    <a:pt x="3269" y="926258"/>
                    <a:pt x="0" y="918365"/>
                    <a:pt x="0" y="910135"/>
                  </a:cubicBezTo>
                  <a:lnTo>
                    <a:pt x="0" y="31031"/>
                  </a:lnTo>
                  <a:cubicBezTo>
                    <a:pt x="0" y="22801"/>
                    <a:pt x="3269" y="14908"/>
                    <a:pt x="9089" y="9089"/>
                  </a:cubicBezTo>
                  <a:cubicBezTo>
                    <a:pt x="14908" y="3269"/>
                    <a:pt x="22801" y="0"/>
                    <a:pt x="31031" y="0"/>
                  </a:cubicBezTo>
                  <a:close/>
                </a:path>
              </a:pathLst>
            </a:custGeom>
            <a:solidFill>
              <a:srgbClr val="FFFFFF"/>
            </a:solidFill>
            <a:ln w="38100" cap="sq">
              <a:solidFill>
                <a:srgbClr val="363636"/>
              </a:solidFill>
              <a:prstDash val="solid"/>
              <a:miter/>
            </a:ln>
          </p:spPr>
          <p:txBody>
            <a:bodyPr/>
            <a:lstStyle/>
            <a:p/>
          </p:txBody>
        </p:sp>
        <p:sp>
          <p:nvSpPr>
            <p:cNvPr id="17" name="TextBox 17"/>
            <p:cNvSpPr txBox="1"/>
            <p:nvPr/>
          </p:nvSpPr>
          <p:spPr>
            <a:xfrm>
              <a:off x="0" y="-19050"/>
              <a:ext cx="1210207" cy="960216"/>
            </a:xfrm>
            <a:prstGeom prst="rect">
              <a:avLst/>
            </a:prstGeom>
          </p:spPr>
          <p:txBody>
            <a:bodyPr lIns="50800" tIns="50800" rIns="50800" bIns="50800" rtlCol="0" anchor="ctr"/>
            <a:lstStyle/>
            <a:p>
              <a:pPr algn="ctr">
                <a:lnSpc>
                  <a:spcPts val="2859"/>
                </a:lnSpc>
              </a:pPr>
              <a:endParaRPr/>
            </a:p>
          </p:txBody>
        </p:sp>
      </p:grpSp>
      <p:grpSp>
        <p:nvGrpSpPr>
          <p:cNvPr id="18" name="Group 18"/>
          <p:cNvGrpSpPr/>
          <p:nvPr/>
        </p:nvGrpSpPr>
        <p:grpSpPr>
          <a:xfrm>
            <a:off x="7963222" y="5208022"/>
            <a:ext cx="171342" cy="169802"/>
            <a:chExt cx="320400" cy="317520"/>
          </a:xfrm>
        </p:grpSpPr>
        <p:sp>
          <p:nvSpPr>
            <p:cNvPr id="19" name="Freeform 19"/>
            <p:cNvSpPr/>
            <p:nvPr/>
          </p:nvSpPr>
          <p:spPr>
            <a:xfrm>
              <a:off x="0" y="0"/>
              <a:ext cx="320421" cy="329184"/>
            </a:xfrm>
            <a:custGeom>
              <a:rect l="l" t="t" r="r" b="b"/>
              <a:pathLst>
                <a:path w="320421" h="329184">
                  <a:moveTo>
                    <a:pt x="320421" y="329184"/>
                  </a:moveTo>
                  <a:lnTo>
                    <a:pt x="0" y="329184"/>
                  </a:lnTo>
                  <a:lnTo>
                    <a:pt x="0" y="158750"/>
                  </a:lnTo>
                  <a:cubicBezTo>
                    <a:pt x="0" y="70866"/>
                    <a:pt x="71501" y="0"/>
                    <a:pt x="160147" y="0"/>
                  </a:cubicBezTo>
                  <a:cubicBezTo>
                    <a:pt x="248793" y="0"/>
                    <a:pt x="320421" y="70866"/>
                    <a:pt x="320421" y="158750"/>
                  </a:cubicBezTo>
                  <a:lnTo>
                    <a:pt x="320421" y="329184"/>
                  </a:lnTo>
                  <a:close/>
                </a:path>
              </a:pathLst>
            </a:custGeom>
            <a:solidFill>
              <a:srgbClr val="040506"/>
            </a:solidFill>
          </p:spPr>
          <p:txBody>
            <a:bodyPr/>
            <a:lstStyle/>
            <a:p/>
          </p:txBody>
        </p:sp>
      </p:grpSp>
      <p:grpSp>
        <p:nvGrpSpPr>
          <p:cNvPr id="20" name="Group 20"/>
          <p:cNvGrpSpPr/>
          <p:nvPr/>
        </p:nvGrpSpPr>
        <p:grpSpPr>
          <a:xfrm>
            <a:off x="12192545" y="5377824"/>
            <a:ext cx="4989744" cy="3880476"/>
            <a:chExt cx="1210207" cy="941166"/>
          </a:xfrm>
        </p:grpSpPr>
        <p:sp>
          <p:nvSpPr>
            <p:cNvPr id="21" name="Freeform 21"/>
            <p:cNvSpPr/>
            <p:nvPr/>
          </p:nvSpPr>
          <p:spPr>
            <a:xfrm>
              <a:off x="0" y="0"/>
              <a:ext cx="1210207" cy="941166"/>
            </a:xfrm>
            <a:custGeom>
              <a:rect l="l" t="t" r="r" b="b"/>
              <a:pathLst>
                <a:path w="1210207" h="941166">
                  <a:moveTo>
                    <a:pt x="31031" y="0"/>
                  </a:moveTo>
                  <a:lnTo>
                    <a:pt x="1179176" y="0"/>
                  </a:lnTo>
                  <a:cubicBezTo>
                    <a:pt x="1196314" y="0"/>
                    <a:pt x="1210207" y="13893"/>
                    <a:pt x="1210207" y="31031"/>
                  </a:cubicBezTo>
                  <a:lnTo>
                    <a:pt x="1210207" y="910135"/>
                  </a:lnTo>
                  <a:cubicBezTo>
                    <a:pt x="1210207" y="918365"/>
                    <a:pt x="1206938" y="926258"/>
                    <a:pt x="1201118" y="932078"/>
                  </a:cubicBezTo>
                  <a:cubicBezTo>
                    <a:pt x="1195299" y="937897"/>
                    <a:pt x="1187406" y="941166"/>
                    <a:pt x="1179176" y="941166"/>
                  </a:cubicBezTo>
                  <a:lnTo>
                    <a:pt x="31031" y="941166"/>
                  </a:lnTo>
                  <a:cubicBezTo>
                    <a:pt x="22801" y="941166"/>
                    <a:pt x="14908" y="937897"/>
                    <a:pt x="9089" y="932078"/>
                  </a:cubicBezTo>
                  <a:cubicBezTo>
                    <a:pt x="3269" y="926258"/>
                    <a:pt x="0" y="918365"/>
                    <a:pt x="0" y="910135"/>
                  </a:cubicBezTo>
                  <a:lnTo>
                    <a:pt x="0" y="31031"/>
                  </a:lnTo>
                  <a:cubicBezTo>
                    <a:pt x="0" y="22801"/>
                    <a:pt x="3269" y="14908"/>
                    <a:pt x="9089" y="9089"/>
                  </a:cubicBezTo>
                  <a:cubicBezTo>
                    <a:pt x="14908" y="3269"/>
                    <a:pt x="22801" y="0"/>
                    <a:pt x="31031" y="0"/>
                  </a:cubicBezTo>
                  <a:close/>
                </a:path>
              </a:pathLst>
            </a:custGeom>
            <a:solidFill>
              <a:srgbClr val="FFFFFF"/>
            </a:solidFill>
            <a:ln w="38100" cap="sq">
              <a:solidFill>
                <a:srgbClr val="363636"/>
              </a:solidFill>
              <a:prstDash val="solid"/>
              <a:miter/>
            </a:ln>
          </p:spPr>
          <p:txBody>
            <a:bodyPr/>
            <a:lstStyle/>
            <a:p/>
          </p:txBody>
        </p:sp>
        <p:sp>
          <p:nvSpPr>
            <p:cNvPr id="22" name="TextBox 22"/>
            <p:cNvSpPr txBox="1"/>
            <p:nvPr/>
          </p:nvSpPr>
          <p:spPr>
            <a:xfrm>
              <a:off x="0" y="-19050"/>
              <a:ext cx="1210207" cy="960216"/>
            </a:xfrm>
            <a:prstGeom prst="rect">
              <a:avLst/>
            </a:prstGeom>
          </p:spPr>
          <p:txBody>
            <a:bodyPr lIns="50800" tIns="50800" rIns="50800" bIns="50800" rtlCol="0" anchor="ctr"/>
            <a:lstStyle/>
            <a:p>
              <a:pPr algn="ctr">
                <a:lnSpc>
                  <a:spcPts val="2859"/>
                </a:lnSpc>
              </a:pPr>
              <a:endParaRPr/>
            </a:p>
          </p:txBody>
        </p:sp>
      </p:grpSp>
      <p:grpSp>
        <p:nvGrpSpPr>
          <p:cNvPr id="23" name="Group 23"/>
          <p:cNvGrpSpPr/>
          <p:nvPr/>
        </p:nvGrpSpPr>
        <p:grpSpPr>
          <a:xfrm>
            <a:off x="13511502" y="5208022"/>
            <a:ext cx="171342" cy="169802"/>
            <a:chExt cx="320400" cy="317520"/>
          </a:xfrm>
        </p:grpSpPr>
        <p:sp>
          <p:nvSpPr>
            <p:cNvPr id="24" name="Freeform 24"/>
            <p:cNvSpPr/>
            <p:nvPr/>
          </p:nvSpPr>
          <p:spPr>
            <a:xfrm>
              <a:off x="0" y="0"/>
              <a:ext cx="320421" cy="329184"/>
            </a:xfrm>
            <a:custGeom>
              <a:rect l="l" t="t" r="r" b="b"/>
              <a:pathLst>
                <a:path w="320421" h="329184">
                  <a:moveTo>
                    <a:pt x="320421" y="329184"/>
                  </a:moveTo>
                  <a:lnTo>
                    <a:pt x="0" y="329184"/>
                  </a:lnTo>
                  <a:lnTo>
                    <a:pt x="0" y="158750"/>
                  </a:lnTo>
                  <a:cubicBezTo>
                    <a:pt x="0" y="70866"/>
                    <a:pt x="71501" y="0"/>
                    <a:pt x="160147" y="0"/>
                  </a:cubicBezTo>
                  <a:cubicBezTo>
                    <a:pt x="248793" y="0"/>
                    <a:pt x="320421" y="70866"/>
                    <a:pt x="320421" y="158750"/>
                  </a:cubicBezTo>
                  <a:lnTo>
                    <a:pt x="320421" y="329184"/>
                  </a:lnTo>
                  <a:close/>
                </a:path>
              </a:pathLst>
            </a:custGeom>
            <a:solidFill>
              <a:srgbClr val="040506"/>
            </a:solidFill>
          </p:spPr>
          <p:txBody>
            <a:bodyPr/>
            <a:lstStyle/>
            <a:p/>
          </p:txBody>
        </p:sp>
      </p:grpSp>
      <p:sp>
        <p:nvSpPr>
          <p:cNvPr id="25" name="TextBox 25"/>
          <p:cNvSpPr txBox="1"/>
          <p:nvPr/>
        </p:nvSpPr>
        <p:spPr>
          <a:xfrm>
            <a:off x="1282889" y="6374267"/>
            <a:ext cx="4735556" cy="2462530"/>
          </a:xfrm>
          <a:prstGeom prst="rect">
            <a:avLst/>
          </a:prstGeom>
        </p:spPr>
        <p:txBody>
          <a:bodyPr lIns="0" tIns="0" rIns="0" bIns="0" rtlCol="0" anchor="t">
            <a:spAutoFit/>
          </a:bodyPr>
          <a:lstStyle/>
          <a:p>
            <a:pPr>
              <a:lnSpc>
                <a:spcPts val="3920"/>
              </a:lnSpc>
              <a:spcBef>
                <a:spcPct val="0"/>
              </a:spcBef>
            </a:pPr>
            <a:r>
              <a:rPr lang="en-US" sz="2800" spc="89">
                <a:solidFill>
                  <a:srgbClr val="000000"/>
                </a:solidFill>
                <a:latin typeface="Barlow Bold"/>
              </a:rPr>
              <a:t>Genetic Tests, Laboratory Tests, Biopsy, Imaging, Endoscopy, and Others (dominated type: laboratory tests: 24.6%)</a:t>
            </a:r>
          </a:p>
        </p:txBody>
      </p:sp>
      <p:sp>
        <p:nvSpPr>
          <p:cNvPr id="26" name="TextBox 26"/>
          <p:cNvSpPr txBox="1"/>
          <p:nvPr/>
        </p:nvSpPr>
        <p:spPr>
          <a:xfrm>
            <a:off x="1028700" y="5468756"/>
            <a:ext cx="4989744" cy="688975"/>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Barlow Semi-Bold"/>
              </a:rPr>
              <a:t>By Type</a:t>
            </a:r>
          </a:p>
        </p:txBody>
      </p:sp>
      <p:sp>
        <p:nvSpPr>
          <p:cNvPr id="27" name="TextBox 27"/>
          <p:cNvSpPr txBox="1"/>
          <p:nvPr/>
        </p:nvSpPr>
        <p:spPr>
          <a:xfrm>
            <a:off x="6649128" y="5468756"/>
            <a:ext cx="4989744" cy="688975"/>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Barlow Semi-Bold"/>
              </a:rPr>
              <a:t>By Application</a:t>
            </a:r>
          </a:p>
        </p:txBody>
      </p:sp>
      <p:sp>
        <p:nvSpPr>
          <p:cNvPr id="28" name="TextBox 28"/>
          <p:cNvSpPr txBox="1"/>
          <p:nvPr/>
        </p:nvSpPr>
        <p:spPr>
          <a:xfrm>
            <a:off x="6834345" y="6126617"/>
            <a:ext cx="4799664" cy="2957830"/>
          </a:xfrm>
          <a:prstGeom prst="rect">
            <a:avLst/>
          </a:prstGeom>
        </p:spPr>
        <p:txBody>
          <a:bodyPr lIns="0" tIns="0" rIns="0" bIns="0" rtlCol="0" anchor="t">
            <a:spAutoFit/>
          </a:bodyPr>
          <a:lstStyle/>
          <a:p>
            <a:pPr>
              <a:lnSpc>
                <a:spcPts val="3920"/>
              </a:lnSpc>
              <a:spcBef>
                <a:spcPct val="0"/>
              </a:spcBef>
            </a:pPr>
            <a:r>
              <a:rPr lang="en-US" sz="2800" spc="89">
                <a:solidFill>
                  <a:srgbClr val="000000"/>
                </a:solidFill>
                <a:latin typeface="Barlow Bold"/>
              </a:rPr>
              <a:t>Breast Cancer, Skin Cancer, Colorectal Cancer, Cervical Cancer, Lung Cancer, Prostate Cancer, Blood Cancer, Kidney Cancer, Liver Cancer, </a:t>
            </a:r>
          </a:p>
        </p:txBody>
      </p:sp>
      <p:sp>
        <p:nvSpPr>
          <p:cNvPr id="29" name="TextBox 29"/>
          <p:cNvSpPr txBox="1"/>
          <p:nvPr/>
        </p:nvSpPr>
        <p:spPr>
          <a:xfrm>
            <a:off x="12200847" y="5468756"/>
            <a:ext cx="4989744" cy="688975"/>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Barlow Semi-Bold"/>
              </a:rPr>
              <a:t>By End Users</a:t>
            </a:r>
          </a:p>
        </p:txBody>
      </p:sp>
      <p:sp>
        <p:nvSpPr>
          <p:cNvPr id="30" name="TextBox 30"/>
          <p:cNvSpPr txBox="1"/>
          <p:nvPr/>
        </p:nvSpPr>
        <p:spPr>
          <a:xfrm>
            <a:off x="12453159" y="6117092"/>
            <a:ext cx="4729130" cy="2967355"/>
          </a:xfrm>
          <a:prstGeom prst="rect">
            <a:avLst/>
          </a:prstGeom>
        </p:spPr>
        <p:txBody>
          <a:bodyPr lIns="0" tIns="0" rIns="0" bIns="0" rtlCol="0" anchor="t">
            <a:spAutoFit/>
          </a:bodyPr>
          <a:lstStyle/>
          <a:p>
            <a:pPr>
              <a:lnSpc>
                <a:spcPts val="3919"/>
              </a:lnSpc>
            </a:pPr>
            <a:r>
              <a:rPr lang="en-US" sz="2799" spc="89">
                <a:solidFill>
                  <a:srgbClr val="000000"/>
                </a:solidFill>
                <a:latin typeface="Barlow Bold"/>
              </a:rPr>
              <a:t>Hospitals and Clinics, Diagnostic Laboratories, Research Institutes, and Diagnostic Imaging Centers (Dominated end user: Hospitals and Clinics)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61" b="-37948"/>
            </a:stretch>
          </a:blipFill>
        </p:spPr>
        <p:txBody>
          <a:bodyPr/>
          <a:lstStyle/>
          <a:p/>
        </p:txBody>
      </p:sp>
      <p:sp>
        <p:nvSpPr>
          <p:cNvPr id="3" name="Freeform 3"/>
          <p:cNvSpPr/>
          <p:nvPr/>
        </p:nvSpPr>
        <p:spPr>
          <a:xfrm>
            <a:off x="-389659" y="580134"/>
            <a:ext cx="11616686" cy="9706866"/>
          </a:xfrm>
          <a:custGeom>
            <a:rect l="l" t="t" r="r" b="b"/>
            <a:pathLst>
              <a:path w="11616686" h="9706866">
                <a:moveTo>
                  <a:pt x="0" y="0"/>
                </a:moveTo>
                <a:lnTo>
                  <a:pt x="11616686" y="0"/>
                </a:lnTo>
                <a:lnTo>
                  <a:pt x="11616686" y="9706866"/>
                </a:lnTo>
                <a:lnTo>
                  <a:pt x="0" y="9706866"/>
                </a:lnTo>
                <a:lnTo>
                  <a:pt x="0" y="0"/>
                </a:lnTo>
                <a:close/>
              </a:path>
            </a:pathLst>
          </a:custGeom>
          <a:blipFill>
            <a:blip r:embed="rId3"/>
            <a:stretch>
              <a:fillRect l="-5360" t="-16680" r="-7862" b="-18819"/>
            </a:stretch>
          </a:blipFill>
        </p:spPr>
        <p:txBody>
          <a:bodyPr/>
          <a:lstStyle/>
          <a:p/>
        </p:txBody>
      </p:sp>
      <p:sp>
        <p:nvSpPr>
          <p:cNvPr id="4" name="TextBox 4"/>
          <p:cNvSpPr txBox="1"/>
          <p:nvPr/>
        </p:nvSpPr>
        <p:spPr>
          <a:xfrm>
            <a:off x="522668" y="228026"/>
            <a:ext cx="17242662" cy="637540"/>
          </a:xfrm>
          <a:prstGeom prst="rect">
            <a:avLst/>
          </a:prstGeom>
        </p:spPr>
        <p:txBody>
          <a:bodyPr lIns="0" tIns="0" rIns="0" bIns="0" rtlCol="0" anchor="t">
            <a:spAutoFit/>
          </a:bodyPr>
          <a:lstStyle/>
          <a:p>
            <a:pPr algn="ctr">
              <a:lnSpc>
                <a:spcPts val="5179"/>
              </a:lnSpc>
              <a:spcBef>
                <a:spcPct val="0"/>
              </a:spcBef>
            </a:pPr>
            <a:r>
              <a:rPr lang="en-US" sz="3699" spc="118">
                <a:solidFill>
                  <a:srgbClr val="000000"/>
                </a:solidFill>
                <a:latin typeface="Now Bold"/>
              </a:rPr>
              <a:t>GLOBAL CANCER DIAGNOSTICS MARKET REVENUE SHARE FOR 2022</a:t>
            </a:r>
          </a:p>
        </p:txBody>
      </p:sp>
      <p:sp>
        <p:nvSpPr>
          <p:cNvPr id="5" name="TextBox 5"/>
          <p:cNvSpPr txBox="1"/>
          <p:nvPr/>
        </p:nvSpPr>
        <p:spPr>
          <a:xfrm>
            <a:off x="8611791" y="5509767"/>
            <a:ext cx="9676209" cy="1852911"/>
          </a:xfrm>
          <a:prstGeom prst="rect">
            <a:avLst/>
          </a:prstGeom>
        </p:spPr>
        <p:txBody>
          <a:bodyPr lIns="0" tIns="0" rIns="0" bIns="0" rtlCol="0" anchor="t">
            <a:spAutoFit/>
          </a:bodyPr>
          <a:lstStyle/>
          <a:p>
            <a:pPr algn="ctr">
              <a:lnSpc>
                <a:spcPts val="5524"/>
              </a:lnSpc>
            </a:pPr>
            <a:r>
              <a:rPr lang="en-US" sz="5311" spc="169">
                <a:solidFill>
                  <a:srgbClr val="000000"/>
                </a:solidFill>
                <a:latin typeface="Barlow Semi-Bold"/>
              </a:rPr>
              <a:t>North America Regional Share </a:t>
            </a:r>
          </a:p>
          <a:p>
            <a:pPr algn="ctr">
              <a:lnSpc>
                <a:spcPts val="8643"/>
              </a:lnSpc>
            </a:pPr>
            <a:r>
              <a:rPr lang="en-US" sz="8311" spc="265">
                <a:solidFill>
                  <a:srgbClr val="000000"/>
                </a:solidFill>
                <a:latin typeface="Barlow Semi-Bold"/>
              </a:rPr>
              <a:t>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808" b="-11996"/>
            </a:stretch>
          </a:blipFill>
        </p:spPr>
        <p:txBody>
          <a:bodyPr/>
          <a:lstStyle/>
          <a:p/>
        </p:txBody>
      </p:sp>
      <p:grpSp>
        <p:nvGrpSpPr>
          <p:cNvPr id="3" name="Group 3"/>
          <p:cNvGrpSpPr/>
          <p:nvPr/>
        </p:nvGrpSpPr>
        <p:grpSpPr>
          <a:xfrm>
            <a:off x="2117577" y="3426193"/>
            <a:ext cx="7606655" cy="2803611"/>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1272657" y="6454689"/>
            <a:ext cx="9904286" cy="2803611"/>
            <a:chExt cx="8916718" cy="2524059"/>
          </a:xfrm>
        </p:grpSpPr>
        <p:sp>
          <p:nvSpPr>
            <p:cNvPr id="6" name="Freeform 6"/>
            <p:cNvSpPr/>
            <p:nvPr/>
          </p:nvSpPr>
          <p:spPr>
            <a:xfrm>
              <a:off x="0" y="0"/>
              <a:ext cx="8916719" cy="2524060"/>
            </a:xfrm>
            <a:custGeom>
              <a:rect l="l" t="t" r="r" b="b"/>
              <a:pathLst>
                <a:path w="8916719" h="2524060">
                  <a:moveTo>
                    <a:pt x="8792258" y="2524060"/>
                  </a:moveTo>
                  <a:lnTo>
                    <a:pt x="124460" y="2524060"/>
                  </a:lnTo>
                  <a:cubicBezTo>
                    <a:pt x="55880" y="2524060"/>
                    <a:pt x="0" y="2468180"/>
                    <a:pt x="0" y="2399599"/>
                  </a:cubicBezTo>
                  <a:lnTo>
                    <a:pt x="0" y="124460"/>
                  </a:lnTo>
                  <a:cubicBezTo>
                    <a:pt x="0" y="55880"/>
                    <a:pt x="55880" y="0"/>
                    <a:pt x="124460" y="0"/>
                  </a:cubicBezTo>
                  <a:lnTo>
                    <a:pt x="8792259" y="0"/>
                  </a:lnTo>
                  <a:cubicBezTo>
                    <a:pt x="8860838" y="0"/>
                    <a:pt x="8916719" y="55880"/>
                    <a:pt x="8916719" y="124460"/>
                  </a:cubicBezTo>
                  <a:lnTo>
                    <a:pt x="8916719" y="2399600"/>
                  </a:lnTo>
                  <a:cubicBezTo>
                    <a:pt x="8916719" y="2468180"/>
                    <a:pt x="8860838" y="2524060"/>
                    <a:pt x="8792259" y="2524060"/>
                  </a:cubicBezTo>
                  <a:close/>
                </a:path>
              </a:pathLst>
            </a:custGeom>
            <a:solidFill>
              <a:srgbClr val="43B4BE"/>
            </a:solidFill>
          </p:spPr>
          <p:txBody>
            <a:bodyPr/>
            <a:lstStyle/>
            <a:p/>
          </p:txBody>
        </p:sp>
      </p:grpSp>
      <p:grpSp>
        <p:nvGrpSpPr>
          <p:cNvPr id="7" name="Group 7"/>
          <p:cNvGrpSpPr/>
          <p:nvPr/>
        </p:nvGrpSpPr>
        <p:grpSpPr>
          <a:xfrm>
            <a:off x="1407793" y="3426193"/>
            <a:ext cx="9769151" cy="2803611"/>
            <a:chExt cx="8795057" cy="2524059"/>
          </a:xfrm>
        </p:grpSpPr>
        <p:sp>
          <p:nvSpPr>
            <p:cNvPr id="8" name="Freeform 8"/>
            <p:cNvSpPr/>
            <p:nvPr/>
          </p:nvSpPr>
          <p:spPr>
            <a:xfrm>
              <a:off x="0" y="0"/>
              <a:ext cx="8795057" cy="2524060"/>
            </a:xfrm>
            <a:custGeom>
              <a:rect l="l" t="t" r="r" b="b"/>
              <a:pathLst>
                <a:path w="8795057" h="2524060">
                  <a:moveTo>
                    <a:pt x="8670597" y="2524060"/>
                  </a:moveTo>
                  <a:lnTo>
                    <a:pt x="124460" y="2524060"/>
                  </a:lnTo>
                  <a:cubicBezTo>
                    <a:pt x="55880" y="2524060"/>
                    <a:pt x="0" y="2468180"/>
                    <a:pt x="0" y="2399599"/>
                  </a:cubicBezTo>
                  <a:lnTo>
                    <a:pt x="0" y="124460"/>
                  </a:lnTo>
                  <a:cubicBezTo>
                    <a:pt x="0" y="55880"/>
                    <a:pt x="55880" y="0"/>
                    <a:pt x="124460" y="0"/>
                  </a:cubicBezTo>
                  <a:lnTo>
                    <a:pt x="8670597" y="0"/>
                  </a:lnTo>
                  <a:cubicBezTo>
                    <a:pt x="8739177" y="0"/>
                    <a:pt x="8795057" y="55880"/>
                    <a:pt x="8795057" y="124460"/>
                  </a:cubicBezTo>
                  <a:lnTo>
                    <a:pt x="8795057" y="2399600"/>
                  </a:lnTo>
                  <a:cubicBezTo>
                    <a:pt x="8795057" y="2468180"/>
                    <a:pt x="8739177" y="2524060"/>
                    <a:pt x="8670597" y="2524060"/>
                  </a:cubicBezTo>
                  <a:close/>
                </a:path>
              </a:pathLst>
            </a:custGeom>
            <a:solidFill>
              <a:srgbClr val="000000"/>
            </a:solidFill>
          </p:spPr>
          <p:txBody>
            <a:bodyPr/>
            <a:lstStyle/>
            <a:p/>
          </p:txBody>
        </p:sp>
      </p:grpSp>
      <p:grpSp>
        <p:nvGrpSpPr>
          <p:cNvPr id="9" name="Group 9"/>
          <p:cNvGrpSpPr/>
          <p:nvPr/>
        </p:nvGrpSpPr>
        <p:grpSpPr>
          <a:xfrm>
            <a:off x="339560" y="3859952"/>
            <a:ext cx="2136467" cy="1936093"/>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43B4BE"/>
            </a:solidFill>
          </p:spPr>
          <p:txBody>
            <a:bodyPr/>
            <a:lstStyle/>
            <a:p/>
          </p:txBody>
        </p:sp>
      </p:grpSp>
      <p:grpSp>
        <p:nvGrpSpPr>
          <p:cNvPr id="11" name="Group 11"/>
          <p:cNvGrpSpPr/>
          <p:nvPr/>
        </p:nvGrpSpPr>
        <p:grpSpPr>
          <a:xfrm>
            <a:off x="204424" y="6888448"/>
            <a:ext cx="2136467" cy="1936093"/>
            <a:chExt cx="1923438" cy="1743043"/>
          </a:xfrm>
        </p:grpSpPr>
        <p:sp>
          <p:nvSpPr>
            <p:cNvPr id="12" name="Freeform 12"/>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000000"/>
            </a:solidFill>
          </p:spPr>
          <p:txBody>
            <a:bodyPr/>
            <a:lstStyle/>
            <a:p/>
          </p:txBody>
        </p:sp>
      </p:grpSp>
      <p:grpSp>
        <p:nvGrpSpPr>
          <p:cNvPr id="13" name="Group 13"/>
          <p:cNvGrpSpPr>
            <a:grpSpLocks noChangeAspect="1"/>
          </p:cNvGrpSpPr>
          <p:nvPr/>
        </p:nvGrpSpPr>
        <p:grpSpPr>
          <a:xfrm rot="5400000">
            <a:off x="2363242" y="4547807"/>
            <a:ext cx="647093" cy="560382"/>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3B4BE"/>
            </a:solidFill>
          </p:spPr>
          <p:txBody>
            <a:bodyPr/>
            <a:lstStyle/>
            <a:p/>
          </p:txBody>
        </p:sp>
      </p:grpSp>
      <p:grpSp>
        <p:nvGrpSpPr>
          <p:cNvPr id="15" name="Group 15"/>
          <p:cNvGrpSpPr>
            <a:grpSpLocks noChangeAspect="1"/>
          </p:cNvGrpSpPr>
          <p:nvPr/>
        </p:nvGrpSpPr>
        <p:grpSpPr>
          <a:xfrm rot="5400000">
            <a:off x="2228106" y="7576303"/>
            <a:ext cx="647093" cy="560382"/>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A0D16"/>
            </a:solidFill>
          </p:spPr>
          <p:txBody>
            <a:bodyPr/>
            <a:lstStyle/>
            <a:p/>
          </p:txBody>
        </p:sp>
      </p:grpSp>
      <p:sp>
        <p:nvSpPr>
          <p:cNvPr id="17" name="TextBox 17"/>
          <p:cNvSpPr txBox="1"/>
          <p:nvPr/>
        </p:nvSpPr>
        <p:spPr>
          <a:xfrm>
            <a:off x="339560" y="4482906"/>
            <a:ext cx="2136467" cy="578321"/>
          </a:xfrm>
          <a:prstGeom prst="rect">
            <a:avLst/>
          </a:prstGeom>
        </p:spPr>
        <p:txBody>
          <a:bodyPr lIns="0" tIns="0" rIns="0" bIns="0" rtlCol="0" anchor="t">
            <a:spAutoFit/>
          </a:bodyPr>
          <a:lstStyle/>
          <a:p>
            <a:pPr algn="ctr">
              <a:lnSpc>
                <a:spcPts val="4617"/>
              </a:lnSpc>
              <a:spcBef>
                <a:spcPct val="0"/>
              </a:spcBef>
            </a:pPr>
            <a:r>
              <a:rPr lang="en-US" sz="3298" spc="105">
                <a:solidFill>
                  <a:srgbClr val="FFFFFF"/>
                </a:solidFill>
                <a:latin typeface="Barlow Semi-Bold"/>
              </a:rPr>
              <a:t>Drivers</a:t>
            </a:r>
          </a:p>
        </p:txBody>
      </p:sp>
      <p:sp>
        <p:nvSpPr>
          <p:cNvPr id="18" name="TextBox 18"/>
          <p:cNvSpPr txBox="1"/>
          <p:nvPr/>
        </p:nvSpPr>
        <p:spPr>
          <a:xfrm>
            <a:off x="204424" y="7529234"/>
            <a:ext cx="2136467" cy="578321"/>
          </a:xfrm>
          <a:prstGeom prst="rect">
            <a:avLst/>
          </a:prstGeom>
        </p:spPr>
        <p:txBody>
          <a:bodyPr lIns="0" tIns="0" rIns="0" bIns="0" rtlCol="0" anchor="t">
            <a:spAutoFit/>
          </a:bodyPr>
          <a:lstStyle/>
          <a:p>
            <a:pPr algn="ctr">
              <a:lnSpc>
                <a:spcPts val="4617"/>
              </a:lnSpc>
              <a:spcBef>
                <a:spcPct val="0"/>
              </a:spcBef>
            </a:pPr>
            <a:r>
              <a:rPr lang="en-US" sz="3298" spc="105">
                <a:solidFill>
                  <a:srgbClr val="FFFFFF"/>
                </a:solidFill>
                <a:latin typeface="Barlow Semi-Bold"/>
              </a:rPr>
              <a:t>Restraints</a:t>
            </a:r>
          </a:p>
        </p:txBody>
      </p:sp>
      <p:sp>
        <p:nvSpPr>
          <p:cNvPr id="19" name="TextBox 19"/>
          <p:cNvSpPr txBox="1"/>
          <p:nvPr/>
        </p:nvSpPr>
        <p:spPr>
          <a:xfrm>
            <a:off x="2551653" y="3767096"/>
            <a:ext cx="8490155" cy="2019466"/>
          </a:xfrm>
          <a:prstGeom prst="rect">
            <a:avLst/>
          </a:prstGeom>
        </p:spPr>
        <p:txBody>
          <a:bodyPr lIns="0" tIns="0" rIns="0" bIns="0" rtlCol="0" anchor="t">
            <a:spAutoFit/>
          </a:bodyPr>
          <a:lstStyle/>
          <a:p>
            <a:pPr marL="624505" lvl="1" indent="-312252">
              <a:lnSpc>
                <a:spcPts val="4049"/>
              </a:lnSpc>
              <a:buFont typeface="Arial"/>
              <a:buChar char="•"/>
            </a:pPr>
            <a:r>
              <a:rPr lang="en-US" sz="2892" spc="92">
                <a:solidFill>
                  <a:srgbClr val="FFFFFF"/>
                </a:solidFill>
                <a:latin typeface="Barlow"/>
              </a:rPr>
              <a:t>Increasing developments in diagnostic testing techniques</a:t>
            </a:r>
          </a:p>
          <a:p>
            <a:pPr marL="624505" lvl="1" indent="-312252">
              <a:lnSpc>
                <a:spcPts val="4049"/>
              </a:lnSpc>
              <a:buFont typeface="Arial"/>
              <a:buChar char="•"/>
            </a:pPr>
            <a:r>
              <a:rPr lang="en-US" sz="2892" spc="92">
                <a:solidFill>
                  <a:srgbClr val="FFFFFF"/>
                </a:solidFill>
                <a:latin typeface="Barlow"/>
              </a:rPr>
              <a:t>Growing Strategic Collaborations Associated with Cancer Diagnostics</a:t>
            </a:r>
          </a:p>
        </p:txBody>
      </p:sp>
      <p:sp>
        <p:nvSpPr>
          <p:cNvPr id="20" name="TextBox 20"/>
          <p:cNvSpPr txBox="1"/>
          <p:nvPr/>
        </p:nvSpPr>
        <p:spPr>
          <a:xfrm>
            <a:off x="2686788" y="7466273"/>
            <a:ext cx="8355019" cy="1002919"/>
          </a:xfrm>
          <a:prstGeom prst="rect">
            <a:avLst/>
          </a:prstGeom>
        </p:spPr>
        <p:txBody>
          <a:bodyPr lIns="0" tIns="0" rIns="0" bIns="0" rtlCol="0" anchor="t">
            <a:spAutoFit/>
          </a:bodyPr>
          <a:lstStyle/>
          <a:p>
            <a:pPr algn="ctr">
              <a:lnSpc>
                <a:spcPts val="4045"/>
              </a:lnSpc>
              <a:spcBef>
                <a:spcPct val="0"/>
              </a:spcBef>
            </a:pPr>
            <a:r>
              <a:rPr lang="en-US" sz="2889" spc="92">
                <a:solidFill>
                  <a:srgbClr val="FFFFFF"/>
                </a:solidFill>
                <a:latin typeface="Barlow"/>
              </a:rPr>
              <a:t>High cost of cancer diagnostic imaging</a:t>
            </a:r>
          </a:p>
          <a:p>
            <a:pPr algn="ctr">
              <a:lnSpc>
                <a:spcPts val="4045"/>
              </a:lnSpc>
              <a:spcBef>
                <a:spcPct val="0"/>
              </a:spcBef>
            </a:pPr>
            <a:endParaRPr lang="en-US" sz="2889" spc="92">
              <a:solidFill>
                <a:srgbClr val="FFFFFF"/>
              </a:solidFill>
              <a:latin typeface="Barlow"/>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660898" y="2240934"/>
            <a:ext cx="13788792" cy="6644555"/>
            <a:chExt cx="4836618" cy="2330674"/>
          </a:xfrm>
        </p:grpSpPr>
        <p:sp>
          <p:nvSpPr>
            <p:cNvPr id="4" name="Freeform 4"/>
            <p:cNvSpPr/>
            <p:nvPr/>
          </p:nvSpPr>
          <p:spPr>
            <a:xfrm>
              <a:off x="0" y="0"/>
              <a:ext cx="4836618" cy="2330674"/>
            </a:xfrm>
            <a:custGeom>
              <a:rect l="l" t="t" r="r" b="b"/>
              <a:pathLst>
                <a:path w="4836618" h="2330674">
                  <a:moveTo>
                    <a:pt x="0" y="0"/>
                  </a:moveTo>
                  <a:lnTo>
                    <a:pt x="4836618" y="0"/>
                  </a:lnTo>
                  <a:lnTo>
                    <a:pt x="4836618" y="2330674"/>
                  </a:lnTo>
                  <a:lnTo>
                    <a:pt x="0" y="2330674"/>
                  </a:lnTo>
                  <a:close/>
                </a:path>
              </a:pathLst>
            </a:custGeom>
            <a:solidFill>
              <a:srgbClr val="F7FDFE"/>
            </a:solidFill>
          </p:spPr>
          <p:txBody>
            <a:bodyPr/>
            <a:lstStyle/>
            <a:p/>
          </p:txBody>
        </p:sp>
        <p:sp>
          <p:nvSpPr>
            <p:cNvPr id="5" name="TextBox 5"/>
            <p:cNvSpPr txBox="1"/>
            <p:nvPr/>
          </p:nvSpPr>
          <p:spPr>
            <a:xfrm>
              <a:off x="0" y="-38100"/>
              <a:ext cx="4836618" cy="236877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98403" y="2810794"/>
            <a:ext cx="9913783" cy="710564"/>
          </a:xfrm>
          <a:prstGeom prst="rect">
            <a:avLst/>
          </a:prstGeom>
        </p:spPr>
        <p:txBody>
          <a:bodyPr lIns="0" tIns="0" rIns="0" bIns="0" rtlCol="0" anchor="t">
            <a:spAutoFit/>
          </a:bodyPr>
          <a:lstStyle/>
          <a:p>
            <a:pPr algn="ctr">
              <a:lnSpc>
                <a:spcPts val="4979"/>
              </a:lnSpc>
            </a:pPr>
            <a:r>
              <a:rPr lang="en-US" sz="5999">
                <a:solidFill>
                  <a:srgbClr val="292929"/>
                </a:solidFill>
                <a:latin typeface="Now"/>
              </a:rPr>
              <a:t>AUTHOR'S PERSPECTIVE</a:t>
            </a:r>
          </a:p>
        </p:txBody>
      </p:sp>
      <p:sp>
        <p:nvSpPr>
          <p:cNvPr id="7" name="TextBox 7"/>
          <p:cNvSpPr txBox="1"/>
          <p:nvPr/>
        </p:nvSpPr>
        <p:spPr>
          <a:xfrm>
            <a:off x="2660898" y="3671649"/>
            <a:ext cx="13544576" cy="1471851"/>
          </a:xfrm>
          <a:prstGeom prst="rect">
            <a:avLst/>
          </a:prstGeom>
        </p:spPr>
        <p:txBody>
          <a:bodyPr lIns="0" tIns="0" rIns="0" bIns="0" rtlCol="0" anchor="t">
            <a:spAutoFit/>
          </a:bodyPr>
          <a:lstStyle/>
          <a:p>
            <a:pPr marL="605193" lvl="1" indent="-302597">
              <a:lnSpc>
                <a:spcPts val="3924"/>
              </a:lnSpc>
              <a:buFont typeface="Arial"/>
              <a:buChar char="•"/>
            </a:pPr>
            <a:r>
              <a:rPr lang="en-US" sz="2803" spc="280">
                <a:solidFill>
                  <a:srgbClr val="292929"/>
                </a:solidFill>
                <a:latin typeface="Now"/>
              </a:rPr>
              <a:t>The market for cancer diagnostics is expected to boost in upcoming years due to technological advancements in diagnostic testing.</a:t>
            </a:r>
          </a:p>
        </p:txBody>
      </p:sp>
      <p:sp>
        <p:nvSpPr>
          <p:cNvPr id="8" name="TextBox 8"/>
          <p:cNvSpPr txBox="1"/>
          <p:nvPr/>
        </p:nvSpPr>
        <p:spPr>
          <a:xfrm>
            <a:off x="2660898" y="5418097"/>
            <a:ext cx="13544576" cy="976630"/>
          </a:xfrm>
          <a:prstGeom prst="rect">
            <a:avLst/>
          </a:prstGeom>
        </p:spPr>
        <p:txBody>
          <a:bodyPr lIns="0" tIns="0" rIns="0" bIns="0" rtlCol="0" anchor="t">
            <a:spAutoFit/>
          </a:bodyPr>
          <a:lstStyle/>
          <a:p>
            <a:pPr marL="604519" lvl="1" indent="-302260">
              <a:lnSpc>
                <a:spcPts val="3919"/>
              </a:lnSpc>
              <a:buFont typeface="Arial"/>
              <a:buChar char="•"/>
            </a:pPr>
            <a:r>
              <a:rPr lang="en-US" sz="2799" spc="89">
                <a:solidFill>
                  <a:srgbClr val="292929"/>
                </a:solidFill>
                <a:latin typeface="Now"/>
              </a:rPr>
              <a:t> Cancer Diagnostics market analysis helps to understand key industry segments, and their global, regional, and country-level insights</a:t>
            </a:r>
          </a:p>
        </p:txBody>
      </p:sp>
      <p:sp>
        <p:nvSpPr>
          <p:cNvPr id="9" name="TextBox 9"/>
          <p:cNvSpPr txBox="1"/>
          <p:nvPr/>
        </p:nvSpPr>
        <p:spPr>
          <a:xfrm>
            <a:off x="2660898" y="6547127"/>
            <a:ext cx="13788792" cy="1967230"/>
          </a:xfrm>
          <a:prstGeom prst="rect">
            <a:avLst/>
          </a:prstGeom>
        </p:spPr>
        <p:txBody>
          <a:bodyPr lIns="0" tIns="0" rIns="0" bIns="0" rtlCol="0" anchor="t">
            <a:spAutoFit/>
          </a:bodyPr>
          <a:lstStyle/>
          <a:p>
            <a:pPr marL="604521" lvl="1" indent="-302261">
              <a:lnSpc>
                <a:spcPts val="3920"/>
              </a:lnSpc>
              <a:buFont typeface="Arial"/>
              <a:buChar char="•"/>
            </a:pPr>
            <a:r>
              <a:rPr lang="en-US" sz="2800" spc="89">
                <a:solidFill>
                  <a:srgbClr val="292929"/>
                </a:solidFill>
                <a:latin typeface="Now"/>
              </a:rPr>
              <a:t>The conducting of samples of urine, laboratory tests for cancer, blood, or other body tissues or fluids studied in the laboratory during testing for cancer to abnormal cells can help identify whether a person has precancerous or cancer disease.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693" b="-15824"/>
            </a:stretch>
          </a:blipFill>
        </p:spPr>
        <p:txBody>
          <a:bodyPr/>
          <a:lstStyle/>
          <a:p/>
        </p:txBody>
      </p:sp>
      <p:sp>
        <p:nvSpPr>
          <p:cNvPr id="3" name="Freeform 3"/>
          <p:cNvSpPr/>
          <p:nvPr/>
        </p:nvSpPr>
        <p:spPr>
          <a:xfrm>
            <a:off x="4499560" y="2585055"/>
            <a:ext cx="4961053" cy="1217651"/>
          </a:xfrm>
          <a:custGeom>
            <a:rect l="l" t="t" r="r" b="b"/>
            <a:pathLst>
              <a:path w="4961053" h="1217651">
                <a:moveTo>
                  <a:pt x="0" y="0"/>
                </a:moveTo>
                <a:lnTo>
                  <a:pt x="4961053" y="0"/>
                </a:lnTo>
                <a:lnTo>
                  <a:pt x="4961053" y="1217651"/>
                </a:lnTo>
                <a:lnTo>
                  <a:pt x="0" y="1217651"/>
                </a:lnTo>
                <a:lnTo>
                  <a:pt x="0" y="0"/>
                </a:lnTo>
                <a:close/>
              </a:path>
            </a:pathLst>
          </a:custGeom>
          <a:blipFill>
            <a:blip r:embed="rId3"/>
            <a:stretch>
              <a:fillRect l="-6026" t="-68747" r="-8677" b="-76604"/>
            </a:stretch>
          </a:blipFill>
        </p:spPr>
        <p:txBody>
          <a:bodyPr/>
          <a:lstStyle/>
          <a:p/>
        </p:txBody>
      </p:sp>
      <p:sp>
        <p:nvSpPr>
          <p:cNvPr id="4" name="Freeform 4"/>
          <p:cNvSpPr/>
          <p:nvPr/>
        </p:nvSpPr>
        <p:spPr>
          <a:xfrm>
            <a:off x="10232120" y="2585055"/>
            <a:ext cx="4594596" cy="1217651"/>
          </a:xfrm>
          <a:custGeom>
            <a:rect l="l" t="t" r="r" b="b"/>
            <a:pathLst>
              <a:path w="4594596" h="1217651">
                <a:moveTo>
                  <a:pt x="0" y="0"/>
                </a:moveTo>
                <a:lnTo>
                  <a:pt x="4594596" y="0"/>
                </a:lnTo>
                <a:lnTo>
                  <a:pt x="4594596" y="1217651"/>
                </a:lnTo>
                <a:lnTo>
                  <a:pt x="0" y="1217651"/>
                </a:lnTo>
                <a:lnTo>
                  <a:pt x="0" y="0"/>
                </a:lnTo>
                <a:close/>
              </a:path>
            </a:pathLst>
          </a:custGeom>
          <a:blipFill>
            <a:blip r:embed="rId4"/>
            <a:stretch>
              <a:fillRect l="-9388" t="-94891" r="-8382" b="-101217"/>
            </a:stretch>
          </a:blipFill>
        </p:spPr>
        <p:txBody>
          <a:bodyPr/>
          <a:lstStyle/>
          <a:p/>
        </p:txBody>
      </p:sp>
      <p:sp>
        <p:nvSpPr>
          <p:cNvPr id="5" name="Freeform 5"/>
          <p:cNvSpPr/>
          <p:nvPr/>
        </p:nvSpPr>
        <p:spPr>
          <a:xfrm>
            <a:off x="4860683" y="4135481"/>
            <a:ext cx="4283317" cy="1189859"/>
          </a:xfrm>
          <a:custGeom>
            <a:rect l="l" t="t" r="r" b="b"/>
            <a:pathLst>
              <a:path w="4283317" h="1189859">
                <a:moveTo>
                  <a:pt x="0" y="0"/>
                </a:moveTo>
                <a:lnTo>
                  <a:pt x="4283317" y="0"/>
                </a:lnTo>
                <a:lnTo>
                  <a:pt x="4283317" y="1189860"/>
                </a:lnTo>
                <a:lnTo>
                  <a:pt x="0" y="1189860"/>
                </a:lnTo>
                <a:lnTo>
                  <a:pt x="0" y="0"/>
                </a:lnTo>
                <a:close/>
              </a:path>
            </a:pathLst>
          </a:custGeom>
          <a:blipFill>
            <a:blip r:embed="rId5"/>
            <a:stretch>
              <a:fillRect l="-3948" t="-58232" r="-10117" b="-56854"/>
            </a:stretch>
          </a:blipFill>
        </p:spPr>
        <p:txBody>
          <a:bodyPr/>
          <a:lstStyle/>
          <a:p/>
        </p:txBody>
      </p:sp>
      <p:sp>
        <p:nvSpPr>
          <p:cNvPr id="6" name="Freeform 6"/>
          <p:cNvSpPr/>
          <p:nvPr/>
        </p:nvSpPr>
        <p:spPr>
          <a:xfrm>
            <a:off x="5591938" y="5658716"/>
            <a:ext cx="3234326" cy="1692630"/>
          </a:xfrm>
          <a:custGeom>
            <a:rect l="l" t="t" r="r" b="b"/>
            <a:pathLst>
              <a:path w="3234326" h="1692630">
                <a:moveTo>
                  <a:pt x="0" y="0"/>
                </a:moveTo>
                <a:lnTo>
                  <a:pt x="3234326" y="0"/>
                </a:lnTo>
                <a:lnTo>
                  <a:pt x="3234326" y="1692630"/>
                </a:lnTo>
                <a:lnTo>
                  <a:pt x="0" y="1692630"/>
                </a:lnTo>
                <a:lnTo>
                  <a:pt x="0" y="0"/>
                </a:lnTo>
                <a:close/>
              </a:path>
            </a:pathLst>
          </a:custGeom>
          <a:blipFill>
            <a:blip r:embed="rId6"/>
            <a:stretch>
              <a:fillRect/>
            </a:stretch>
          </a:blipFill>
        </p:spPr>
        <p:txBody>
          <a:bodyPr/>
          <a:lstStyle/>
          <a:p/>
        </p:txBody>
      </p:sp>
      <p:sp>
        <p:nvSpPr>
          <p:cNvPr id="7" name="Freeform 7"/>
          <p:cNvSpPr/>
          <p:nvPr/>
        </p:nvSpPr>
        <p:spPr>
          <a:xfrm>
            <a:off x="10902423" y="5658716"/>
            <a:ext cx="1964700" cy="1691279"/>
          </a:xfrm>
          <a:custGeom>
            <a:rect l="l" t="t" r="r" b="b"/>
            <a:pathLst>
              <a:path w="1964700" h="1691279">
                <a:moveTo>
                  <a:pt x="0" y="0"/>
                </a:moveTo>
                <a:lnTo>
                  <a:pt x="1964700" y="0"/>
                </a:lnTo>
                <a:lnTo>
                  <a:pt x="1964700" y="1691279"/>
                </a:lnTo>
                <a:lnTo>
                  <a:pt x="0" y="1691279"/>
                </a:lnTo>
                <a:lnTo>
                  <a:pt x="0" y="0"/>
                </a:lnTo>
                <a:close/>
              </a:path>
            </a:pathLst>
          </a:custGeom>
          <a:blipFill>
            <a:blip r:embed="rId7"/>
            <a:stretch>
              <a:fillRect/>
            </a:stretch>
          </a:blipFill>
        </p:spPr>
        <p:txBody>
          <a:bodyPr/>
          <a:lstStyle/>
          <a:p/>
        </p:txBody>
      </p:sp>
      <p:sp>
        <p:nvSpPr>
          <p:cNvPr id="8" name="Freeform 8"/>
          <p:cNvSpPr/>
          <p:nvPr/>
        </p:nvSpPr>
        <p:spPr>
          <a:xfrm>
            <a:off x="10607357" y="3924580"/>
            <a:ext cx="3064804" cy="1611662"/>
          </a:xfrm>
          <a:custGeom>
            <a:rect l="l" t="t" r="r" b="b"/>
            <a:pathLst>
              <a:path w="3064804" h="1611662">
                <a:moveTo>
                  <a:pt x="0" y="0"/>
                </a:moveTo>
                <a:lnTo>
                  <a:pt x="3064804" y="0"/>
                </a:lnTo>
                <a:lnTo>
                  <a:pt x="3064804" y="1611662"/>
                </a:lnTo>
                <a:lnTo>
                  <a:pt x="0" y="1611662"/>
                </a:lnTo>
                <a:lnTo>
                  <a:pt x="0" y="0"/>
                </a:lnTo>
                <a:close/>
              </a:path>
            </a:pathLst>
          </a:custGeom>
          <a:blipFill>
            <a:blip r:embed="rId8"/>
            <a:stretch>
              <a:fillRect b="-7858"/>
            </a:stretch>
          </a:blipFill>
        </p:spPr>
        <p:txBody>
          <a:bodyPr/>
          <a:lstStyle/>
          <a:p/>
        </p:txBody>
      </p:sp>
      <p:sp>
        <p:nvSpPr>
          <p:cNvPr id="9" name="Freeform 9"/>
          <p:cNvSpPr/>
          <p:nvPr/>
        </p:nvSpPr>
        <p:spPr>
          <a:xfrm>
            <a:off x="5200727" y="7684721"/>
            <a:ext cx="4016747" cy="1643519"/>
          </a:xfrm>
          <a:custGeom>
            <a:rect l="l" t="t" r="r" b="b"/>
            <a:pathLst>
              <a:path w="4016746" h="1643519">
                <a:moveTo>
                  <a:pt x="0" y="0"/>
                </a:moveTo>
                <a:lnTo>
                  <a:pt x="4016747" y="0"/>
                </a:lnTo>
                <a:lnTo>
                  <a:pt x="4016747" y="1643519"/>
                </a:lnTo>
                <a:lnTo>
                  <a:pt x="0" y="1643519"/>
                </a:lnTo>
                <a:lnTo>
                  <a:pt x="0" y="0"/>
                </a:lnTo>
                <a:close/>
              </a:path>
            </a:pathLst>
          </a:custGeom>
          <a:blipFill>
            <a:blip r:embed="rId9"/>
            <a:stretch>
              <a:fillRect/>
            </a:stretch>
          </a:blipFill>
        </p:spPr>
        <p:txBody>
          <a:bodyPr/>
          <a:lstStyle/>
          <a:p/>
        </p:txBody>
      </p:sp>
      <p:sp>
        <p:nvSpPr>
          <p:cNvPr id="10" name="Freeform 10"/>
          <p:cNvSpPr/>
          <p:nvPr/>
        </p:nvSpPr>
        <p:spPr>
          <a:xfrm>
            <a:off x="10177757" y="7847857"/>
            <a:ext cx="3414031" cy="1317247"/>
          </a:xfrm>
          <a:custGeom>
            <a:rect l="l" t="t" r="r" b="b"/>
            <a:pathLst>
              <a:path w="3414031" h="1317247">
                <a:moveTo>
                  <a:pt x="0" y="0"/>
                </a:moveTo>
                <a:lnTo>
                  <a:pt x="3414031" y="0"/>
                </a:lnTo>
                <a:lnTo>
                  <a:pt x="3414031" y="1317247"/>
                </a:lnTo>
                <a:lnTo>
                  <a:pt x="0" y="1317247"/>
                </a:lnTo>
                <a:lnTo>
                  <a:pt x="0" y="0"/>
                </a:lnTo>
                <a:close/>
              </a:path>
            </a:pathLst>
          </a:custGeom>
          <a:blipFill>
            <a:blip r:embed="rId10"/>
            <a:stretch>
              <a:fillRect/>
            </a:stretch>
          </a:blipFill>
        </p:spPr>
        <p:txBody>
          <a:bodyPr/>
          <a:lstStyle/>
          <a:p/>
        </p:txBody>
      </p:sp>
      <p:sp>
        <p:nvSpPr>
          <p:cNvPr id="11" name="TextBox 11"/>
          <p:cNvSpPr txBox="1"/>
          <p:nvPr/>
        </p:nvSpPr>
        <p:spPr>
          <a:xfrm>
            <a:off x="6054103" y="628650"/>
            <a:ext cx="6813020" cy="1028700"/>
          </a:xfrm>
          <a:prstGeom prst="rect">
            <a:avLst/>
          </a:prstGeom>
        </p:spPr>
        <p:txBody>
          <a:bodyPr lIns="0" tIns="0" rIns="0" bIns="0" rtlCol="0" anchor="t">
            <a:spAutoFit/>
          </a:bodyPr>
          <a:lstStyle/>
          <a:p>
            <a:pPr algn="ctr">
              <a:lnSpc>
                <a:spcPts val="8400"/>
              </a:lnSpc>
            </a:pPr>
            <a:r>
              <a:rPr lang="en-US" sz="6000">
                <a:solidFill>
                  <a:srgbClr val="000000"/>
                </a:solidFill>
                <a:latin typeface="Now"/>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938166" y="1104900"/>
            <a:ext cx="6675123" cy="436330"/>
          </a:xfrm>
          <a:prstGeom prst="rect">
            <a:avLst/>
          </a:prstGeom>
        </p:spPr>
        <p:txBody>
          <a:bodyPr lIns="0" tIns="0" rIns="0" bIns="0" rtlCol="0" anchor="t">
            <a:spAutoFit/>
          </a:bodyPr>
          <a:lstStyle/>
          <a:p>
            <a:pPr algn="ctr">
              <a:lnSpc>
                <a:spcPts val="3212"/>
              </a:lnSpc>
            </a:pPr>
            <a:r>
              <a:rPr lang="en-US" sz="3381">
                <a:solidFill>
                  <a:srgbClr val="000000"/>
                </a:solidFill>
                <a:latin typeface="Georgia Pro Bold"/>
              </a:rPr>
              <a:t>For Full Report</a:t>
            </a:r>
          </a:p>
        </p:txBody>
      </p:sp>
      <p:sp>
        <p:nvSpPr>
          <p:cNvPr id="4" name="TextBox 4"/>
          <p:cNvSpPr txBox="1"/>
          <p:nvPr/>
        </p:nvSpPr>
        <p:spPr>
          <a:xfrm>
            <a:off x="4750254" y="1219312"/>
            <a:ext cx="9050947" cy="1398227"/>
          </a:xfrm>
          <a:prstGeom prst="rect">
            <a:avLst/>
          </a:prstGeom>
        </p:spPr>
        <p:txBody>
          <a:bodyPr lIns="0" tIns="0" rIns="0" bIns="0" rtlCol="0" anchor="t">
            <a:spAutoFit/>
          </a:bodyPr>
          <a:lstStyle/>
          <a:p>
            <a:pPr algn="ctr">
              <a:lnSpc>
                <a:spcPts val="11452"/>
              </a:lnSpc>
            </a:pPr>
            <a:r>
              <a:rPr lang="en-US" sz="8180">
                <a:solidFill>
                  <a:srgbClr val="000000"/>
                </a:solidFill>
                <a:latin typeface="Canva Sans Bold"/>
              </a:rPr>
              <a:t>Contact us</a:t>
            </a:r>
          </a:p>
        </p:txBody>
      </p:sp>
      <p:sp>
        <p:nvSpPr>
          <p:cNvPr id="5" name="Freeform 5"/>
          <p:cNvSpPr/>
          <p:nvPr/>
        </p:nvSpPr>
        <p:spPr>
          <a:xfrm>
            <a:off x="7930333" y="2555897"/>
            <a:ext cx="2690790" cy="1710950"/>
          </a:xfrm>
          <a:custGeom>
            <a:rect l="l" t="t" r="r" b="b"/>
            <a:pathLst>
              <a:path w="2690790" h="1710950">
                <a:moveTo>
                  <a:pt x="0" y="0"/>
                </a:moveTo>
                <a:lnTo>
                  <a:pt x="2690790" y="0"/>
                </a:lnTo>
                <a:lnTo>
                  <a:pt x="2690790" y="1710950"/>
                </a:lnTo>
                <a:lnTo>
                  <a:pt x="0" y="1710950"/>
                </a:lnTo>
                <a:lnTo>
                  <a:pt x="0" y="0"/>
                </a:lnTo>
                <a:close/>
              </a:path>
            </a:pathLst>
          </a:custGeom>
          <a:blipFill>
            <a:blip r:embed="rId3"/>
            <a:stretch>
              <a:fillRect/>
            </a:stretch>
          </a:blipFill>
        </p:spPr>
        <p:txBody>
          <a:bodyPr/>
          <a:lstStyle/>
          <a:p/>
        </p:txBody>
      </p:sp>
      <p:sp>
        <p:nvSpPr>
          <p:cNvPr id="6" name="TextBox 6"/>
          <p:cNvSpPr txBox="1"/>
          <p:nvPr/>
        </p:nvSpPr>
        <p:spPr>
          <a:xfrm>
            <a:off x="263456" y="4143022"/>
            <a:ext cx="18024545" cy="1020387"/>
          </a:xfrm>
          <a:prstGeom prst="rect">
            <a:avLst/>
          </a:prstGeom>
        </p:spPr>
        <p:txBody>
          <a:bodyPr lIns="0" tIns="0" rIns="0" bIns="0" rtlCol="0" anchor="t">
            <a:spAutoFit/>
          </a:bodyPr>
          <a:lstStyle/>
          <a:p>
            <a:pPr algn="ctr">
              <a:lnSpc>
                <a:spcPts val="8326"/>
              </a:lnSpc>
              <a:spcBef>
                <a:spcPct val="0"/>
              </a:spcBef>
            </a:pPr>
            <a:r>
              <a:rPr lang="en-US" sz="5947">
                <a:solidFill>
                  <a:srgbClr val="000000"/>
                </a:solidFill>
                <a:latin typeface="Lato Bold"/>
              </a:rPr>
              <a:t>COGNITIVE MARKET RESEARCH</a:t>
            </a:r>
          </a:p>
        </p:txBody>
      </p:sp>
      <p:sp>
        <p:nvSpPr>
          <p:cNvPr id="7" name="TextBox 7"/>
          <p:cNvSpPr txBox="1"/>
          <p:nvPr/>
        </p:nvSpPr>
        <p:spPr>
          <a:xfrm>
            <a:off x="4957567" y="5265522"/>
            <a:ext cx="8957875" cy="972859"/>
          </a:xfrm>
          <a:prstGeom prst="rect">
            <a:avLst/>
          </a:prstGeom>
        </p:spPr>
        <p:txBody>
          <a:bodyPr lIns="0" tIns="0" rIns="0" bIns="0" rtlCol="0" anchor="t">
            <a:spAutoFit/>
          </a:bodyPr>
          <a:lstStyle/>
          <a:p>
            <a:pPr algn="ctr">
              <a:lnSpc>
                <a:spcPts val="3974"/>
              </a:lnSpc>
              <a:spcBef>
                <a:spcPct val="0"/>
              </a:spcBef>
            </a:pPr>
            <a:r>
              <a:rPr lang="en-US" sz="2839" spc="283">
                <a:solidFill>
                  <a:srgbClr val="000000"/>
                </a:solidFill>
                <a:latin typeface="Lato"/>
              </a:rPr>
              <a:t>Tel: +1 312-376-8303 | +44 020-8123-0732</a:t>
            </a:r>
          </a:p>
          <a:p>
            <a:pPr algn="ctr">
              <a:lnSpc>
                <a:spcPts val="3974"/>
              </a:lnSpc>
              <a:spcBef>
                <a:spcPct val="0"/>
              </a:spcBef>
            </a:pPr>
            <a:r>
              <a:rPr lang="en-US" sz="2839" spc="283">
                <a:solidFill>
                  <a:srgbClr val="000000"/>
                </a:solidFill>
                <a:latin typeface="Lato"/>
              </a:rPr>
              <a:t>India: (+91) 983-496-8611</a:t>
            </a:r>
          </a:p>
        </p:txBody>
      </p:sp>
      <p:sp>
        <p:nvSpPr>
          <p:cNvPr id="8" name="TextBox 8"/>
          <p:cNvSpPr txBox="1"/>
          <p:nvPr/>
        </p:nvSpPr>
        <p:spPr>
          <a:xfrm>
            <a:off x="3678191" y="6359231"/>
            <a:ext cx="11505312" cy="483795"/>
          </a:xfrm>
          <a:prstGeom prst="rect">
            <a:avLst/>
          </a:prstGeom>
        </p:spPr>
        <p:txBody>
          <a:bodyPr lIns="0" tIns="0" rIns="0" bIns="0" rtlCol="0" anchor="t">
            <a:spAutoFit/>
          </a:bodyPr>
          <a:lstStyle/>
          <a:p>
            <a:pPr algn="ctr">
              <a:lnSpc>
                <a:spcPts val="3970"/>
              </a:lnSpc>
            </a:pPr>
            <a:r>
              <a:rPr lang="en-US" sz="2835" spc="289">
                <a:solidFill>
                  <a:srgbClr val="000000"/>
                </a:solidFill>
                <a:latin typeface="Lato"/>
              </a:rPr>
              <a:t>sales@cognitivemarketresearch.com</a:t>
            </a:r>
          </a:p>
        </p:txBody>
      </p:sp>
      <p:sp>
        <p:nvSpPr>
          <p:cNvPr id="9" name="TextBox 9"/>
          <p:cNvSpPr txBox="1"/>
          <p:nvPr/>
        </p:nvSpPr>
        <p:spPr>
          <a:xfrm>
            <a:off x="2574954" y="6944825"/>
            <a:ext cx="13711785" cy="663636"/>
          </a:xfrm>
          <a:prstGeom prst="rect">
            <a:avLst/>
          </a:prstGeom>
        </p:spPr>
        <p:txBody>
          <a:bodyPr lIns="0" tIns="0" rIns="0" bIns="0" rtlCol="0" anchor="t">
            <a:spAutoFit/>
          </a:bodyPr>
          <a:lstStyle/>
          <a:p>
            <a:pPr>
              <a:lnSpc>
                <a:spcPts val="5421"/>
              </a:lnSpc>
              <a:spcBef>
                <a:spcPct val="0"/>
              </a:spcBef>
            </a:pPr>
            <a:r>
              <a:rPr lang="en-US" sz="3872" spc="387">
                <a:solidFill>
                  <a:srgbClr val="000000"/>
                </a:solidFill>
                <a:latin typeface="Lato"/>
              </a:rPr>
              <a:t>Access the Full Report : </a:t>
            </a:r>
            <a:r>
              <a:rPr lang="en-US" sz="3872" u="sng" spc="387">
                <a:solidFill>
                  <a:srgbClr val="000000"/>
                </a:solidFill>
                <a:latin typeface="Lato"/>
                <a:hlinkClick r:id="rId4" tooltip="https://www.cognitivemarketresearch.com/cancer-diagnostics-market-report"/>
              </a:rPr>
              <a:t>https://shorturl.at/anAIN</a:t>
            </a:r>
          </a:p>
        </p:txBody>
      </p:sp>
      <p:sp>
        <p:nvSpPr>
          <p:cNvPr id="10" name="TextBox 10"/>
          <p:cNvSpPr txBox="1"/>
          <p:nvPr/>
        </p:nvSpPr>
        <p:spPr>
          <a:xfrm>
            <a:off x="5459188" y="9479337"/>
            <a:ext cx="8507676" cy="747390"/>
          </a:xfrm>
          <a:prstGeom prst="rect">
            <a:avLst/>
          </a:prstGeom>
        </p:spPr>
        <p:txBody>
          <a:bodyPr lIns="0" tIns="0" rIns="0" bIns="0" rtlCol="0" anchor="t">
            <a:spAutoFit/>
          </a:bodyPr>
          <a:lstStyle/>
          <a:p>
            <a:pPr algn="ctr">
              <a:lnSpc>
                <a:spcPts val="2869"/>
              </a:lnSpc>
            </a:pPr>
            <a:r>
              <a:rPr lang="en-US" sz="2733" spc="273">
                <a:solidFill>
                  <a:srgbClr val="000000"/>
                </a:solidFill>
                <a:latin typeface="Lato"/>
              </a:rPr>
              <a:t>Please visit our website:</a:t>
            </a:r>
          </a:p>
          <a:p>
            <a:pPr algn="ctr">
              <a:lnSpc>
                <a:spcPts val="2869"/>
              </a:lnSpc>
            </a:pPr>
            <a:r>
              <a:rPr lang="en-US" sz="2733" u="sng" spc="27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Cancer Diagnostics Market Report</dc:title>
  <cp:lastModifiedBy>decipher market</cp:lastModifiedBy>
  <cp:revision>2</cp:revision>
  <dcterms:created xsi:type="dcterms:W3CDTF">2006-08-16T00:00:00Z</dcterms:created>
  <dcterms:modified xsi:type="dcterms:W3CDTF">2024-04-17T11:28:02Z</dcterms:modified>
</cp:coreProperties>
</file>