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hyperlink" Target="http://tinyurl.com/4vwu8cxd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653004" y="2231530"/>
            <a:ext cx="12981992" cy="5823940"/>
            <a:chExt cx="5698542" cy="25564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98542" cy="2556462"/>
            </a:xfrm>
            <a:custGeom>
              <a:rect l="l" t="t" r="r" b="b"/>
              <a:pathLst>
                <a:path w="5698542" h="2556462">
                  <a:moveTo>
                    <a:pt x="35185" y="0"/>
                  </a:moveTo>
                  <a:lnTo>
                    <a:pt x="5663357" y="0"/>
                  </a:lnTo>
                  <a:cubicBezTo>
                    <a:pt x="5682790" y="0"/>
                    <a:pt x="5698542" y="15753"/>
                    <a:pt x="5698542" y="35185"/>
                  </a:cubicBezTo>
                  <a:lnTo>
                    <a:pt x="5698542" y="2521277"/>
                  </a:lnTo>
                  <a:cubicBezTo>
                    <a:pt x="5698542" y="2540709"/>
                    <a:pt x="5682790" y="2556462"/>
                    <a:pt x="5663357" y="2556462"/>
                  </a:cubicBezTo>
                  <a:lnTo>
                    <a:pt x="35185" y="2556462"/>
                  </a:lnTo>
                  <a:cubicBezTo>
                    <a:pt x="15753" y="2556462"/>
                    <a:pt x="0" y="2540709"/>
                    <a:pt x="0" y="2521277"/>
                  </a:cubicBezTo>
                  <a:lnTo>
                    <a:pt x="0" y="35185"/>
                  </a:lnTo>
                  <a:cubicBezTo>
                    <a:pt x="0" y="15753"/>
                    <a:pt x="15753" y="0"/>
                    <a:pt x="35185" y="0"/>
                  </a:cubicBezTo>
                  <a:close/>
                </a:path>
              </a:pathLst>
            </a:custGeom>
            <a:solidFill>
              <a:srgbClr val="462710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698542" cy="25945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863298" y="2809527"/>
            <a:ext cx="12561404" cy="4667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89"/>
              </a:lnSpc>
            </a:pPr>
            <a:r>
              <a:rPr lang="en-US" sz="8999">
                <a:solidFill>
                  <a:srgbClr val="D9C1AC"/>
                </a:solidFill>
                <a:latin typeface="Lato"/>
              </a:rPr>
              <a:t>GLOBAL</a:t>
            </a:r>
          </a:p>
          <a:p>
            <a:pPr>
              <a:lnSpc>
                <a:spcPts val="9089"/>
              </a:lnSpc>
            </a:pPr>
            <a:r>
              <a:rPr lang="en-US" sz="8999">
                <a:solidFill>
                  <a:srgbClr val="D9C1AC"/>
                </a:solidFill>
                <a:latin typeface="Lato"/>
              </a:rPr>
              <a:t>CAFFEINE </a:t>
            </a:r>
          </a:p>
          <a:p>
            <a:pPr>
              <a:lnSpc>
                <a:spcPts val="9089"/>
              </a:lnSpc>
            </a:pPr>
            <a:r>
              <a:rPr lang="en-US" sz="8999">
                <a:solidFill>
                  <a:srgbClr val="D9C1AC"/>
                </a:solidFill>
                <a:latin typeface="Lato"/>
              </a:rPr>
              <a:t>MARKET REPORT </a:t>
            </a:r>
          </a:p>
          <a:p>
            <a:pPr>
              <a:lnSpc>
                <a:spcPts val="9089"/>
              </a:lnSpc>
            </a:pPr>
            <a:r>
              <a:rPr lang="en-US" sz="8999">
                <a:solidFill>
                  <a:srgbClr val="D9C1AC"/>
                </a:solidFill>
                <a:latin typeface="Lato"/>
              </a:rPr>
              <a:t>2024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47926" y="7146812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353621" y="863721"/>
            <a:ext cx="7929589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3621" y="2479674"/>
            <a:ext cx="9736877" cy="6778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Canva Sans"/>
              </a:rPr>
              <a:t>Caffeine is a popular psychoactive drug, which stimulates the Central Nervous System. Caffeine is naturally found in cocoa beans, tea leaves, kola nuts, and coffee beans. This is white crystalline purine, a methylxanthine alkaloid with a bitter taste. Caffeine is used as an ingredient in several supplements such as dietary supplements and health supplements which include pre-workout powders, protein supplements, pills, and others.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074" b="-907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91832" y="7021283"/>
            <a:ext cx="7389013" cy="2237017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4776" y="0"/>
                  </a:moveTo>
                  <a:lnTo>
                    <a:pt x="755631" y="0"/>
                  </a:lnTo>
                  <a:cubicBezTo>
                    <a:pt x="813497" y="0"/>
                    <a:pt x="860407" y="46910"/>
                    <a:pt x="860407" y="104776"/>
                  </a:cubicBezTo>
                  <a:lnTo>
                    <a:pt x="860407" y="155711"/>
                  </a:lnTo>
                  <a:cubicBezTo>
                    <a:pt x="860407" y="183500"/>
                    <a:pt x="849368" y="210150"/>
                    <a:pt x="829719" y="229799"/>
                  </a:cubicBezTo>
                  <a:cubicBezTo>
                    <a:pt x="810070" y="249449"/>
                    <a:pt x="783420" y="260488"/>
                    <a:pt x="755631" y="260488"/>
                  </a:cubicBezTo>
                  <a:lnTo>
                    <a:pt x="104776" y="260488"/>
                  </a:lnTo>
                  <a:cubicBezTo>
                    <a:pt x="46910" y="260488"/>
                    <a:pt x="0" y="213578"/>
                    <a:pt x="0" y="155711"/>
                  </a:cubicBezTo>
                  <a:lnTo>
                    <a:pt x="0" y="104776"/>
                  </a:lnTo>
                  <a:cubicBezTo>
                    <a:pt x="0" y="46910"/>
                    <a:pt x="46910" y="0"/>
                    <a:pt x="104776" y="0"/>
                  </a:cubicBezTo>
                  <a:close/>
                </a:path>
              </a:pathLst>
            </a:custGeom>
            <a:solidFill>
              <a:srgbClr val="3E1C11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96004" y="7296139"/>
            <a:ext cx="1804782" cy="1802526"/>
          </a:xfrm>
          <a:custGeom>
            <a:rect l="l" t="t" r="r" b="b"/>
            <a:pathLst>
              <a:path w="1804782" h="1802526">
                <a:moveTo>
                  <a:pt x="0" y="0"/>
                </a:moveTo>
                <a:lnTo>
                  <a:pt x="1804783" y="0"/>
                </a:lnTo>
                <a:lnTo>
                  <a:pt x="1804783" y="1802526"/>
                </a:lnTo>
                <a:lnTo>
                  <a:pt x="0" y="18025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853926" y="7224005"/>
            <a:ext cx="1778202" cy="1778202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1832" y="1941984"/>
            <a:ext cx="7389013" cy="2237017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4776" y="0"/>
                  </a:moveTo>
                  <a:lnTo>
                    <a:pt x="755631" y="0"/>
                  </a:lnTo>
                  <a:cubicBezTo>
                    <a:pt x="813497" y="0"/>
                    <a:pt x="860407" y="46910"/>
                    <a:pt x="860407" y="104776"/>
                  </a:cubicBezTo>
                  <a:lnTo>
                    <a:pt x="860407" y="155711"/>
                  </a:lnTo>
                  <a:cubicBezTo>
                    <a:pt x="860407" y="183500"/>
                    <a:pt x="849368" y="210150"/>
                    <a:pt x="829719" y="229799"/>
                  </a:cubicBezTo>
                  <a:cubicBezTo>
                    <a:pt x="810070" y="249449"/>
                    <a:pt x="783420" y="260488"/>
                    <a:pt x="755631" y="260488"/>
                  </a:cubicBezTo>
                  <a:lnTo>
                    <a:pt x="104776" y="260488"/>
                  </a:lnTo>
                  <a:cubicBezTo>
                    <a:pt x="46910" y="260488"/>
                    <a:pt x="0" y="213578"/>
                    <a:pt x="0" y="155711"/>
                  </a:cubicBezTo>
                  <a:lnTo>
                    <a:pt x="0" y="104776"/>
                  </a:lnTo>
                  <a:cubicBezTo>
                    <a:pt x="0" y="46910"/>
                    <a:pt x="46910" y="0"/>
                    <a:pt x="104776" y="0"/>
                  </a:cubicBezTo>
                  <a:close/>
                </a:path>
              </a:pathLst>
            </a:custGeom>
            <a:solidFill>
              <a:srgbClr val="3E1C11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896004" y="2216841"/>
            <a:ext cx="1804782" cy="1802526"/>
          </a:xfrm>
          <a:custGeom>
            <a:rect l="l" t="t" r="r" b="b"/>
            <a:pathLst>
              <a:path w="1804782" h="1802526">
                <a:moveTo>
                  <a:pt x="0" y="0"/>
                </a:moveTo>
                <a:lnTo>
                  <a:pt x="1804783" y="0"/>
                </a:lnTo>
                <a:lnTo>
                  <a:pt x="1804783" y="1802526"/>
                </a:lnTo>
                <a:lnTo>
                  <a:pt x="0" y="18025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853926" y="2144707"/>
            <a:ext cx="1778202" cy="1778202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0" y="0"/>
            <a:ext cx="18288000" cy="1299779"/>
            <a:chExt cx="4816593" cy="3423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16592" cy="342329"/>
            </a:xfrm>
            <a:custGeom>
              <a:rect l="l" t="t" r="r" b="b"/>
              <a:pathLst>
                <a:path w="4816592" h="342329">
                  <a:moveTo>
                    <a:pt x="0" y="0"/>
                  </a:moveTo>
                  <a:lnTo>
                    <a:pt x="4816592" y="0"/>
                  </a:lnTo>
                  <a:lnTo>
                    <a:pt x="4816592" y="342329"/>
                  </a:lnTo>
                  <a:lnTo>
                    <a:pt x="0" y="342329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816593" cy="380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91722" y="7674334"/>
            <a:ext cx="1302611" cy="993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3529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35736" y="7362944"/>
            <a:ext cx="4964627" cy="1491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1"/>
              </a:lnSpc>
            </a:pPr>
            <a:r>
              <a:rPr lang="en-US" sz="4144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5801"/>
              </a:lnSpc>
              <a:spcBef>
                <a:spcPct val="0"/>
              </a:spcBef>
            </a:pPr>
            <a:r>
              <a:rPr lang="en-US" sz="4144">
                <a:solidFill>
                  <a:srgbClr val="FFFFFF"/>
                </a:solidFill>
                <a:latin typeface="Poppins"/>
              </a:rPr>
              <a:t>6.21 %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91722" y="2856417"/>
            <a:ext cx="1302611" cy="46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68"/>
              </a:lnSpc>
              <a:spcBef>
                <a:spcPct val="0"/>
              </a:spcBef>
            </a:pPr>
            <a:r>
              <a:rPr lang="en-US" sz="3835" u="none" strike="noStrike">
                <a:solidFill>
                  <a:srgbClr val="1E3048"/>
                </a:solidFill>
                <a:latin typeface="Poppins Bold"/>
              </a:rPr>
              <a:t>2022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535736" y="2261835"/>
            <a:ext cx="5217563" cy="1423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9"/>
              </a:lnSpc>
            </a:pPr>
            <a:r>
              <a:rPr lang="en-US" sz="4020">
                <a:solidFill>
                  <a:srgbClr val="FFFFFF"/>
                </a:solidFill>
                <a:latin typeface="Poppins"/>
              </a:rPr>
              <a:t>MARKET SIZE </a:t>
            </a:r>
          </a:p>
          <a:p>
            <a:pPr algn="ctr">
              <a:lnSpc>
                <a:spcPts val="5629"/>
              </a:lnSpc>
              <a:spcBef>
                <a:spcPct val="0"/>
              </a:spcBef>
            </a:pPr>
            <a:r>
              <a:rPr lang="en-US" sz="4020">
                <a:solidFill>
                  <a:srgbClr val="FFFFFF"/>
                </a:solidFill>
                <a:latin typeface="Poppins"/>
              </a:rPr>
              <a:t>USD 815.20 Million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162248" y="358055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591832" y="4479411"/>
            <a:ext cx="7389013" cy="2237017"/>
            <a:chExt cx="860407" cy="26048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4776" y="0"/>
                  </a:moveTo>
                  <a:lnTo>
                    <a:pt x="755631" y="0"/>
                  </a:lnTo>
                  <a:cubicBezTo>
                    <a:pt x="813497" y="0"/>
                    <a:pt x="860407" y="46910"/>
                    <a:pt x="860407" y="104776"/>
                  </a:cubicBezTo>
                  <a:lnTo>
                    <a:pt x="860407" y="155711"/>
                  </a:lnTo>
                  <a:cubicBezTo>
                    <a:pt x="860407" y="183500"/>
                    <a:pt x="849368" y="210150"/>
                    <a:pt x="829719" y="229799"/>
                  </a:cubicBezTo>
                  <a:cubicBezTo>
                    <a:pt x="810070" y="249449"/>
                    <a:pt x="783420" y="260488"/>
                    <a:pt x="755631" y="260488"/>
                  </a:cubicBezTo>
                  <a:lnTo>
                    <a:pt x="104776" y="260488"/>
                  </a:lnTo>
                  <a:cubicBezTo>
                    <a:pt x="46910" y="260488"/>
                    <a:pt x="0" y="213578"/>
                    <a:pt x="0" y="155711"/>
                  </a:cubicBezTo>
                  <a:lnTo>
                    <a:pt x="0" y="104776"/>
                  </a:lnTo>
                  <a:cubicBezTo>
                    <a:pt x="0" y="46910"/>
                    <a:pt x="46910" y="0"/>
                    <a:pt x="104776" y="0"/>
                  </a:cubicBezTo>
                  <a:close/>
                </a:path>
              </a:pathLst>
            </a:custGeom>
            <a:solidFill>
              <a:srgbClr val="3E1C11"/>
            </a:solidFill>
          </p:spPr>
          <p:txBody>
            <a:bodyPr/>
            <a:lstStyle/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896004" y="4754268"/>
            <a:ext cx="1804782" cy="1802526"/>
          </a:xfrm>
          <a:custGeom>
            <a:rect l="l" t="t" r="r" b="b"/>
            <a:pathLst>
              <a:path w="1804782" h="1802526">
                <a:moveTo>
                  <a:pt x="0" y="0"/>
                </a:moveTo>
                <a:lnTo>
                  <a:pt x="1804783" y="0"/>
                </a:lnTo>
                <a:lnTo>
                  <a:pt x="1804783" y="1802526"/>
                </a:lnTo>
                <a:lnTo>
                  <a:pt x="0" y="18025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9" name="Group 29"/>
          <p:cNvGrpSpPr/>
          <p:nvPr/>
        </p:nvGrpSpPr>
        <p:grpSpPr>
          <a:xfrm>
            <a:off x="853926" y="4682134"/>
            <a:ext cx="1778202" cy="1778202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91722" y="5393844"/>
            <a:ext cx="1302611" cy="46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68"/>
              </a:lnSpc>
              <a:spcBef>
                <a:spcPct val="0"/>
              </a:spcBef>
            </a:pPr>
            <a:r>
              <a:rPr lang="en-US" sz="3835" u="none" strike="noStrike">
                <a:solidFill>
                  <a:srgbClr val="1E3048"/>
                </a:solidFill>
                <a:latin typeface="Poppins Bold"/>
              </a:rPr>
              <a:t>2030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35736" y="4799262"/>
            <a:ext cx="5217563" cy="1423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9"/>
              </a:lnSpc>
            </a:pPr>
            <a:r>
              <a:rPr lang="en-US" sz="4020">
                <a:solidFill>
                  <a:srgbClr val="FFFFFF"/>
                </a:solidFill>
                <a:latin typeface="Poppins"/>
              </a:rPr>
              <a:t>FORECAST</a:t>
            </a:r>
          </a:p>
          <a:p>
            <a:pPr algn="ctr">
              <a:lnSpc>
                <a:spcPts val="5629"/>
              </a:lnSpc>
              <a:spcBef>
                <a:spcPct val="0"/>
              </a:spcBef>
            </a:pPr>
            <a:r>
              <a:rPr lang="en-US" sz="4020">
                <a:solidFill>
                  <a:srgbClr val="FFFFFF"/>
                </a:solidFill>
                <a:latin typeface="Poppins"/>
              </a:rPr>
              <a:t>USD 1.16 Billion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755612" y="1915361"/>
            <a:ext cx="6535494" cy="2350524"/>
            <a:chExt cx="6777126" cy="24374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77126" cy="2437429"/>
            </a:xfrm>
            <a:custGeom>
              <a:rect l="l" t="t" r="r" b="b"/>
              <a:pathLst>
                <a:path w="6777126" h="2437429">
                  <a:moveTo>
                    <a:pt x="6652666" y="2437429"/>
                  </a:moveTo>
                  <a:lnTo>
                    <a:pt x="124460" y="2437429"/>
                  </a:lnTo>
                  <a:cubicBezTo>
                    <a:pt x="55880" y="2437429"/>
                    <a:pt x="0" y="2381549"/>
                    <a:pt x="0" y="231296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312969"/>
                  </a:lnTo>
                  <a:cubicBezTo>
                    <a:pt x="6777126" y="2381549"/>
                    <a:pt x="6721246" y="2437429"/>
                    <a:pt x="6652666" y="2437429"/>
                  </a:cubicBezTo>
                  <a:close/>
                </a:path>
              </a:pathLst>
            </a:custGeom>
            <a:solidFill>
              <a:srgbClr val="59392A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840918" y="495502"/>
            <a:ext cx="1365682" cy="5047519"/>
            <a:chExt cx="3130550" cy="115704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11570413"/>
            </a:xfrm>
            <a:custGeom>
              <a:rect l="l" t="t" r="r" b="b"/>
              <a:pathLst>
                <a:path w="3130550" h="11570413">
                  <a:moveTo>
                    <a:pt x="0" y="1123950"/>
                  </a:moveTo>
                  <a:lnTo>
                    <a:pt x="0" y="11570413"/>
                  </a:lnTo>
                  <a:lnTo>
                    <a:pt x="3130550" y="1157041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755612" y="4469672"/>
            <a:ext cx="6535494" cy="2393585"/>
            <a:chExt cx="6777126" cy="24820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777126" cy="2482082"/>
            </a:xfrm>
            <a:custGeom>
              <a:rect l="l" t="t" r="r" b="b"/>
              <a:pathLst>
                <a:path w="6777126" h="2482082">
                  <a:moveTo>
                    <a:pt x="6652666" y="2482082"/>
                  </a:moveTo>
                  <a:lnTo>
                    <a:pt x="124460" y="2482082"/>
                  </a:lnTo>
                  <a:cubicBezTo>
                    <a:pt x="55880" y="2482082"/>
                    <a:pt x="0" y="2426202"/>
                    <a:pt x="0" y="23576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357622"/>
                  </a:lnTo>
                  <a:cubicBezTo>
                    <a:pt x="6777126" y="2426202"/>
                    <a:pt x="6721246" y="2482082"/>
                    <a:pt x="6652666" y="2482082"/>
                  </a:cubicBezTo>
                  <a:close/>
                </a:path>
              </a:pathLst>
            </a:custGeom>
            <a:solidFill>
              <a:srgbClr val="633826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1945857" y="3098640"/>
            <a:ext cx="1365682" cy="5257396"/>
            <a:chExt cx="3130550" cy="120515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0550" cy="12051515"/>
            </a:xfrm>
            <a:custGeom>
              <a:rect l="l" t="t" r="r" b="b"/>
              <a:pathLst>
                <a:path w="3130550" h="12051515">
                  <a:moveTo>
                    <a:pt x="0" y="1123950"/>
                  </a:moveTo>
                  <a:lnTo>
                    <a:pt x="0" y="12051515"/>
                  </a:lnTo>
                  <a:lnTo>
                    <a:pt x="3130550" y="12051515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1" name="TextBox 11"/>
          <p:cNvSpPr txBox="1"/>
          <p:nvPr/>
        </p:nvSpPr>
        <p:spPr>
          <a:xfrm>
            <a:off x="0" y="2778332"/>
            <a:ext cx="4997194" cy="558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1"/>
              </a:lnSpc>
            </a:pPr>
            <a:r>
              <a:rPr lang="en-US" sz="4218">
                <a:solidFill>
                  <a:srgbClr val="43B4BE"/>
                </a:solidFill>
                <a:latin typeface="Montserrat Classic"/>
              </a:rPr>
              <a:t>Type Segment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47519" y="2466812"/>
            <a:ext cx="4770144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Synthesis Caffeine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Natural Caffeine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0202" y="5159307"/>
            <a:ext cx="4997194" cy="1090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1"/>
              </a:lnSpc>
            </a:pPr>
            <a:r>
              <a:rPr lang="en-US" sz="4218">
                <a:solidFill>
                  <a:srgbClr val="43B4BE"/>
                </a:solidFill>
                <a:latin typeface="Montserrat Classic"/>
              </a:rPr>
              <a:t>Application Segment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3200" y="118676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57396" y="4908188"/>
            <a:ext cx="4770144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Food &amp; Beverage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Pharmaceutical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Flavor &amp; Fragrance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3755612" y="7063282"/>
            <a:ext cx="6535494" cy="2393585"/>
            <a:chExt cx="6777126" cy="24820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777126" cy="2482082"/>
            </a:xfrm>
            <a:custGeom>
              <a:rect l="l" t="t" r="r" b="b"/>
              <a:pathLst>
                <a:path w="6777126" h="2482082">
                  <a:moveTo>
                    <a:pt x="6652666" y="2482082"/>
                  </a:moveTo>
                  <a:lnTo>
                    <a:pt x="124460" y="2482082"/>
                  </a:lnTo>
                  <a:cubicBezTo>
                    <a:pt x="55880" y="2482082"/>
                    <a:pt x="0" y="2426202"/>
                    <a:pt x="0" y="23576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357622"/>
                  </a:lnTo>
                  <a:cubicBezTo>
                    <a:pt x="6777126" y="2426202"/>
                    <a:pt x="6721246" y="2482082"/>
                    <a:pt x="6652666" y="2482082"/>
                  </a:cubicBezTo>
                  <a:close/>
                </a:path>
              </a:pathLst>
            </a:custGeom>
            <a:solidFill>
              <a:srgbClr val="1B0905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1945857" y="5692250"/>
            <a:ext cx="1365682" cy="5257396"/>
            <a:chExt cx="3130550" cy="1205151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30550" cy="12051515"/>
            </a:xfrm>
            <a:custGeom>
              <a:rect l="l" t="t" r="r" b="b"/>
              <a:pathLst>
                <a:path w="3130550" h="12051515">
                  <a:moveTo>
                    <a:pt x="0" y="1123950"/>
                  </a:moveTo>
                  <a:lnTo>
                    <a:pt x="0" y="12051515"/>
                  </a:lnTo>
                  <a:lnTo>
                    <a:pt x="3130550" y="12051515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50325" y="7813791"/>
            <a:ext cx="4997194" cy="1090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1"/>
              </a:lnSpc>
            </a:pPr>
            <a:r>
              <a:rPr lang="en-US" sz="4218">
                <a:solidFill>
                  <a:srgbClr val="43B4BE"/>
                </a:solidFill>
                <a:latin typeface="Montserrat Classic"/>
              </a:rPr>
              <a:t>Distribution Channel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257396" y="7205908"/>
            <a:ext cx="4770144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Online Stores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Supermarket/Hypermarket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Convenience Stores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257300"/>
            <a:chExt cx="4816593" cy="3311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31141"/>
            </a:xfrm>
            <a:custGeom>
              <a:rect l="l" t="t" r="r" b="b"/>
              <a:pathLst>
                <a:path w="4816592" h="331141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257300"/>
            <a:ext cx="12059699" cy="9029700"/>
          </a:xfrm>
          <a:custGeom>
            <a:rect l="l" t="t" r="r" b="b"/>
            <a:pathLst>
              <a:path w="12059699" h="9029700">
                <a:moveTo>
                  <a:pt x="0" y="0"/>
                </a:moveTo>
                <a:lnTo>
                  <a:pt x="12059699" y="0"/>
                </a:lnTo>
                <a:lnTo>
                  <a:pt x="12059699" y="9029700"/>
                </a:lnTo>
                <a:lnTo>
                  <a:pt x="0" y="9029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135983" y="207644"/>
            <a:ext cx="1801603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59">
                <a:solidFill>
                  <a:srgbClr val="FFFFFF"/>
                </a:solidFill>
                <a:latin typeface="Canva Sans"/>
              </a:rPr>
              <a:t>Global Caffeine Market Revenue share for 2022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62343" y="4929181"/>
            <a:ext cx="3961209" cy="1524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  <a:spcBef>
                <a:spcPct val="0"/>
              </a:spcBef>
            </a:pPr>
            <a:r>
              <a:rPr lang="en-US" sz="8999">
                <a:solidFill>
                  <a:srgbClr val="000000"/>
                </a:solidFill>
                <a:latin typeface="Canva Sans"/>
              </a:rPr>
              <a:t>Europe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351201" y="3550539"/>
            <a:ext cx="8838563" cy="3257659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26467" y="3363014"/>
            <a:ext cx="9663297" cy="3560972"/>
            <a:chExt cx="7487197" cy="27590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759068"/>
            </a:xfrm>
            <a:custGeom>
              <a:rect l="l" t="t" r="r" b="b"/>
              <a:pathLst>
                <a:path w="7487197" h="2759068">
                  <a:moveTo>
                    <a:pt x="7362737" y="2759068"/>
                  </a:moveTo>
                  <a:lnTo>
                    <a:pt x="124460" y="2759068"/>
                  </a:lnTo>
                  <a:cubicBezTo>
                    <a:pt x="55880" y="2759068"/>
                    <a:pt x="0" y="2703188"/>
                    <a:pt x="0" y="263460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634608"/>
                  </a:lnTo>
                  <a:cubicBezTo>
                    <a:pt x="7487197" y="2703188"/>
                    <a:pt x="7431317" y="2759068"/>
                    <a:pt x="7362737" y="2759068"/>
                  </a:cubicBezTo>
                  <a:close/>
                </a:path>
              </a:pathLst>
            </a:custGeom>
            <a:solidFill>
              <a:srgbClr val="B17F52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0" y="4054546"/>
            <a:ext cx="2767703" cy="2249645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2A1614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5400000">
            <a:off x="2636652" y="4853800"/>
            <a:ext cx="751890" cy="651137"/>
            <a:chExt cx="6350000" cy="549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A1614">
                <a:alpha val="89804"/>
              </a:srgbClr>
            </a:solidFill>
          </p:spPr>
          <p:txBody>
            <a:bodyPr/>
            <a:lstStyle/>
            <a:p/>
          </p:txBody>
        </p:sp>
      </p:grpSp>
      <p:sp>
        <p:nvSpPr>
          <p:cNvPr id="11" name="TextBox 11"/>
          <p:cNvSpPr txBox="1"/>
          <p:nvPr/>
        </p:nvSpPr>
        <p:spPr>
          <a:xfrm>
            <a:off x="204558" y="4753225"/>
            <a:ext cx="2482471" cy="582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  <a:spcBef>
                <a:spcPct val="0"/>
              </a:spcBef>
            </a:pPr>
            <a:r>
              <a:rPr lang="en-US" sz="3444" spc="110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25690" y="3569698"/>
            <a:ext cx="7480958" cy="3238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spc="128">
                <a:solidFill>
                  <a:srgbClr val="FFFFFF">
                    <a:alpha val="89804"/>
                  </a:srgbClr>
                </a:solidFill>
                <a:latin typeface="Barlow"/>
              </a:rPr>
              <a:t>Increasing preference for caffeine beverages and the number of people choosing an active lifestyle is the key factor expected to drive the growth of the caffeine market.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4083301" y="489822"/>
            <a:ext cx="10121399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000000"/>
                </a:solidFill>
                <a:latin typeface="Canva Sans"/>
              </a:rPr>
              <a:t>AUTHOR'S PERSPECTIVE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97306" y="1728787"/>
            <a:ext cx="11429959" cy="6781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nva Sans"/>
              </a:rPr>
              <a:t>The Global Caffeine Market is witnessing significant growth in the near future.</a:t>
            </a:r>
          </a:p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nva Sans"/>
              </a:rPr>
              <a:t>This is due to increasing consumer preferences for instant energy drinks and synthetic caffeine is high in antioxidants is projected to drive the growth of the synthesized caffeine segment.</a:t>
            </a:r>
          </a:p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nva Sans"/>
              </a:rPr>
              <a:t>In 2023, the Synthesis Caffeine segment accounted for noticeable share of global Caffeine Market and is projected to experience significant growth in the near future.</a:t>
            </a:r>
          </a:p>
          <a:p>
            <a:pPr marL="647690" lvl="1" indent="-323845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nva Sans"/>
              </a:rPr>
              <a:t>The Food &amp; Beverage segment is expected to expand at the significant CAGR retaining position throughout the forecast period.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780470" y="1557337"/>
            <a:ext cx="2214636" cy="2214636"/>
          </a:xfrm>
          <a:custGeom>
            <a:rect l="l" t="t" r="r" b="b"/>
            <a:pathLst>
              <a:path w="2214636" h="2214636">
                <a:moveTo>
                  <a:pt x="0" y="0"/>
                </a:moveTo>
                <a:lnTo>
                  <a:pt x="2214637" y="0"/>
                </a:lnTo>
                <a:lnTo>
                  <a:pt x="2214637" y="2214637"/>
                </a:lnTo>
                <a:lnTo>
                  <a:pt x="0" y="2214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4529734" y="1794702"/>
            <a:ext cx="4131322" cy="1739907"/>
          </a:xfrm>
          <a:custGeom>
            <a:rect l="l" t="t" r="r" b="b"/>
            <a:pathLst>
              <a:path w="4131322" h="1739907">
                <a:moveTo>
                  <a:pt x="0" y="0"/>
                </a:moveTo>
                <a:lnTo>
                  <a:pt x="4131322" y="0"/>
                </a:lnTo>
                <a:lnTo>
                  <a:pt x="4131322" y="1739907"/>
                </a:lnTo>
                <a:lnTo>
                  <a:pt x="0" y="1739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194" t="-28634" r="-6122" b="-29515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282999" y="4294376"/>
            <a:ext cx="3631514" cy="1541680"/>
          </a:xfrm>
          <a:custGeom>
            <a:rect l="l" t="t" r="r" b="b"/>
            <a:pathLst>
              <a:path w="3631514" h="1541680">
                <a:moveTo>
                  <a:pt x="0" y="0"/>
                </a:moveTo>
                <a:lnTo>
                  <a:pt x="3631513" y="0"/>
                </a:lnTo>
                <a:lnTo>
                  <a:pt x="3631513" y="1541681"/>
                </a:lnTo>
                <a:lnTo>
                  <a:pt x="0" y="15416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4529734" y="3640678"/>
            <a:ext cx="4614266" cy="2452554"/>
          </a:xfrm>
          <a:custGeom>
            <a:rect l="l" t="t" r="r" b="b"/>
            <a:pathLst>
              <a:path w="4614266" h="2452554">
                <a:moveTo>
                  <a:pt x="0" y="0"/>
                </a:moveTo>
                <a:lnTo>
                  <a:pt x="4614266" y="0"/>
                </a:lnTo>
                <a:lnTo>
                  <a:pt x="4614266" y="2452554"/>
                </a:lnTo>
                <a:lnTo>
                  <a:pt x="0" y="24525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0319" b="-47821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232767" y="6093232"/>
            <a:ext cx="3731978" cy="1407139"/>
          </a:xfrm>
          <a:custGeom>
            <a:rect l="l" t="t" r="r" b="b"/>
            <a:pathLst>
              <a:path w="3731978" h="1407139">
                <a:moveTo>
                  <a:pt x="0" y="0"/>
                </a:moveTo>
                <a:lnTo>
                  <a:pt x="3731977" y="0"/>
                </a:lnTo>
                <a:lnTo>
                  <a:pt x="3731977" y="1407139"/>
                </a:lnTo>
                <a:lnTo>
                  <a:pt x="0" y="14071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4529734" y="6329217"/>
            <a:ext cx="4422524" cy="1336401"/>
          </a:xfrm>
          <a:custGeom>
            <a:rect l="l" t="t" r="r" b="b"/>
            <a:pathLst>
              <a:path w="4422524" h="1336401">
                <a:moveTo>
                  <a:pt x="0" y="0"/>
                </a:moveTo>
                <a:lnTo>
                  <a:pt x="4422524" y="0"/>
                </a:lnTo>
                <a:lnTo>
                  <a:pt x="4422524" y="1336402"/>
                </a:lnTo>
                <a:lnTo>
                  <a:pt x="0" y="13364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934" t="-1030" r="-311" b="-19587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476483" y="7757546"/>
            <a:ext cx="2923075" cy="2113755"/>
          </a:xfrm>
          <a:custGeom>
            <a:rect l="l" t="t" r="r" b="b"/>
            <a:pathLst>
              <a:path w="2923075" h="2113755">
                <a:moveTo>
                  <a:pt x="0" y="0"/>
                </a:moveTo>
                <a:lnTo>
                  <a:pt x="2923075" y="0"/>
                </a:lnTo>
                <a:lnTo>
                  <a:pt x="2923075" y="2113754"/>
                </a:lnTo>
                <a:lnTo>
                  <a:pt x="0" y="21137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628" t="-1351" r="-2605" b="-2252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4384816" y="8333947"/>
            <a:ext cx="4276240" cy="960953"/>
          </a:xfrm>
          <a:custGeom>
            <a:rect l="l" t="t" r="r" b="b"/>
            <a:pathLst>
              <a:path w="4276240" h="960952">
                <a:moveTo>
                  <a:pt x="0" y="0"/>
                </a:moveTo>
                <a:lnTo>
                  <a:pt x="4276240" y="0"/>
                </a:lnTo>
                <a:lnTo>
                  <a:pt x="4276240" y="960953"/>
                </a:lnTo>
                <a:lnTo>
                  <a:pt x="0" y="96095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5238599" y="594552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4587" y="7948191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://tinyurl.com/4vwu8cxd"/>
              </a:rPr>
              <a:t>http://tinyurl.com/4vwu8cxd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48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Caffeine Market Report 2024</dc:title>
  <cp:lastModifiedBy>decipher market</cp:lastModifiedBy>
  <cp:revision>2</cp:revision>
  <dcterms:created xsi:type="dcterms:W3CDTF">2006-08-16T00:00:00Z</dcterms:created>
  <dcterms:modified xsi:type="dcterms:W3CDTF">2024-02-21T10:50:23Z</dcterms:modified>
</cp:coreProperties>
</file>