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160008" y="1965960"/>
            <a:ext cx="8130540" cy="2996565"/>
          </a:xfrm>
          <a:custGeom>
            <a:avLst/>
            <a:gdLst/>
            <a:ahLst/>
            <a:cxnLst/>
            <a:rect l="l" t="t" r="r" b="b"/>
            <a:pathLst>
              <a:path w="8130540" h="2996565">
                <a:moveTo>
                  <a:pt x="7982711" y="0"/>
                </a:moveTo>
                <a:lnTo>
                  <a:pt x="147827" y="0"/>
                </a:lnTo>
                <a:lnTo>
                  <a:pt x="101144" y="7545"/>
                </a:lnTo>
                <a:lnTo>
                  <a:pt x="60569" y="28545"/>
                </a:lnTo>
                <a:lnTo>
                  <a:pt x="28553" y="60542"/>
                </a:lnTo>
                <a:lnTo>
                  <a:pt x="7546" y="101079"/>
                </a:lnTo>
                <a:lnTo>
                  <a:pt x="0" y="147700"/>
                </a:lnTo>
                <a:lnTo>
                  <a:pt x="0" y="2848483"/>
                </a:lnTo>
                <a:lnTo>
                  <a:pt x="7546" y="2895104"/>
                </a:lnTo>
                <a:lnTo>
                  <a:pt x="28553" y="2935641"/>
                </a:lnTo>
                <a:lnTo>
                  <a:pt x="60569" y="2967638"/>
                </a:lnTo>
                <a:lnTo>
                  <a:pt x="101144" y="2988638"/>
                </a:lnTo>
                <a:lnTo>
                  <a:pt x="147827" y="2996184"/>
                </a:lnTo>
                <a:lnTo>
                  <a:pt x="7982711" y="2996184"/>
                </a:lnTo>
                <a:lnTo>
                  <a:pt x="8029395" y="2988638"/>
                </a:lnTo>
                <a:lnTo>
                  <a:pt x="8069970" y="2967638"/>
                </a:lnTo>
                <a:lnTo>
                  <a:pt x="8101986" y="2935641"/>
                </a:lnTo>
                <a:lnTo>
                  <a:pt x="8122993" y="2895104"/>
                </a:lnTo>
                <a:lnTo>
                  <a:pt x="8130540" y="2848483"/>
                </a:lnTo>
                <a:lnTo>
                  <a:pt x="8130540" y="147700"/>
                </a:lnTo>
                <a:lnTo>
                  <a:pt x="8122993" y="101079"/>
                </a:lnTo>
                <a:lnTo>
                  <a:pt x="8101986" y="60542"/>
                </a:lnTo>
                <a:lnTo>
                  <a:pt x="8069970" y="28545"/>
                </a:lnTo>
                <a:lnTo>
                  <a:pt x="8029395" y="7545"/>
                </a:lnTo>
                <a:lnTo>
                  <a:pt x="7982711" y="0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5401055" y="5289803"/>
            <a:ext cx="8890000" cy="3362325"/>
          </a:xfrm>
          <a:custGeom>
            <a:avLst/>
            <a:gdLst/>
            <a:ahLst/>
            <a:cxnLst/>
            <a:rect l="l" t="t" r="r" b="b"/>
            <a:pathLst>
              <a:path w="8890000" h="3362325">
                <a:moveTo>
                  <a:pt x="8741664" y="0"/>
                </a:moveTo>
                <a:lnTo>
                  <a:pt x="147828" y="0"/>
                </a:lnTo>
                <a:lnTo>
                  <a:pt x="101144" y="7546"/>
                </a:lnTo>
                <a:lnTo>
                  <a:pt x="60569" y="28553"/>
                </a:lnTo>
                <a:lnTo>
                  <a:pt x="28553" y="60569"/>
                </a:lnTo>
                <a:lnTo>
                  <a:pt x="7546" y="101144"/>
                </a:lnTo>
                <a:lnTo>
                  <a:pt x="0" y="147828"/>
                </a:lnTo>
                <a:lnTo>
                  <a:pt x="0" y="3214116"/>
                </a:lnTo>
                <a:lnTo>
                  <a:pt x="7546" y="3260750"/>
                </a:lnTo>
                <a:lnTo>
                  <a:pt x="28553" y="3301319"/>
                </a:lnTo>
                <a:lnTo>
                  <a:pt x="60569" y="3333353"/>
                </a:lnTo>
                <a:lnTo>
                  <a:pt x="101144" y="3354384"/>
                </a:lnTo>
                <a:lnTo>
                  <a:pt x="147828" y="3361944"/>
                </a:lnTo>
                <a:lnTo>
                  <a:pt x="8741664" y="3361944"/>
                </a:lnTo>
                <a:lnTo>
                  <a:pt x="8788347" y="3354384"/>
                </a:lnTo>
                <a:lnTo>
                  <a:pt x="8828922" y="3333353"/>
                </a:lnTo>
                <a:lnTo>
                  <a:pt x="8860938" y="3301319"/>
                </a:lnTo>
                <a:lnTo>
                  <a:pt x="8881945" y="3260750"/>
                </a:lnTo>
                <a:lnTo>
                  <a:pt x="8889492" y="3214116"/>
                </a:lnTo>
                <a:lnTo>
                  <a:pt x="8889492" y="147828"/>
                </a:lnTo>
                <a:lnTo>
                  <a:pt x="8881945" y="101144"/>
                </a:lnTo>
                <a:lnTo>
                  <a:pt x="8860938" y="60569"/>
                </a:lnTo>
                <a:lnTo>
                  <a:pt x="8828922" y="28553"/>
                </a:lnTo>
                <a:lnTo>
                  <a:pt x="8788347" y="7546"/>
                </a:lnTo>
                <a:lnTo>
                  <a:pt x="8741664" y="0"/>
                </a:lnTo>
                <a:close/>
              </a:path>
            </a:pathLst>
          </a:custGeom>
          <a:solidFill>
            <a:srgbClr val="DC6B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5401055" y="1965960"/>
            <a:ext cx="8890000" cy="2996565"/>
          </a:xfrm>
          <a:custGeom>
            <a:avLst/>
            <a:gdLst/>
            <a:ahLst/>
            <a:cxnLst/>
            <a:rect l="l" t="t" r="r" b="b"/>
            <a:pathLst>
              <a:path w="8890000" h="2996565">
                <a:moveTo>
                  <a:pt x="8741664" y="0"/>
                </a:moveTo>
                <a:lnTo>
                  <a:pt x="147828" y="0"/>
                </a:lnTo>
                <a:lnTo>
                  <a:pt x="101144" y="7545"/>
                </a:lnTo>
                <a:lnTo>
                  <a:pt x="60569" y="28545"/>
                </a:lnTo>
                <a:lnTo>
                  <a:pt x="28553" y="60542"/>
                </a:lnTo>
                <a:lnTo>
                  <a:pt x="7546" y="101079"/>
                </a:lnTo>
                <a:lnTo>
                  <a:pt x="0" y="147700"/>
                </a:lnTo>
                <a:lnTo>
                  <a:pt x="0" y="2848483"/>
                </a:lnTo>
                <a:lnTo>
                  <a:pt x="7546" y="2895104"/>
                </a:lnTo>
                <a:lnTo>
                  <a:pt x="28553" y="2935641"/>
                </a:lnTo>
                <a:lnTo>
                  <a:pt x="60569" y="2967638"/>
                </a:lnTo>
                <a:lnTo>
                  <a:pt x="101144" y="2988638"/>
                </a:lnTo>
                <a:lnTo>
                  <a:pt x="147828" y="2996184"/>
                </a:lnTo>
                <a:lnTo>
                  <a:pt x="8741664" y="2996184"/>
                </a:lnTo>
                <a:lnTo>
                  <a:pt x="8788347" y="2988638"/>
                </a:lnTo>
                <a:lnTo>
                  <a:pt x="8828922" y="2967638"/>
                </a:lnTo>
                <a:lnTo>
                  <a:pt x="8860938" y="2935641"/>
                </a:lnTo>
                <a:lnTo>
                  <a:pt x="8881945" y="2895104"/>
                </a:lnTo>
                <a:lnTo>
                  <a:pt x="8889492" y="2848483"/>
                </a:lnTo>
                <a:lnTo>
                  <a:pt x="8889492" y="147700"/>
                </a:lnTo>
                <a:lnTo>
                  <a:pt x="8881945" y="101079"/>
                </a:lnTo>
                <a:lnTo>
                  <a:pt x="8860938" y="60542"/>
                </a:lnTo>
                <a:lnTo>
                  <a:pt x="8828922" y="28545"/>
                </a:lnTo>
                <a:lnTo>
                  <a:pt x="8788347" y="7545"/>
                </a:lnTo>
                <a:lnTo>
                  <a:pt x="8741664" y="0"/>
                </a:lnTo>
                <a:close/>
              </a:path>
            </a:pathLst>
          </a:custGeom>
          <a:solidFill>
            <a:srgbClr val="FFBC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4259579" y="2429256"/>
            <a:ext cx="2283460" cy="2070100"/>
          </a:xfrm>
          <a:custGeom>
            <a:avLst/>
            <a:gdLst/>
            <a:ahLst/>
            <a:cxnLst/>
            <a:rect l="l" t="t" r="r" b="b"/>
            <a:pathLst>
              <a:path w="2283459" h="2070100">
                <a:moveTo>
                  <a:pt x="2135251" y="0"/>
                </a:moveTo>
                <a:lnTo>
                  <a:pt x="147700" y="0"/>
                </a:lnTo>
                <a:lnTo>
                  <a:pt x="101079" y="7546"/>
                </a:lnTo>
                <a:lnTo>
                  <a:pt x="60542" y="28553"/>
                </a:lnTo>
                <a:lnTo>
                  <a:pt x="28545" y="60569"/>
                </a:lnTo>
                <a:lnTo>
                  <a:pt x="7545" y="101144"/>
                </a:lnTo>
                <a:lnTo>
                  <a:pt x="0" y="147827"/>
                </a:lnTo>
                <a:lnTo>
                  <a:pt x="0" y="1921764"/>
                </a:lnTo>
                <a:lnTo>
                  <a:pt x="7545" y="1968447"/>
                </a:lnTo>
                <a:lnTo>
                  <a:pt x="28545" y="2009022"/>
                </a:lnTo>
                <a:lnTo>
                  <a:pt x="60542" y="2041038"/>
                </a:lnTo>
                <a:lnTo>
                  <a:pt x="101079" y="2062045"/>
                </a:lnTo>
                <a:lnTo>
                  <a:pt x="147700" y="2069592"/>
                </a:lnTo>
                <a:lnTo>
                  <a:pt x="2135251" y="2069592"/>
                </a:lnTo>
                <a:lnTo>
                  <a:pt x="2181872" y="2062045"/>
                </a:lnTo>
                <a:lnTo>
                  <a:pt x="2222409" y="2041038"/>
                </a:lnTo>
                <a:lnTo>
                  <a:pt x="2254406" y="2009022"/>
                </a:lnTo>
                <a:lnTo>
                  <a:pt x="2275406" y="1968447"/>
                </a:lnTo>
                <a:lnTo>
                  <a:pt x="2282952" y="1921764"/>
                </a:lnTo>
                <a:lnTo>
                  <a:pt x="2282952" y="147827"/>
                </a:lnTo>
                <a:lnTo>
                  <a:pt x="2275406" y="101144"/>
                </a:lnTo>
                <a:lnTo>
                  <a:pt x="2254406" y="60569"/>
                </a:lnTo>
                <a:lnTo>
                  <a:pt x="2222409" y="28553"/>
                </a:lnTo>
                <a:lnTo>
                  <a:pt x="2181872" y="7546"/>
                </a:lnTo>
                <a:lnTo>
                  <a:pt x="2135251" y="0"/>
                </a:lnTo>
                <a:close/>
              </a:path>
            </a:pathLst>
          </a:custGeom>
          <a:solidFill>
            <a:srgbClr val="DC6B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3997452" y="5754623"/>
            <a:ext cx="2545080" cy="2070100"/>
          </a:xfrm>
          <a:custGeom>
            <a:avLst/>
            <a:gdLst/>
            <a:ahLst/>
            <a:cxnLst/>
            <a:rect l="l" t="t" r="r" b="b"/>
            <a:pathLst>
              <a:path w="2545079" h="2070100">
                <a:moveTo>
                  <a:pt x="2397379" y="0"/>
                </a:moveTo>
                <a:lnTo>
                  <a:pt x="147700" y="0"/>
                </a:lnTo>
                <a:lnTo>
                  <a:pt x="101079" y="7546"/>
                </a:lnTo>
                <a:lnTo>
                  <a:pt x="60542" y="28553"/>
                </a:lnTo>
                <a:lnTo>
                  <a:pt x="28545" y="60569"/>
                </a:lnTo>
                <a:lnTo>
                  <a:pt x="7545" y="101144"/>
                </a:lnTo>
                <a:lnTo>
                  <a:pt x="0" y="147827"/>
                </a:lnTo>
                <a:lnTo>
                  <a:pt x="0" y="1921764"/>
                </a:lnTo>
                <a:lnTo>
                  <a:pt x="7545" y="1968447"/>
                </a:lnTo>
                <a:lnTo>
                  <a:pt x="28545" y="2009022"/>
                </a:lnTo>
                <a:lnTo>
                  <a:pt x="60542" y="2041038"/>
                </a:lnTo>
                <a:lnTo>
                  <a:pt x="101079" y="2062045"/>
                </a:lnTo>
                <a:lnTo>
                  <a:pt x="147700" y="2069592"/>
                </a:lnTo>
                <a:lnTo>
                  <a:pt x="2397379" y="2069592"/>
                </a:lnTo>
                <a:lnTo>
                  <a:pt x="2444000" y="2062045"/>
                </a:lnTo>
                <a:lnTo>
                  <a:pt x="2484537" y="2041038"/>
                </a:lnTo>
                <a:lnTo>
                  <a:pt x="2516534" y="2009022"/>
                </a:lnTo>
                <a:lnTo>
                  <a:pt x="2537534" y="1968447"/>
                </a:lnTo>
                <a:lnTo>
                  <a:pt x="2545079" y="1921764"/>
                </a:lnTo>
                <a:lnTo>
                  <a:pt x="2545079" y="147827"/>
                </a:lnTo>
                <a:lnTo>
                  <a:pt x="2537534" y="101144"/>
                </a:lnTo>
                <a:lnTo>
                  <a:pt x="2516534" y="60569"/>
                </a:lnTo>
                <a:lnTo>
                  <a:pt x="2484537" y="28553"/>
                </a:lnTo>
                <a:lnTo>
                  <a:pt x="2444000" y="7546"/>
                </a:lnTo>
                <a:lnTo>
                  <a:pt x="2397379" y="0"/>
                </a:lnTo>
                <a:close/>
              </a:path>
            </a:pathLst>
          </a:custGeom>
          <a:solidFill>
            <a:srgbClr val="FFBC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6469379" y="3118104"/>
            <a:ext cx="599440" cy="692150"/>
          </a:xfrm>
          <a:custGeom>
            <a:avLst/>
            <a:gdLst/>
            <a:ahLst/>
            <a:cxnLst/>
            <a:rect l="l" t="t" r="r" b="b"/>
            <a:pathLst>
              <a:path w="599440" h="692150">
                <a:moveTo>
                  <a:pt x="0" y="0"/>
                </a:moveTo>
                <a:lnTo>
                  <a:pt x="0" y="691896"/>
                </a:lnTo>
                <a:lnTo>
                  <a:pt x="598931" y="345948"/>
                </a:lnTo>
                <a:lnTo>
                  <a:pt x="0" y="0"/>
                </a:lnTo>
                <a:close/>
              </a:path>
            </a:pathLst>
          </a:custGeom>
          <a:solidFill>
            <a:srgbClr val="DC6B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6469379" y="6443471"/>
            <a:ext cx="599440" cy="692150"/>
          </a:xfrm>
          <a:custGeom>
            <a:avLst/>
            <a:gdLst/>
            <a:ahLst/>
            <a:cxnLst/>
            <a:rect l="l" t="t" r="r" b="b"/>
            <a:pathLst>
              <a:path w="599440" h="692150">
                <a:moveTo>
                  <a:pt x="0" y="0"/>
                </a:moveTo>
                <a:lnTo>
                  <a:pt x="0" y="691895"/>
                </a:lnTo>
                <a:lnTo>
                  <a:pt x="598931" y="345948"/>
                </a:lnTo>
                <a:lnTo>
                  <a:pt x="0" y="0"/>
                </a:lnTo>
                <a:close/>
              </a:path>
            </a:pathLst>
          </a:custGeom>
          <a:solidFill>
            <a:srgbClr val="FFBC5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bg 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95495" y="3101289"/>
            <a:ext cx="1842770" cy="583996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45864" y="6477000"/>
            <a:ext cx="2543429" cy="58369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055866" y="2253842"/>
            <a:ext cx="6762115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3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296150" y="6143015"/>
            <a:ext cx="5692140" cy="1449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40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07135" y="-59943"/>
            <a:ext cx="16322675" cy="21927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3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44242" y="3637836"/>
            <a:ext cx="13816330" cy="39585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Relationship Id="rId12" Type="http://schemas.openxmlformats.org/officeDocument/2006/relationships/image" Target="../media/image17.png"/><Relationship Id="rId13" Type="http://schemas.openxmlformats.org/officeDocument/2006/relationships/image" Target="../media/image18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jp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30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hyperlink" Target="https://www.cognitivemarketresearch.com/butternut-squash-market-report" TargetMode="External"/><Relationship Id="rId6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206495" y="3179064"/>
            <a:ext cx="12783820" cy="3929379"/>
            <a:chOff x="3206495" y="3179064"/>
            <a:chExt cx="12783820" cy="3929379"/>
          </a:xfrm>
        </p:grpSpPr>
        <p:sp>
          <p:nvSpPr>
            <p:cNvPr id="4" name="object 4" descr=""/>
            <p:cNvSpPr/>
            <p:nvPr/>
          </p:nvSpPr>
          <p:spPr>
            <a:xfrm>
              <a:off x="3206495" y="3179064"/>
              <a:ext cx="11875135" cy="3929379"/>
            </a:xfrm>
            <a:custGeom>
              <a:avLst/>
              <a:gdLst/>
              <a:ahLst/>
              <a:cxnLst/>
              <a:rect l="l" t="t" r="r" b="b"/>
              <a:pathLst>
                <a:path w="11875135" h="3929379">
                  <a:moveTo>
                    <a:pt x="11875008" y="0"/>
                  </a:moveTo>
                  <a:lnTo>
                    <a:pt x="0" y="0"/>
                  </a:lnTo>
                  <a:lnTo>
                    <a:pt x="0" y="3928872"/>
                  </a:lnTo>
                  <a:lnTo>
                    <a:pt x="11875008" y="3928872"/>
                  </a:lnTo>
                  <a:lnTo>
                    <a:pt x="11875008" y="0"/>
                  </a:lnTo>
                  <a:close/>
                </a:path>
              </a:pathLst>
            </a:custGeom>
            <a:solidFill>
              <a:srgbClr val="FFFFFF">
                <a:alpha val="84704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0282" y="3691128"/>
              <a:ext cx="12710033" cy="1601977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32426" y="4910074"/>
              <a:ext cx="10392537" cy="160197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3177539" y="2392679"/>
            <a:ext cx="11932920" cy="5501640"/>
          </a:xfrm>
          <a:custGeom>
            <a:avLst/>
            <a:gdLst/>
            <a:ahLst/>
            <a:cxnLst/>
            <a:rect l="l" t="t" r="r" b="b"/>
            <a:pathLst>
              <a:path w="11932919" h="5501640">
                <a:moveTo>
                  <a:pt x="11807317" y="0"/>
                </a:moveTo>
                <a:lnTo>
                  <a:pt x="125602" y="0"/>
                </a:lnTo>
                <a:lnTo>
                  <a:pt x="76723" y="9874"/>
                </a:lnTo>
                <a:lnTo>
                  <a:pt x="36798" y="36798"/>
                </a:lnTo>
                <a:lnTo>
                  <a:pt x="9874" y="76723"/>
                </a:lnTo>
                <a:lnTo>
                  <a:pt x="0" y="125602"/>
                </a:lnTo>
                <a:lnTo>
                  <a:pt x="0" y="5376037"/>
                </a:lnTo>
                <a:lnTo>
                  <a:pt x="9874" y="5424916"/>
                </a:lnTo>
                <a:lnTo>
                  <a:pt x="36798" y="5464841"/>
                </a:lnTo>
                <a:lnTo>
                  <a:pt x="76723" y="5491765"/>
                </a:lnTo>
                <a:lnTo>
                  <a:pt x="125602" y="5501640"/>
                </a:lnTo>
                <a:lnTo>
                  <a:pt x="11807317" y="5501640"/>
                </a:lnTo>
                <a:lnTo>
                  <a:pt x="11856196" y="5491765"/>
                </a:lnTo>
                <a:lnTo>
                  <a:pt x="11896121" y="5464841"/>
                </a:lnTo>
                <a:lnTo>
                  <a:pt x="11923045" y="5424916"/>
                </a:lnTo>
                <a:lnTo>
                  <a:pt x="11932919" y="5376037"/>
                </a:lnTo>
                <a:lnTo>
                  <a:pt x="11932919" y="125602"/>
                </a:lnTo>
                <a:lnTo>
                  <a:pt x="11923045" y="76723"/>
                </a:lnTo>
                <a:lnTo>
                  <a:pt x="11896121" y="36798"/>
                </a:lnTo>
                <a:lnTo>
                  <a:pt x="11856196" y="9874"/>
                </a:lnTo>
                <a:lnTo>
                  <a:pt x="11807317" y="0"/>
                </a:lnTo>
                <a:close/>
              </a:path>
            </a:pathLst>
          </a:custGeom>
          <a:solidFill>
            <a:srgbClr val="DC6B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01410" y="2481529"/>
            <a:ext cx="6523990" cy="1092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0" spc="-210">
                <a:solidFill>
                  <a:srgbClr val="FFFFFF"/>
                </a:solidFill>
              </a:rPr>
              <a:t>INTRODUCTION</a:t>
            </a:r>
            <a:endParaRPr sz="7000"/>
          </a:p>
        </p:txBody>
      </p:sp>
      <p:grpSp>
        <p:nvGrpSpPr>
          <p:cNvPr id="5" name="object 5" descr=""/>
          <p:cNvGrpSpPr/>
          <p:nvPr/>
        </p:nvGrpSpPr>
        <p:grpSpPr>
          <a:xfrm>
            <a:off x="3314953" y="3903853"/>
            <a:ext cx="11702415" cy="3905250"/>
            <a:chOff x="3314953" y="3903853"/>
            <a:chExt cx="11702415" cy="390525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14953" y="3903853"/>
              <a:ext cx="11526901" cy="551688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14953" y="4322953"/>
              <a:ext cx="11701906" cy="551688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14953" y="4742053"/>
              <a:ext cx="10940034" cy="551688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14953" y="5160848"/>
              <a:ext cx="10811383" cy="551992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14953" y="5580634"/>
              <a:ext cx="11623040" cy="551688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14953" y="5999734"/>
              <a:ext cx="10161143" cy="551688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284453" y="5999734"/>
              <a:ext cx="350519" cy="551688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459713" y="5999734"/>
              <a:ext cx="591311" cy="551688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14953" y="6418834"/>
              <a:ext cx="11488166" cy="551688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14953" y="6837934"/>
              <a:ext cx="11282552" cy="551688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14953" y="7256729"/>
              <a:ext cx="4111244" cy="5519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913376" y="3003804"/>
            <a:ext cx="8461375" cy="5969635"/>
            <a:chOff x="4913376" y="3003804"/>
            <a:chExt cx="8461375" cy="5969635"/>
          </a:xfrm>
        </p:grpSpPr>
        <p:sp>
          <p:nvSpPr>
            <p:cNvPr id="4" name="object 4" descr=""/>
            <p:cNvSpPr/>
            <p:nvPr/>
          </p:nvSpPr>
          <p:spPr>
            <a:xfrm>
              <a:off x="4913376" y="7289292"/>
              <a:ext cx="8461375" cy="1684020"/>
            </a:xfrm>
            <a:custGeom>
              <a:avLst/>
              <a:gdLst/>
              <a:ahLst/>
              <a:cxnLst/>
              <a:rect l="l" t="t" r="r" b="b"/>
              <a:pathLst>
                <a:path w="8461375" h="1684020">
                  <a:moveTo>
                    <a:pt x="8353552" y="0"/>
                  </a:moveTo>
                  <a:lnTo>
                    <a:pt x="107696" y="0"/>
                  </a:lnTo>
                  <a:lnTo>
                    <a:pt x="65793" y="8471"/>
                  </a:lnTo>
                  <a:lnTo>
                    <a:pt x="31559" y="31575"/>
                  </a:lnTo>
                  <a:lnTo>
                    <a:pt x="8469" y="65847"/>
                  </a:lnTo>
                  <a:lnTo>
                    <a:pt x="0" y="107822"/>
                  </a:lnTo>
                  <a:lnTo>
                    <a:pt x="0" y="1576196"/>
                  </a:lnTo>
                  <a:lnTo>
                    <a:pt x="8469" y="1618172"/>
                  </a:lnTo>
                  <a:lnTo>
                    <a:pt x="31559" y="1652444"/>
                  </a:lnTo>
                  <a:lnTo>
                    <a:pt x="65793" y="1675548"/>
                  </a:lnTo>
                  <a:lnTo>
                    <a:pt x="107696" y="1684019"/>
                  </a:lnTo>
                  <a:lnTo>
                    <a:pt x="8353552" y="1684019"/>
                  </a:lnTo>
                  <a:lnTo>
                    <a:pt x="8395454" y="1675548"/>
                  </a:lnTo>
                  <a:lnTo>
                    <a:pt x="8429688" y="1652444"/>
                  </a:lnTo>
                  <a:lnTo>
                    <a:pt x="8452778" y="1618172"/>
                  </a:lnTo>
                  <a:lnTo>
                    <a:pt x="8461247" y="1576196"/>
                  </a:lnTo>
                  <a:lnTo>
                    <a:pt x="8461247" y="107822"/>
                  </a:lnTo>
                  <a:lnTo>
                    <a:pt x="8452778" y="65847"/>
                  </a:lnTo>
                  <a:lnTo>
                    <a:pt x="8429688" y="31575"/>
                  </a:lnTo>
                  <a:lnTo>
                    <a:pt x="8395454" y="8471"/>
                  </a:lnTo>
                  <a:lnTo>
                    <a:pt x="8353552" y="0"/>
                  </a:lnTo>
                  <a:close/>
                </a:path>
              </a:pathLst>
            </a:custGeom>
            <a:solidFill>
              <a:srgbClr val="DC6B1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5692" y="5401055"/>
              <a:ext cx="7976615" cy="247497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913376" y="5146548"/>
              <a:ext cx="8461375" cy="1684020"/>
            </a:xfrm>
            <a:custGeom>
              <a:avLst/>
              <a:gdLst/>
              <a:ahLst/>
              <a:cxnLst/>
              <a:rect l="l" t="t" r="r" b="b"/>
              <a:pathLst>
                <a:path w="8461375" h="1684020">
                  <a:moveTo>
                    <a:pt x="8353552" y="0"/>
                  </a:moveTo>
                  <a:lnTo>
                    <a:pt x="107696" y="0"/>
                  </a:lnTo>
                  <a:lnTo>
                    <a:pt x="65793" y="8471"/>
                  </a:lnTo>
                  <a:lnTo>
                    <a:pt x="31559" y="31575"/>
                  </a:lnTo>
                  <a:lnTo>
                    <a:pt x="8469" y="65847"/>
                  </a:lnTo>
                  <a:lnTo>
                    <a:pt x="0" y="107823"/>
                  </a:lnTo>
                  <a:lnTo>
                    <a:pt x="0" y="1576197"/>
                  </a:lnTo>
                  <a:lnTo>
                    <a:pt x="8469" y="1618172"/>
                  </a:lnTo>
                  <a:lnTo>
                    <a:pt x="31559" y="1652444"/>
                  </a:lnTo>
                  <a:lnTo>
                    <a:pt x="65793" y="1675548"/>
                  </a:lnTo>
                  <a:lnTo>
                    <a:pt x="107696" y="1684019"/>
                  </a:lnTo>
                  <a:lnTo>
                    <a:pt x="8353552" y="1684019"/>
                  </a:lnTo>
                  <a:lnTo>
                    <a:pt x="8395454" y="1675548"/>
                  </a:lnTo>
                  <a:lnTo>
                    <a:pt x="8429688" y="1652444"/>
                  </a:lnTo>
                  <a:lnTo>
                    <a:pt x="8452778" y="1618172"/>
                  </a:lnTo>
                  <a:lnTo>
                    <a:pt x="8461247" y="1576197"/>
                  </a:lnTo>
                  <a:lnTo>
                    <a:pt x="8461247" y="107823"/>
                  </a:lnTo>
                  <a:lnTo>
                    <a:pt x="8452778" y="65847"/>
                  </a:lnTo>
                  <a:lnTo>
                    <a:pt x="8429688" y="31575"/>
                  </a:lnTo>
                  <a:lnTo>
                    <a:pt x="8395454" y="8471"/>
                  </a:lnTo>
                  <a:lnTo>
                    <a:pt x="8353552" y="0"/>
                  </a:lnTo>
                  <a:close/>
                </a:path>
              </a:pathLst>
            </a:custGeom>
            <a:solidFill>
              <a:srgbClr val="EF882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5692" y="3259836"/>
              <a:ext cx="7976615" cy="2474975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913376" y="3003804"/>
              <a:ext cx="8461375" cy="1684020"/>
            </a:xfrm>
            <a:custGeom>
              <a:avLst/>
              <a:gdLst/>
              <a:ahLst/>
              <a:cxnLst/>
              <a:rect l="l" t="t" r="r" b="b"/>
              <a:pathLst>
                <a:path w="8461375" h="1684020">
                  <a:moveTo>
                    <a:pt x="8353552" y="0"/>
                  </a:moveTo>
                  <a:lnTo>
                    <a:pt x="107696" y="0"/>
                  </a:lnTo>
                  <a:lnTo>
                    <a:pt x="65793" y="8471"/>
                  </a:lnTo>
                  <a:lnTo>
                    <a:pt x="31559" y="31575"/>
                  </a:lnTo>
                  <a:lnTo>
                    <a:pt x="8469" y="65847"/>
                  </a:lnTo>
                  <a:lnTo>
                    <a:pt x="0" y="107823"/>
                  </a:lnTo>
                  <a:lnTo>
                    <a:pt x="0" y="1576197"/>
                  </a:lnTo>
                  <a:lnTo>
                    <a:pt x="8469" y="1618172"/>
                  </a:lnTo>
                  <a:lnTo>
                    <a:pt x="31559" y="1652444"/>
                  </a:lnTo>
                  <a:lnTo>
                    <a:pt x="65793" y="1675548"/>
                  </a:lnTo>
                  <a:lnTo>
                    <a:pt x="107696" y="1684020"/>
                  </a:lnTo>
                  <a:lnTo>
                    <a:pt x="8353552" y="1684020"/>
                  </a:lnTo>
                  <a:lnTo>
                    <a:pt x="8395454" y="1675548"/>
                  </a:lnTo>
                  <a:lnTo>
                    <a:pt x="8429688" y="1652444"/>
                  </a:lnTo>
                  <a:lnTo>
                    <a:pt x="8452778" y="1618172"/>
                  </a:lnTo>
                  <a:lnTo>
                    <a:pt x="8461247" y="1576197"/>
                  </a:lnTo>
                  <a:lnTo>
                    <a:pt x="8461247" y="107823"/>
                  </a:lnTo>
                  <a:lnTo>
                    <a:pt x="8452778" y="65847"/>
                  </a:lnTo>
                  <a:lnTo>
                    <a:pt x="8429688" y="31575"/>
                  </a:lnTo>
                  <a:lnTo>
                    <a:pt x="8395454" y="8471"/>
                  </a:lnTo>
                  <a:lnTo>
                    <a:pt x="8353552" y="0"/>
                  </a:lnTo>
                  <a:close/>
                </a:path>
              </a:pathLst>
            </a:custGeom>
            <a:solidFill>
              <a:srgbClr val="DC6B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669786" y="3403854"/>
              <a:ext cx="0" cy="5169535"/>
            </a:xfrm>
            <a:custGeom>
              <a:avLst/>
              <a:gdLst/>
              <a:ahLst/>
              <a:cxnLst/>
              <a:rect l="l" t="t" r="r" b="b"/>
              <a:pathLst>
                <a:path w="0" h="5169534">
                  <a:moveTo>
                    <a:pt x="0" y="885444"/>
                  </a:moveTo>
                  <a:lnTo>
                    <a:pt x="0" y="0"/>
                  </a:lnTo>
                </a:path>
                <a:path w="0" h="5169534">
                  <a:moveTo>
                    <a:pt x="0" y="3028188"/>
                  </a:moveTo>
                  <a:lnTo>
                    <a:pt x="0" y="2142744"/>
                  </a:lnTo>
                </a:path>
                <a:path w="0" h="5169534">
                  <a:moveTo>
                    <a:pt x="0" y="5169408"/>
                  </a:moveTo>
                  <a:lnTo>
                    <a:pt x="0" y="4285488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/>
          <p:nvPr/>
        </p:nvSpPr>
        <p:spPr>
          <a:xfrm>
            <a:off x="0" y="0"/>
            <a:ext cx="18288000" cy="1450975"/>
          </a:xfrm>
          <a:custGeom>
            <a:avLst/>
            <a:gdLst/>
            <a:ahLst/>
            <a:cxnLst/>
            <a:rect l="l" t="t" r="r" b="b"/>
            <a:pathLst>
              <a:path w="18288000" h="1450975">
                <a:moveTo>
                  <a:pt x="0" y="1450848"/>
                </a:moveTo>
                <a:lnTo>
                  <a:pt x="0" y="0"/>
                </a:lnTo>
                <a:lnTo>
                  <a:pt x="18288000" y="0"/>
                </a:lnTo>
                <a:lnTo>
                  <a:pt x="18288000" y="1450848"/>
                </a:lnTo>
                <a:lnTo>
                  <a:pt x="0" y="1450848"/>
                </a:lnTo>
                <a:close/>
              </a:path>
            </a:pathLst>
          </a:custGeom>
          <a:solidFill>
            <a:srgbClr val="DC6B18">
              <a:alpha val="5294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055870">
              <a:lnSpc>
                <a:spcPct val="100000"/>
              </a:lnSpc>
              <a:spcBef>
                <a:spcPts val="100"/>
              </a:spcBef>
            </a:pPr>
            <a:r>
              <a:rPr dirty="0" sz="7700" spc="-825">
                <a:solidFill>
                  <a:srgbClr val="FFFFFF"/>
                </a:solidFill>
              </a:rPr>
              <a:t>KEY</a:t>
            </a:r>
            <a:r>
              <a:rPr dirty="0" sz="7700" spc="-80">
                <a:solidFill>
                  <a:srgbClr val="FFFFFF"/>
                </a:solidFill>
              </a:rPr>
              <a:t> </a:t>
            </a:r>
            <a:r>
              <a:rPr dirty="0" sz="7700" spc="-360">
                <a:solidFill>
                  <a:srgbClr val="FFFFFF"/>
                </a:solidFill>
              </a:rPr>
              <a:t>INSIGHTS</a:t>
            </a:r>
            <a:endParaRPr sz="7700"/>
          </a:p>
        </p:txBody>
      </p:sp>
      <p:sp>
        <p:nvSpPr>
          <p:cNvPr id="12" name="object 12" descr=""/>
          <p:cNvSpPr txBox="1"/>
          <p:nvPr/>
        </p:nvSpPr>
        <p:spPr>
          <a:xfrm>
            <a:off x="7753857" y="3066999"/>
            <a:ext cx="4308475" cy="1320800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algn="ctr" marL="2540">
              <a:lnSpc>
                <a:spcPct val="100000"/>
              </a:lnSpc>
              <a:spcBef>
                <a:spcPts val="819"/>
              </a:spcBef>
            </a:pPr>
            <a:r>
              <a:rPr dirty="0" sz="3650" spc="65" b="1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dirty="0" sz="3650" spc="-1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650" spc="130" b="1">
                <a:solidFill>
                  <a:srgbClr val="FFFFFF"/>
                </a:solidFill>
                <a:latin typeface="Trebuchet MS"/>
                <a:cs typeface="Trebuchet MS"/>
              </a:rPr>
              <a:t>SIZE</a:t>
            </a:r>
            <a:endParaRPr sz="365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dirty="0" sz="3650" spc="65" b="1">
                <a:solidFill>
                  <a:srgbClr val="FFFFFF"/>
                </a:solidFill>
                <a:latin typeface="Trebuchet MS"/>
                <a:cs typeface="Trebuchet MS"/>
              </a:rPr>
              <a:t>USD</a:t>
            </a:r>
            <a:r>
              <a:rPr dirty="0" sz="3650" spc="-1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650" spc="-200" b="1">
                <a:solidFill>
                  <a:srgbClr val="FFFFFF"/>
                </a:solidFill>
                <a:latin typeface="Trebuchet MS"/>
                <a:cs typeface="Trebuchet MS"/>
              </a:rPr>
              <a:t>4,142.67</a:t>
            </a:r>
            <a:r>
              <a:rPr dirty="0" sz="3650" spc="-1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650" spc="-20" b="1">
                <a:solidFill>
                  <a:srgbClr val="FFFFFF"/>
                </a:solidFill>
                <a:latin typeface="Trebuchet MS"/>
                <a:cs typeface="Trebuchet MS"/>
              </a:rPr>
              <a:t>Million</a:t>
            </a:r>
            <a:endParaRPr sz="365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708138" y="5229555"/>
            <a:ext cx="4398010" cy="1320800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algn="ctr" marL="5715">
              <a:lnSpc>
                <a:spcPct val="100000"/>
              </a:lnSpc>
              <a:spcBef>
                <a:spcPts val="819"/>
              </a:spcBef>
            </a:pPr>
            <a:r>
              <a:rPr dirty="0" sz="3650" spc="70" b="1">
                <a:solidFill>
                  <a:srgbClr val="FFFFFF"/>
                </a:solidFill>
                <a:latin typeface="Trebuchet MS"/>
                <a:cs typeface="Trebuchet MS"/>
              </a:rPr>
              <a:t>FORECAST</a:t>
            </a:r>
            <a:endParaRPr sz="365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dirty="0" sz="3650" spc="65" b="1">
                <a:solidFill>
                  <a:srgbClr val="FFFFFF"/>
                </a:solidFill>
                <a:latin typeface="Trebuchet MS"/>
                <a:cs typeface="Trebuchet MS"/>
              </a:rPr>
              <a:t>USD</a:t>
            </a:r>
            <a:r>
              <a:rPr dirty="0" sz="3650" spc="-1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650" spc="-114" b="1">
                <a:solidFill>
                  <a:srgbClr val="FFFFFF"/>
                </a:solidFill>
                <a:latin typeface="Trebuchet MS"/>
                <a:cs typeface="Trebuchet MS"/>
              </a:rPr>
              <a:t>6,874.24</a:t>
            </a:r>
            <a:r>
              <a:rPr dirty="0" sz="3650" spc="-1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650" spc="-10" b="1">
                <a:solidFill>
                  <a:srgbClr val="FFFFFF"/>
                </a:solidFill>
                <a:latin typeface="Trebuchet MS"/>
                <a:cs typeface="Trebuchet MS"/>
              </a:rPr>
              <a:t>Million</a:t>
            </a:r>
            <a:endParaRPr sz="3650">
              <a:latin typeface="Trebuchet MS"/>
              <a:cs typeface="Trebuchet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9293097" y="7390333"/>
            <a:ext cx="1343025" cy="1320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0160">
              <a:lnSpc>
                <a:spcPct val="116399"/>
              </a:lnSpc>
              <a:spcBef>
                <a:spcPts val="100"/>
              </a:spcBef>
            </a:pPr>
            <a:r>
              <a:rPr dirty="0" sz="3650" spc="-20" b="1">
                <a:solidFill>
                  <a:srgbClr val="FFFFFF"/>
                </a:solidFill>
                <a:latin typeface="Trebuchet MS"/>
                <a:cs typeface="Trebuchet MS"/>
              </a:rPr>
              <a:t>CAGR </a:t>
            </a:r>
            <a:r>
              <a:rPr dirty="0" sz="3650" spc="-10" b="1">
                <a:solidFill>
                  <a:srgbClr val="FFFFFF"/>
                </a:solidFill>
                <a:latin typeface="Trebuchet MS"/>
                <a:cs typeface="Trebuchet MS"/>
              </a:rPr>
              <a:t>5.32%</a:t>
            </a:r>
            <a:endParaRPr sz="3650">
              <a:latin typeface="Trebuchet MS"/>
              <a:cs typeface="Trebuchet M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309996" y="3552189"/>
            <a:ext cx="993775" cy="5816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50" spc="-225" b="1">
                <a:solidFill>
                  <a:srgbClr val="FFFFFF"/>
                </a:solidFill>
                <a:latin typeface="Trebuchet MS"/>
                <a:cs typeface="Trebuchet MS"/>
              </a:rPr>
              <a:t>2016</a:t>
            </a:r>
            <a:endParaRPr sz="3650">
              <a:latin typeface="Trebuchet MS"/>
              <a:cs typeface="Trebuchet M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330697" y="5669660"/>
            <a:ext cx="1092835" cy="5816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50" spc="-30" b="1">
                <a:solidFill>
                  <a:srgbClr val="FFFFFF"/>
                </a:solidFill>
                <a:latin typeface="Trebuchet MS"/>
                <a:cs typeface="Trebuchet MS"/>
              </a:rPr>
              <a:t>2028</a:t>
            </a:r>
            <a:endParaRPr sz="3650">
              <a:latin typeface="Trebuchet MS"/>
              <a:cs typeface="Trebuchet MS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159121" y="7372553"/>
            <a:ext cx="1294765" cy="1320800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dirty="0" sz="3650" spc="-10" b="1">
                <a:solidFill>
                  <a:srgbClr val="FFFFFF"/>
                </a:solidFill>
                <a:latin typeface="Trebuchet MS"/>
                <a:cs typeface="Trebuchet MS"/>
              </a:rPr>
              <a:t>2023-</a:t>
            </a:r>
            <a:endParaRPr sz="3650">
              <a:latin typeface="Trebuchet MS"/>
              <a:cs typeface="Trebuchet MS"/>
            </a:endParaRPr>
          </a:p>
          <a:p>
            <a:pPr marL="109855">
              <a:lnSpc>
                <a:spcPct val="100000"/>
              </a:lnSpc>
              <a:spcBef>
                <a:spcPts val="720"/>
              </a:spcBef>
            </a:pPr>
            <a:r>
              <a:rPr dirty="0" sz="3650" spc="-20" b="1">
                <a:solidFill>
                  <a:srgbClr val="FFFFFF"/>
                </a:solidFill>
                <a:latin typeface="Trebuchet MS"/>
                <a:cs typeface="Trebuchet MS"/>
              </a:rPr>
              <a:t>2030</a:t>
            </a:r>
            <a:endParaRPr sz="36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2352019" y="3997452"/>
            <a:ext cx="5153025" cy="2867025"/>
            <a:chOff x="12352019" y="3997452"/>
            <a:chExt cx="5153025" cy="2867025"/>
          </a:xfrm>
        </p:grpSpPr>
        <p:sp>
          <p:nvSpPr>
            <p:cNvPr id="4" name="object 4" descr=""/>
            <p:cNvSpPr/>
            <p:nvPr/>
          </p:nvSpPr>
          <p:spPr>
            <a:xfrm>
              <a:off x="12352019" y="3997452"/>
              <a:ext cx="1788160" cy="1788160"/>
            </a:xfrm>
            <a:custGeom>
              <a:avLst/>
              <a:gdLst/>
              <a:ahLst/>
              <a:cxnLst/>
              <a:rect l="l" t="t" r="r" b="b"/>
              <a:pathLst>
                <a:path w="1788159" h="1788160">
                  <a:moveTo>
                    <a:pt x="1597151" y="0"/>
                  </a:moveTo>
                  <a:lnTo>
                    <a:pt x="190500" y="0"/>
                  </a:lnTo>
                  <a:lnTo>
                    <a:pt x="146797" y="5027"/>
                  </a:lnTo>
                  <a:lnTo>
                    <a:pt x="106691" y="19349"/>
                  </a:lnTo>
                  <a:lnTo>
                    <a:pt x="71321" y="41827"/>
                  </a:lnTo>
                  <a:lnTo>
                    <a:pt x="41827" y="71321"/>
                  </a:lnTo>
                  <a:lnTo>
                    <a:pt x="19349" y="106691"/>
                  </a:lnTo>
                  <a:lnTo>
                    <a:pt x="5027" y="146797"/>
                  </a:lnTo>
                  <a:lnTo>
                    <a:pt x="0" y="190500"/>
                  </a:lnTo>
                  <a:lnTo>
                    <a:pt x="0" y="1597152"/>
                  </a:lnTo>
                  <a:lnTo>
                    <a:pt x="5027" y="1640854"/>
                  </a:lnTo>
                  <a:lnTo>
                    <a:pt x="19349" y="1680960"/>
                  </a:lnTo>
                  <a:lnTo>
                    <a:pt x="41827" y="1716330"/>
                  </a:lnTo>
                  <a:lnTo>
                    <a:pt x="71321" y="1745824"/>
                  </a:lnTo>
                  <a:lnTo>
                    <a:pt x="106691" y="1768302"/>
                  </a:lnTo>
                  <a:lnTo>
                    <a:pt x="146797" y="1782624"/>
                  </a:lnTo>
                  <a:lnTo>
                    <a:pt x="190500" y="1787652"/>
                  </a:lnTo>
                  <a:lnTo>
                    <a:pt x="1597151" y="1787652"/>
                  </a:lnTo>
                  <a:lnTo>
                    <a:pt x="1640854" y="1782624"/>
                  </a:lnTo>
                  <a:lnTo>
                    <a:pt x="1680960" y="1768302"/>
                  </a:lnTo>
                  <a:lnTo>
                    <a:pt x="1716330" y="1745824"/>
                  </a:lnTo>
                  <a:lnTo>
                    <a:pt x="1745824" y="1716330"/>
                  </a:lnTo>
                  <a:lnTo>
                    <a:pt x="1768302" y="1680960"/>
                  </a:lnTo>
                  <a:lnTo>
                    <a:pt x="1782624" y="1640854"/>
                  </a:lnTo>
                  <a:lnTo>
                    <a:pt x="1787651" y="1597152"/>
                  </a:lnTo>
                  <a:lnTo>
                    <a:pt x="1787651" y="190500"/>
                  </a:lnTo>
                  <a:lnTo>
                    <a:pt x="1782624" y="146797"/>
                  </a:lnTo>
                  <a:lnTo>
                    <a:pt x="1768302" y="106691"/>
                  </a:lnTo>
                  <a:lnTo>
                    <a:pt x="1745824" y="71321"/>
                  </a:lnTo>
                  <a:lnTo>
                    <a:pt x="1716330" y="41827"/>
                  </a:lnTo>
                  <a:lnTo>
                    <a:pt x="1680960" y="19349"/>
                  </a:lnTo>
                  <a:lnTo>
                    <a:pt x="1640854" y="5027"/>
                  </a:lnTo>
                  <a:lnTo>
                    <a:pt x="1597151" y="0"/>
                  </a:lnTo>
                  <a:close/>
                </a:path>
              </a:pathLst>
            </a:custGeom>
            <a:solidFill>
              <a:srgbClr val="DC6B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2543281" y="4188714"/>
              <a:ext cx="4942840" cy="2656840"/>
            </a:xfrm>
            <a:custGeom>
              <a:avLst/>
              <a:gdLst/>
              <a:ahLst/>
              <a:cxnLst/>
              <a:rect l="l" t="t" r="r" b="b"/>
              <a:pathLst>
                <a:path w="4942840" h="2656840">
                  <a:moveTo>
                    <a:pt x="4839843" y="0"/>
                  </a:moveTo>
                  <a:lnTo>
                    <a:pt x="102489" y="0"/>
                  </a:lnTo>
                  <a:lnTo>
                    <a:pt x="62579" y="8046"/>
                  </a:lnTo>
                  <a:lnTo>
                    <a:pt x="30003" y="29987"/>
                  </a:lnTo>
                  <a:lnTo>
                    <a:pt x="8048" y="62525"/>
                  </a:lnTo>
                  <a:lnTo>
                    <a:pt x="0" y="102362"/>
                  </a:lnTo>
                  <a:lnTo>
                    <a:pt x="0" y="2553970"/>
                  </a:lnTo>
                  <a:lnTo>
                    <a:pt x="8048" y="2593806"/>
                  </a:lnTo>
                  <a:lnTo>
                    <a:pt x="30003" y="2626344"/>
                  </a:lnTo>
                  <a:lnTo>
                    <a:pt x="62579" y="2648285"/>
                  </a:lnTo>
                  <a:lnTo>
                    <a:pt x="102489" y="2656332"/>
                  </a:lnTo>
                  <a:lnTo>
                    <a:pt x="4839843" y="2656332"/>
                  </a:lnTo>
                  <a:lnTo>
                    <a:pt x="4879752" y="2648285"/>
                  </a:lnTo>
                  <a:lnTo>
                    <a:pt x="4912328" y="2626344"/>
                  </a:lnTo>
                  <a:lnTo>
                    <a:pt x="4934283" y="2593806"/>
                  </a:lnTo>
                  <a:lnTo>
                    <a:pt x="4942332" y="2553970"/>
                  </a:lnTo>
                  <a:lnTo>
                    <a:pt x="4942332" y="102362"/>
                  </a:lnTo>
                  <a:lnTo>
                    <a:pt x="4934283" y="62525"/>
                  </a:lnTo>
                  <a:lnTo>
                    <a:pt x="4912328" y="29987"/>
                  </a:lnTo>
                  <a:lnTo>
                    <a:pt x="4879752" y="8046"/>
                  </a:lnTo>
                  <a:lnTo>
                    <a:pt x="48398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2543281" y="4188714"/>
              <a:ext cx="4942840" cy="2656840"/>
            </a:xfrm>
            <a:custGeom>
              <a:avLst/>
              <a:gdLst/>
              <a:ahLst/>
              <a:cxnLst/>
              <a:rect l="l" t="t" r="r" b="b"/>
              <a:pathLst>
                <a:path w="4942840" h="2656840">
                  <a:moveTo>
                    <a:pt x="102489" y="0"/>
                  </a:moveTo>
                  <a:lnTo>
                    <a:pt x="4839843" y="0"/>
                  </a:lnTo>
                  <a:lnTo>
                    <a:pt x="4879752" y="8046"/>
                  </a:lnTo>
                  <a:lnTo>
                    <a:pt x="4912328" y="29987"/>
                  </a:lnTo>
                  <a:lnTo>
                    <a:pt x="4934283" y="62525"/>
                  </a:lnTo>
                  <a:lnTo>
                    <a:pt x="4942332" y="102362"/>
                  </a:lnTo>
                  <a:lnTo>
                    <a:pt x="4942332" y="2553970"/>
                  </a:lnTo>
                  <a:lnTo>
                    <a:pt x="4934283" y="2593806"/>
                  </a:lnTo>
                  <a:lnTo>
                    <a:pt x="4912328" y="2626344"/>
                  </a:lnTo>
                  <a:lnTo>
                    <a:pt x="4879752" y="2648285"/>
                  </a:lnTo>
                  <a:lnTo>
                    <a:pt x="4839843" y="2656332"/>
                  </a:lnTo>
                  <a:lnTo>
                    <a:pt x="102489" y="2656332"/>
                  </a:lnTo>
                  <a:lnTo>
                    <a:pt x="62579" y="2648285"/>
                  </a:lnTo>
                  <a:lnTo>
                    <a:pt x="30003" y="2626344"/>
                  </a:lnTo>
                  <a:lnTo>
                    <a:pt x="8048" y="2593806"/>
                  </a:lnTo>
                  <a:lnTo>
                    <a:pt x="0" y="2553970"/>
                  </a:lnTo>
                  <a:lnTo>
                    <a:pt x="0" y="102362"/>
                  </a:lnTo>
                  <a:lnTo>
                    <a:pt x="8048" y="62525"/>
                  </a:lnTo>
                  <a:lnTo>
                    <a:pt x="30003" y="29987"/>
                  </a:lnTo>
                  <a:lnTo>
                    <a:pt x="62579" y="8046"/>
                  </a:lnTo>
                  <a:lnTo>
                    <a:pt x="102489" y="0"/>
                  </a:lnTo>
                  <a:close/>
                </a:path>
              </a:pathLst>
            </a:custGeom>
            <a:ln w="38100">
              <a:solidFill>
                <a:srgbClr val="47AB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3088238" y="4244416"/>
            <a:ext cx="3924300" cy="2171065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algn="ctr" marL="367030" marR="452755">
              <a:lnSpc>
                <a:spcPct val="75400"/>
              </a:lnSpc>
              <a:spcBef>
                <a:spcPts val="1190"/>
              </a:spcBef>
            </a:pPr>
            <a:r>
              <a:rPr dirty="0" sz="3650" spc="40" b="1">
                <a:latin typeface="Trebuchet MS"/>
                <a:cs typeface="Trebuchet MS"/>
              </a:rPr>
              <a:t>DISTRIBUTION </a:t>
            </a:r>
            <a:r>
              <a:rPr dirty="0" sz="3650" spc="80" b="1">
                <a:latin typeface="Trebuchet MS"/>
                <a:cs typeface="Trebuchet MS"/>
              </a:rPr>
              <a:t>CHANNEL</a:t>
            </a:r>
            <a:endParaRPr sz="3650">
              <a:latin typeface="Trebuchet MS"/>
              <a:cs typeface="Trebuchet MS"/>
            </a:endParaRPr>
          </a:p>
          <a:p>
            <a:pPr algn="ctr" marL="6350">
              <a:lnSpc>
                <a:spcPts val="3929"/>
              </a:lnSpc>
              <a:spcBef>
                <a:spcPts val="1335"/>
              </a:spcBef>
            </a:pPr>
            <a:r>
              <a:rPr dirty="0" sz="3300" spc="-10" b="1">
                <a:latin typeface="Trebuchet MS"/>
                <a:cs typeface="Trebuchet MS"/>
              </a:rPr>
              <a:t>Direct</a:t>
            </a:r>
            <a:endParaRPr sz="3300">
              <a:latin typeface="Trebuchet MS"/>
              <a:cs typeface="Trebuchet MS"/>
            </a:endParaRPr>
          </a:p>
          <a:p>
            <a:pPr algn="ctr">
              <a:lnSpc>
                <a:spcPts val="3929"/>
              </a:lnSpc>
            </a:pPr>
            <a:r>
              <a:rPr dirty="0" sz="3300" spc="65" b="1">
                <a:latin typeface="Trebuchet MS"/>
                <a:cs typeface="Trebuchet MS"/>
              </a:rPr>
              <a:t>USD</a:t>
            </a:r>
            <a:r>
              <a:rPr dirty="0" sz="3300" spc="-105" b="1">
                <a:latin typeface="Trebuchet MS"/>
                <a:cs typeface="Trebuchet MS"/>
              </a:rPr>
              <a:t> </a:t>
            </a:r>
            <a:r>
              <a:rPr dirty="0" sz="3300" spc="-175" b="1">
                <a:latin typeface="Trebuchet MS"/>
                <a:cs typeface="Trebuchet MS"/>
              </a:rPr>
              <a:t>1,434.25</a:t>
            </a:r>
            <a:r>
              <a:rPr dirty="0" sz="3300" spc="-110" b="1">
                <a:latin typeface="Trebuchet MS"/>
                <a:cs typeface="Trebuchet MS"/>
              </a:rPr>
              <a:t> </a:t>
            </a:r>
            <a:r>
              <a:rPr dirty="0" sz="3300" spc="-10" b="1">
                <a:latin typeface="Trebuchet MS"/>
                <a:cs typeface="Trebuchet MS"/>
              </a:rPr>
              <a:t>Million</a:t>
            </a:r>
            <a:endParaRPr sz="3300">
              <a:latin typeface="Trebuchet MS"/>
              <a:cs typeface="Trebuchet MS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6577583" y="3901440"/>
            <a:ext cx="5052060" cy="2868295"/>
            <a:chOff x="6577583" y="3901440"/>
            <a:chExt cx="5052060" cy="2868295"/>
          </a:xfrm>
        </p:grpSpPr>
        <p:sp>
          <p:nvSpPr>
            <p:cNvPr id="9" name="object 9" descr=""/>
            <p:cNvSpPr/>
            <p:nvPr/>
          </p:nvSpPr>
          <p:spPr>
            <a:xfrm>
              <a:off x="6577583" y="3901440"/>
              <a:ext cx="1788160" cy="1788160"/>
            </a:xfrm>
            <a:custGeom>
              <a:avLst/>
              <a:gdLst/>
              <a:ahLst/>
              <a:cxnLst/>
              <a:rect l="l" t="t" r="r" b="b"/>
              <a:pathLst>
                <a:path w="1788159" h="1788160">
                  <a:moveTo>
                    <a:pt x="1597152" y="0"/>
                  </a:moveTo>
                  <a:lnTo>
                    <a:pt x="190500" y="0"/>
                  </a:lnTo>
                  <a:lnTo>
                    <a:pt x="146797" y="5027"/>
                  </a:lnTo>
                  <a:lnTo>
                    <a:pt x="106691" y="19349"/>
                  </a:lnTo>
                  <a:lnTo>
                    <a:pt x="71321" y="41827"/>
                  </a:lnTo>
                  <a:lnTo>
                    <a:pt x="41827" y="71321"/>
                  </a:lnTo>
                  <a:lnTo>
                    <a:pt x="19349" y="106691"/>
                  </a:lnTo>
                  <a:lnTo>
                    <a:pt x="5027" y="146797"/>
                  </a:lnTo>
                  <a:lnTo>
                    <a:pt x="0" y="190500"/>
                  </a:lnTo>
                  <a:lnTo>
                    <a:pt x="0" y="1597152"/>
                  </a:lnTo>
                  <a:lnTo>
                    <a:pt x="5027" y="1640854"/>
                  </a:lnTo>
                  <a:lnTo>
                    <a:pt x="19349" y="1680960"/>
                  </a:lnTo>
                  <a:lnTo>
                    <a:pt x="41827" y="1716330"/>
                  </a:lnTo>
                  <a:lnTo>
                    <a:pt x="71321" y="1745824"/>
                  </a:lnTo>
                  <a:lnTo>
                    <a:pt x="106691" y="1768302"/>
                  </a:lnTo>
                  <a:lnTo>
                    <a:pt x="146797" y="1782624"/>
                  </a:lnTo>
                  <a:lnTo>
                    <a:pt x="190500" y="1787652"/>
                  </a:lnTo>
                  <a:lnTo>
                    <a:pt x="1597152" y="1787652"/>
                  </a:lnTo>
                  <a:lnTo>
                    <a:pt x="1640854" y="1782624"/>
                  </a:lnTo>
                  <a:lnTo>
                    <a:pt x="1680960" y="1768302"/>
                  </a:lnTo>
                  <a:lnTo>
                    <a:pt x="1716330" y="1745824"/>
                  </a:lnTo>
                  <a:lnTo>
                    <a:pt x="1745824" y="1716330"/>
                  </a:lnTo>
                  <a:lnTo>
                    <a:pt x="1768302" y="1680960"/>
                  </a:lnTo>
                  <a:lnTo>
                    <a:pt x="1782624" y="1640854"/>
                  </a:lnTo>
                  <a:lnTo>
                    <a:pt x="1787652" y="1597152"/>
                  </a:lnTo>
                  <a:lnTo>
                    <a:pt x="1787652" y="190500"/>
                  </a:lnTo>
                  <a:lnTo>
                    <a:pt x="1782624" y="146797"/>
                  </a:lnTo>
                  <a:lnTo>
                    <a:pt x="1768302" y="106691"/>
                  </a:lnTo>
                  <a:lnTo>
                    <a:pt x="1745824" y="71321"/>
                  </a:lnTo>
                  <a:lnTo>
                    <a:pt x="1716330" y="41827"/>
                  </a:lnTo>
                  <a:lnTo>
                    <a:pt x="1680960" y="19349"/>
                  </a:lnTo>
                  <a:lnTo>
                    <a:pt x="1640854" y="5027"/>
                  </a:lnTo>
                  <a:lnTo>
                    <a:pt x="1597152" y="0"/>
                  </a:lnTo>
                  <a:close/>
                </a:path>
              </a:pathLst>
            </a:custGeom>
            <a:solidFill>
              <a:srgbClr val="DC6B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758177" y="4092702"/>
              <a:ext cx="4852670" cy="2658110"/>
            </a:xfrm>
            <a:custGeom>
              <a:avLst/>
              <a:gdLst/>
              <a:ahLst/>
              <a:cxnLst/>
              <a:rect l="l" t="t" r="r" b="b"/>
              <a:pathLst>
                <a:path w="4852670" h="2658109">
                  <a:moveTo>
                    <a:pt x="4748022" y="0"/>
                  </a:moveTo>
                  <a:lnTo>
                    <a:pt x="104394" y="0"/>
                  </a:lnTo>
                  <a:lnTo>
                    <a:pt x="83935" y="2031"/>
                  </a:lnTo>
                  <a:lnTo>
                    <a:pt x="46493" y="17573"/>
                  </a:lnTo>
                  <a:lnTo>
                    <a:pt x="17573" y="46493"/>
                  </a:lnTo>
                  <a:lnTo>
                    <a:pt x="2031" y="83935"/>
                  </a:lnTo>
                  <a:lnTo>
                    <a:pt x="0" y="104394"/>
                  </a:lnTo>
                  <a:lnTo>
                    <a:pt x="0" y="2553462"/>
                  </a:lnTo>
                  <a:lnTo>
                    <a:pt x="7969" y="2593403"/>
                  </a:lnTo>
                  <a:lnTo>
                    <a:pt x="30606" y="2627249"/>
                  </a:lnTo>
                  <a:lnTo>
                    <a:pt x="64452" y="2649886"/>
                  </a:lnTo>
                  <a:lnTo>
                    <a:pt x="104394" y="2657856"/>
                  </a:lnTo>
                  <a:lnTo>
                    <a:pt x="4748022" y="2657856"/>
                  </a:lnTo>
                  <a:lnTo>
                    <a:pt x="4787963" y="2649886"/>
                  </a:lnTo>
                  <a:lnTo>
                    <a:pt x="4821808" y="2627249"/>
                  </a:lnTo>
                  <a:lnTo>
                    <a:pt x="4844446" y="2593403"/>
                  </a:lnTo>
                  <a:lnTo>
                    <a:pt x="4852416" y="2553462"/>
                  </a:lnTo>
                  <a:lnTo>
                    <a:pt x="4852416" y="104394"/>
                  </a:lnTo>
                  <a:lnTo>
                    <a:pt x="4844446" y="64452"/>
                  </a:lnTo>
                  <a:lnTo>
                    <a:pt x="4821808" y="30607"/>
                  </a:lnTo>
                  <a:lnTo>
                    <a:pt x="4787963" y="7969"/>
                  </a:lnTo>
                  <a:lnTo>
                    <a:pt x="47480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758177" y="4092702"/>
              <a:ext cx="4852670" cy="2658110"/>
            </a:xfrm>
            <a:custGeom>
              <a:avLst/>
              <a:gdLst/>
              <a:ahLst/>
              <a:cxnLst/>
              <a:rect l="l" t="t" r="r" b="b"/>
              <a:pathLst>
                <a:path w="4852670" h="2658109">
                  <a:moveTo>
                    <a:pt x="104394" y="0"/>
                  </a:moveTo>
                  <a:lnTo>
                    <a:pt x="4748022" y="0"/>
                  </a:lnTo>
                  <a:lnTo>
                    <a:pt x="4768480" y="2032"/>
                  </a:lnTo>
                  <a:lnTo>
                    <a:pt x="4805922" y="17573"/>
                  </a:lnTo>
                  <a:lnTo>
                    <a:pt x="4834842" y="46493"/>
                  </a:lnTo>
                  <a:lnTo>
                    <a:pt x="4850383" y="83935"/>
                  </a:lnTo>
                  <a:lnTo>
                    <a:pt x="4852416" y="104394"/>
                  </a:lnTo>
                  <a:lnTo>
                    <a:pt x="4852416" y="2553462"/>
                  </a:lnTo>
                  <a:lnTo>
                    <a:pt x="4844446" y="2593403"/>
                  </a:lnTo>
                  <a:lnTo>
                    <a:pt x="4821808" y="2627249"/>
                  </a:lnTo>
                  <a:lnTo>
                    <a:pt x="4787963" y="2649886"/>
                  </a:lnTo>
                  <a:lnTo>
                    <a:pt x="4748022" y="2657856"/>
                  </a:lnTo>
                  <a:lnTo>
                    <a:pt x="104394" y="2657856"/>
                  </a:lnTo>
                  <a:lnTo>
                    <a:pt x="64452" y="2649886"/>
                  </a:lnTo>
                  <a:lnTo>
                    <a:pt x="30606" y="2627249"/>
                  </a:lnTo>
                  <a:lnTo>
                    <a:pt x="7969" y="2593403"/>
                  </a:lnTo>
                  <a:lnTo>
                    <a:pt x="0" y="2553462"/>
                  </a:lnTo>
                  <a:lnTo>
                    <a:pt x="0" y="104394"/>
                  </a:lnTo>
                  <a:lnTo>
                    <a:pt x="7969" y="64452"/>
                  </a:lnTo>
                  <a:lnTo>
                    <a:pt x="30606" y="30607"/>
                  </a:lnTo>
                  <a:lnTo>
                    <a:pt x="64452" y="7969"/>
                  </a:lnTo>
                  <a:lnTo>
                    <a:pt x="104394" y="0"/>
                  </a:lnTo>
                  <a:close/>
                </a:path>
              </a:pathLst>
            </a:custGeom>
            <a:ln w="38100">
              <a:solidFill>
                <a:srgbClr val="8DD44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7036689" y="4177410"/>
            <a:ext cx="4311015" cy="2270760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algn="ctr" marL="937260" marR="803275">
              <a:lnSpc>
                <a:spcPct val="75300"/>
              </a:lnSpc>
              <a:spcBef>
                <a:spcPts val="1190"/>
              </a:spcBef>
            </a:pPr>
            <a:r>
              <a:rPr dirty="0" sz="3650" spc="35" b="1">
                <a:latin typeface="Trebuchet MS"/>
                <a:cs typeface="Trebuchet MS"/>
              </a:rPr>
              <a:t>PACKAGING </a:t>
            </a:r>
            <a:r>
              <a:rPr dirty="0" sz="3650" spc="75" b="1">
                <a:latin typeface="Trebuchet MS"/>
                <a:cs typeface="Trebuchet MS"/>
              </a:rPr>
              <a:t>SEGMENT</a:t>
            </a:r>
            <a:endParaRPr sz="3650">
              <a:latin typeface="Trebuchet MS"/>
              <a:cs typeface="Trebuchet MS"/>
            </a:endParaRPr>
          </a:p>
          <a:p>
            <a:pPr algn="ctr" marL="12700" marR="5080">
              <a:lnSpc>
                <a:spcPct val="100000"/>
              </a:lnSpc>
              <a:spcBef>
                <a:spcPts val="1585"/>
              </a:spcBef>
            </a:pPr>
            <a:r>
              <a:rPr dirty="0" sz="3500" spc="55" b="1">
                <a:latin typeface="Trebuchet MS"/>
                <a:cs typeface="Trebuchet MS"/>
              </a:rPr>
              <a:t>Bottles</a:t>
            </a:r>
            <a:r>
              <a:rPr dirty="0" sz="3500" spc="-190" b="1">
                <a:latin typeface="Trebuchet MS"/>
                <a:cs typeface="Trebuchet MS"/>
              </a:rPr>
              <a:t> </a:t>
            </a:r>
            <a:r>
              <a:rPr dirty="0" sz="3500" b="1">
                <a:latin typeface="Trebuchet MS"/>
                <a:cs typeface="Trebuchet MS"/>
              </a:rPr>
              <a:t>&amp;</a:t>
            </a:r>
            <a:r>
              <a:rPr dirty="0" sz="3500" spc="-195" b="1">
                <a:latin typeface="Trebuchet MS"/>
                <a:cs typeface="Trebuchet MS"/>
              </a:rPr>
              <a:t> </a:t>
            </a:r>
            <a:r>
              <a:rPr dirty="0" sz="3500" spc="-10" b="1">
                <a:latin typeface="Trebuchet MS"/>
                <a:cs typeface="Trebuchet MS"/>
              </a:rPr>
              <a:t>Tetra</a:t>
            </a:r>
            <a:r>
              <a:rPr dirty="0" sz="3500" spc="-200" b="1">
                <a:latin typeface="Trebuchet MS"/>
                <a:cs typeface="Trebuchet MS"/>
              </a:rPr>
              <a:t> </a:t>
            </a:r>
            <a:r>
              <a:rPr dirty="0" sz="3500" spc="45" b="1">
                <a:latin typeface="Trebuchet MS"/>
                <a:cs typeface="Trebuchet MS"/>
              </a:rPr>
              <a:t>Pack </a:t>
            </a:r>
            <a:r>
              <a:rPr dirty="0" sz="3500" spc="70" b="1">
                <a:latin typeface="Trebuchet MS"/>
                <a:cs typeface="Trebuchet MS"/>
              </a:rPr>
              <a:t>USD</a:t>
            </a:r>
            <a:r>
              <a:rPr dirty="0" sz="3500" spc="-105" b="1">
                <a:latin typeface="Trebuchet MS"/>
                <a:cs typeface="Trebuchet MS"/>
              </a:rPr>
              <a:t> </a:t>
            </a:r>
            <a:r>
              <a:rPr dirty="0" sz="3500" spc="-190" b="1">
                <a:latin typeface="Trebuchet MS"/>
                <a:cs typeface="Trebuchet MS"/>
              </a:rPr>
              <a:t>1,348.43</a:t>
            </a:r>
            <a:r>
              <a:rPr dirty="0" sz="3500" spc="-100" b="1">
                <a:latin typeface="Trebuchet MS"/>
                <a:cs typeface="Trebuchet MS"/>
              </a:rPr>
              <a:t> </a:t>
            </a:r>
            <a:r>
              <a:rPr dirty="0" sz="3500" spc="-10" b="1">
                <a:latin typeface="Trebuchet MS"/>
                <a:cs typeface="Trebuchet MS"/>
              </a:rPr>
              <a:t>Million</a:t>
            </a:r>
            <a:endParaRPr sz="3500">
              <a:latin typeface="Trebuchet MS"/>
              <a:cs typeface="Trebuchet MS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803148" y="3806952"/>
            <a:ext cx="5052060" cy="3057525"/>
            <a:chOff x="803148" y="3806952"/>
            <a:chExt cx="5052060" cy="3057525"/>
          </a:xfrm>
        </p:grpSpPr>
        <p:sp>
          <p:nvSpPr>
            <p:cNvPr id="14" name="object 14" descr=""/>
            <p:cNvSpPr/>
            <p:nvPr/>
          </p:nvSpPr>
          <p:spPr>
            <a:xfrm>
              <a:off x="803148" y="3806952"/>
              <a:ext cx="1788160" cy="1788160"/>
            </a:xfrm>
            <a:custGeom>
              <a:avLst/>
              <a:gdLst/>
              <a:ahLst/>
              <a:cxnLst/>
              <a:rect l="l" t="t" r="r" b="b"/>
              <a:pathLst>
                <a:path w="1788160" h="1788160">
                  <a:moveTo>
                    <a:pt x="1597152" y="0"/>
                  </a:moveTo>
                  <a:lnTo>
                    <a:pt x="190461" y="0"/>
                  </a:lnTo>
                  <a:lnTo>
                    <a:pt x="146793" y="5027"/>
                  </a:lnTo>
                  <a:lnTo>
                    <a:pt x="106704" y="19349"/>
                  </a:lnTo>
                  <a:lnTo>
                    <a:pt x="71340" y="41827"/>
                  </a:lnTo>
                  <a:lnTo>
                    <a:pt x="41844" y="71321"/>
                  </a:lnTo>
                  <a:lnTo>
                    <a:pt x="19360" y="106691"/>
                  </a:lnTo>
                  <a:lnTo>
                    <a:pt x="5030" y="146797"/>
                  </a:lnTo>
                  <a:lnTo>
                    <a:pt x="0" y="190500"/>
                  </a:lnTo>
                  <a:lnTo>
                    <a:pt x="0" y="1597152"/>
                  </a:lnTo>
                  <a:lnTo>
                    <a:pt x="5030" y="1640854"/>
                  </a:lnTo>
                  <a:lnTo>
                    <a:pt x="19360" y="1680960"/>
                  </a:lnTo>
                  <a:lnTo>
                    <a:pt x="41844" y="1716330"/>
                  </a:lnTo>
                  <a:lnTo>
                    <a:pt x="71340" y="1745824"/>
                  </a:lnTo>
                  <a:lnTo>
                    <a:pt x="106704" y="1768302"/>
                  </a:lnTo>
                  <a:lnTo>
                    <a:pt x="146793" y="1782624"/>
                  </a:lnTo>
                  <a:lnTo>
                    <a:pt x="190461" y="1787652"/>
                  </a:lnTo>
                  <a:lnTo>
                    <a:pt x="1597152" y="1787652"/>
                  </a:lnTo>
                  <a:lnTo>
                    <a:pt x="1640854" y="1782624"/>
                  </a:lnTo>
                  <a:lnTo>
                    <a:pt x="1680960" y="1768302"/>
                  </a:lnTo>
                  <a:lnTo>
                    <a:pt x="1716330" y="1745824"/>
                  </a:lnTo>
                  <a:lnTo>
                    <a:pt x="1745824" y="1716330"/>
                  </a:lnTo>
                  <a:lnTo>
                    <a:pt x="1768302" y="1680960"/>
                  </a:lnTo>
                  <a:lnTo>
                    <a:pt x="1782624" y="1640854"/>
                  </a:lnTo>
                  <a:lnTo>
                    <a:pt x="1787652" y="1597152"/>
                  </a:lnTo>
                  <a:lnTo>
                    <a:pt x="1787652" y="190500"/>
                  </a:lnTo>
                  <a:lnTo>
                    <a:pt x="1782624" y="146797"/>
                  </a:lnTo>
                  <a:lnTo>
                    <a:pt x="1768302" y="106691"/>
                  </a:lnTo>
                  <a:lnTo>
                    <a:pt x="1745824" y="71321"/>
                  </a:lnTo>
                  <a:lnTo>
                    <a:pt x="1716330" y="41827"/>
                  </a:lnTo>
                  <a:lnTo>
                    <a:pt x="1680960" y="19349"/>
                  </a:lnTo>
                  <a:lnTo>
                    <a:pt x="1640854" y="5027"/>
                  </a:lnTo>
                  <a:lnTo>
                    <a:pt x="1597152" y="0"/>
                  </a:lnTo>
                  <a:close/>
                </a:path>
              </a:pathLst>
            </a:custGeom>
            <a:solidFill>
              <a:srgbClr val="DC6B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985266" y="3998214"/>
              <a:ext cx="4851400" cy="2847340"/>
            </a:xfrm>
            <a:custGeom>
              <a:avLst/>
              <a:gdLst/>
              <a:ahLst/>
              <a:cxnLst/>
              <a:rect l="l" t="t" r="r" b="b"/>
              <a:pathLst>
                <a:path w="4851400" h="2847340">
                  <a:moveTo>
                    <a:pt x="4746625" y="0"/>
                  </a:moveTo>
                  <a:lnTo>
                    <a:pt x="104317" y="0"/>
                  </a:lnTo>
                  <a:lnTo>
                    <a:pt x="83873" y="2031"/>
                  </a:lnTo>
                  <a:lnTo>
                    <a:pt x="46442" y="17573"/>
                  </a:lnTo>
                  <a:lnTo>
                    <a:pt x="17525" y="46474"/>
                  </a:lnTo>
                  <a:lnTo>
                    <a:pt x="2022" y="83827"/>
                  </a:lnTo>
                  <a:lnTo>
                    <a:pt x="0" y="104266"/>
                  </a:lnTo>
                  <a:lnTo>
                    <a:pt x="0" y="2742565"/>
                  </a:lnTo>
                  <a:lnTo>
                    <a:pt x="7939" y="2782443"/>
                  </a:lnTo>
                  <a:lnTo>
                    <a:pt x="30556" y="2816225"/>
                  </a:lnTo>
                  <a:lnTo>
                    <a:pt x="64398" y="2838862"/>
                  </a:lnTo>
                  <a:lnTo>
                    <a:pt x="104317" y="2846832"/>
                  </a:lnTo>
                  <a:lnTo>
                    <a:pt x="4746625" y="2846832"/>
                  </a:lnTo>
                  <a:lnTo>
                    <a:pt x="4786455" y="2838862"/>
                  </a:lnTo>
                  <a:lnTo>
                    <a:pt x="4820285" y="2816225"/>
                  </a:lnTo>
                  <a:lnTo>
                    <a:pt x="4842922" y="2782442"/>
                  </a:lnTo>
                  <a:lnTo>
                    <a:pt x="4850892" y="2742565"/>
                  </a:lnTo>
                  <a:lnTo>
                    <a:pt x="4850892" y="104266"/>
                  </a:lnTo>
                  <a:lnTo>
                    <a:pt x="4842922" y="64388"/>
                  </a:lnTo>
                  <a:lnTo>
                    <a:pt x="4820285" y="30607"/>
                  </a:lnTo>
                  <a:lnTo>
                    <a:pt x="4786455" y="7969"/>
                  </a:lnTo>
                  <a:lnTo>
                    <a:pt x="4746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985266" y="3998214"/>
              <a:ext cx="4851400" cy="2847340"/>
            </a:xfrm>
            <a:custGeom>
              <a:avLst/>
              <a:gdLst/>
              <a:ahLst/>
              <a:cxnLst/>
              <a:rect l="l" t="t" r="r" b="b"/>
              <a:pathLst>
                <a:path w="4851400" h="2847340">
                  <a:moveTo>
                    <a:pt x="104317" y="0"/>
                  </a:moveTo>
                  <a:lnTo>
                    <a:pt x="4746625" y="0"/>
                  </a:lnTo>
                  <a:lnTo>
                    <a:pt x="4767010" y="2032"/>
                  </a:lnTo>
                  <a:lnTo>
                    <a:pt x="4804400" y="17573"/>
                  </a:lnTo>
                  <a:lnTo>
                    <a:pt x="4833318" y="46474"/>
                  </a:lnTo>
                  <a:lnTo>
                    <a:pt x="4848860" y="83827"/>
                  </a:lnTo>
                  <a:lnTo>
                    <a:pt x="4850892" y="104266"/>
                  </a:lnTo>
                  <a:lnTo>
                    <a:pt x="4850892" y="2742565"/>
                  </a:lnTo>
                  <a:lnTo>
                    <a:pt x="4842922" y="2782442"/>
                  </a:lnTo>
                  <a:lnTo>
                    <a:pt x="4820285" y="2816225"/>
                  </a:lnTo>
                  <a:lnTo>
                    <a:pt x="4786455" y="2838862"/>
                  </a:lnTo>
                  <a:lnTo>
                    <a:pt x="4746625" y="2846832"/>
                  </a:lnTo>
                  <a:lnTo>
                    <a:pt x="104317" y="2846832"/>
                  </a:lnTo>
                  <a:lnTo>
                    <a:pt x="64398" y="2838862"/>
                  </a:lnTo>
                  <a:lnTo>
                    <a:pt x="30556" y="2816225"/>
                  </a:lnTo>
                  <a:lnTo>
                    <a:pt x="7939" y="2782443"/>
                  </a:lnTo>
                  <a:lnTo>
                    <a:pt x="0" y="2742565"/>
                  </a:lnTo>
                  <a:lnTo>
                    <a:pt x="0" y="104266"/>
                  </a:lnTo>
                  <a:lnTo>
                    <a:pt x="7939" y="64388"/>
                  </a:lnTo>
                  <a:lnTo>
                    <a:pt x="30556" y="30607"/>
                  </a:lnTo>
                  <a:lnTo>
                    <a:pt x="64398" y="7969"/>
                  </a:lnTo>
                  <a:lnTo>
                    <a:pt x="104317" y="0"/>
                  </a:lnTo>
                  <a:close/>
                </a:path>
              </a:pathLst>
            </a:custGeom>
            <a:ln w="38100">
              <a:solidFill>
                <a:srgbClr val="8DD44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1749044" y="4177410"/>
            <a:ext cx="3462020" cy="5835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650" spc="-20" b="1">
                <a:latin typeface="Trebuchet MS"/>
                <a:cs typeface="Trebuchet MS"/>
              </a:rPr>
              <a:t>FORM</a:t>
            </a:r>
            <a:r>
              <a:rPr dirty="0" sz="3650" spc="-240" b="1">
                <a:latin typeface="Trebuchet MS"/>
                <a:cs typeface="Trebuchet MS"/>
              </a:rPr>
              <a:t> </a:t>
            </a:r>
            <a:r>
              <a:rPr dirty="0" sz="3650" spc="75" b="1">
                <a:latin typeface="Trebuchet MS"/>
                <a:cs typeface="Trebuchet MS"/>
              </a:rPr>
              <a:t>SEGMENT</a:t>
            </a:r>
            <a:endParaRPr sz="3650">
              <a:latin typeface="Trebuchet MS"/>
              <a:cs typeface="Trebuchet MS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229360" y="5298439"/>
            <a:ext cx="4249420" cy="1092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932180">
              <a:lnSpc>
                <a:spcPct val="100000"/>
              </a:lnSpc>
              <a:spcBef>
                <a:spcPts val="105"/>
              </a:spcBef>
            </a:pPr>
            <a:r>
              <a:rPr dirty="0" sz="3500" b="1">
                <a:latin typeface="Trebuchet MS"/>
                <a:cs typeface="Trebuchet MS"/>
              </a:rPr>
              <a:t>Fresh</a:t>
            </a:r>
            <a:r>
              <a:rPr dirty="0" sz="3500" spc="-114" b="1">
                <a:latin typeface="Trebuchet MS"/>
                <a:cs typeface="Trebuchet MS"/>
              </a:rPr>
              <a:t> </a:t>
            </a:r>
            <a:r>
              <a:rPr dirty="0" sz="3500" spc="-20" b="1">
                <a:latin typeface="Trebuchet MS"/>
                <a:cs typeface="Trebuchet MS"/>
              </a:rPr>
              <a:t>Form </a:t>
            </a:r>
            <a:r>
              <a:rPr dirty="0" sz="3500" spc="70" b="1">
                <a:latin typeface="Trebuchet MS"/>
                <a:cs typeface="Trebuchet MS"/>
              </a:rPr>
              <a:t>USD</a:t>
            </a:r>
            <a:r>
              <a:rPr dirty="0" sz="3500" spc="-135" b="1">
                <a:latin typeface="Trebuchet MS"/>
                <a:cs typeface="Trebuchet MS"/>
              </a:rPr>
              <a:t> </a:t>
            </a:r>
            <a:r>
              <a:rPr dirty="0" sz="3500" spc="-75" b="1">
                <a:latin typeface="Trebuchet MS"/>
                <a:cs typeface="Trebuchet MS"/>
              </a:rPr>
              <a:t>2,499.40</a:t>
            </a:r>
            <a:r>
              <a:rPr dirty="0" sz="3500" spc="-145" b="1">
                <a:latin typeface="Trebuchet MS"/>
                <a:cs typeface="Trebuchet MS"/>
              </a:rPr>
              <a:t> </a:t>
            </a:r>
            <a:r>
              <a:rPr dirty="0" sz="3500" spc="-55" b="1">
                <a:latin typeface="Trebuchet MS"/>
                <a:cs typeface="Trebuchet MS"/>
              </a:rPr>
              <a:t>Million</a:t>
            </a:r>
            <a:endParaRPr sz="3500">
              <a:latin typeface="Trebuchet MS"/>
              <a:cs typeface="Trebuchet MS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0" y="0"/>
            <a:ext cx="18288000" cy="1403985"/>
          </a:xfrm>
          <a:custGeom>
            <a:avLst/>
            <a:gdLst/>
            <a:ahLst/>
            <a:cxnLst/>
            <a:rect l="l" t="t" r="r" b="b"/>
            <a:pathLst>
              <a:path w="18288000" h="1403985">
                <a:moveTo>
                  <a:pt x="18287999" y="0"/>
                </a:moveTo>
                <a:lnTo>
                  <a:pt x="18287999" y="1403603"/>
                </a:lnTo>
                <a:lnTo>
                  <a:pt x="0" y="1403603"/>
                </a:lnTo>
                <a:lnTo>
                  <a:pt x="0" y="0"/>
                </a:lnTo>
                <a:lnTo>
                  <a:pt x="18287999" y="0"/>
                </a:lnTo>
                <a:close/>
              </a:path>
            </a:pathLst>
          </a:custGeom>
          <a:solidFill>
            <a:srgbClr val="DC6B18">
              <a:alpha val="5294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79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100" spc="-575">
                <a:solidFill>
                  <a:srgbClr val="FFFFFF"/>
                </a:solidFill>
              </a:rPr>
              <a:t>REVENUE</a:t>
            </a:r>
            <a:r>
              <a:rPr dirty="0" sz="6100" spc="-60">
                <a:solidFill>
                  <a:srgbClr val="FFFFFF"/>
                </a:solidFill>
              </a:rPr>
              <a:t> </a:t>
            </a:r>
            <a:r>
              <a:rPr dirty="0" sz="6100" spc="-385">
                <a:solidFill>
                  <a:srgbClr val="FFFFFF"/>
                </a:solidFill>
              </a:rPr>
              <a:t>MARKET</a:t>
            </a:r>
            <a:r>
              <a:rPr dirty="0" sz="6100" spc="-55">
                <a:solidFill>
                  <a:srgbClr val="FFFFFF"/>
                </a:solidFill>
              </a:rPr>
              <a:t> </a:t>
            </a:r>
            <a:r>
              <a:rPr dirty="0" sz="6100" spc="-459">
                <a:solidFill>
                  <a:srgbClr val="FFFFFF"/>
                </a:solidFill>
              </a:rPr>
              <a:t>SHARE</a:t>
            </a:r>
            <a:r>
              <a:rPr dirty="0" sz="6100" spc="-55">
                <a:solidFill>
                  <a:srgbClr val="FFFFFF"/>
                </a:solidFill>
              </a:rPr>
              <a:t> </a:t>
            </a:r>
            <a:r>
              <a:rPr dirty="0" sz="6100" spc="-450">
                <a:solidFill>
                  <a:srgbClr val="FFFFFF"/>
                </a:solidFill>
              </a:rPr>
              <a:t>BY</a:t>
            </a:r>
            <a:r>
              <a:rPr dirty="0" sz="6100" spc="-35">
                <a:solidFill>
                  <a:srgbClr val="FFFFFF"/>
                </a:solidFill>
              </a:rPr>
              <a:t> </a:t>
            </a:r>
            <a:r>
              <a:rPr dirty="0" sz="6100" spc="-430">
                <a:solidFill>
                  <a:srgbClr val="FFFFFF"/>
                </a:solidFill>
              </a:rPr>
              <a:t>SEGMENTS</a:t>
            </a:r>
            <a:r>
              <a:rPr dirty="0" sz="6100" spc="-35">
                <a:solidFill>
                  <a:srgbClr val="FFFFFF"/>
                </a:solidFill>
              </a:rPr>
              <a:t> </a:t>
            </a:r>
            <a:r>
              <a:rPr dirty="0" sz="6100" spc="145">
                <a:solidFill>
                  <a:srgbClr val="FFFFFF"/>
                </a:solidFill>
              </a:rPr>
              <a:t>2022</a:t>
            </a:r>
            <a:endParaRPr sz="6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94" y="949137"/>
            <a:ext cx="12477832" cy="93217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35279" y="189356"/>
            <a:ext cx="17054195" cy="665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-30">
                <a:latin typeface="Arial"/>
                <a:cs typeface="Arial"/>
              </a:rPr>
              <a:t>GLOBAL</a:t>
            </a:r>
            <a:r>
              <a:rPr dirty="0" sz="4200" spc="-210">
                <a:latin typeface="Arial"/>
                <a:cs typeface="Arial"/>
              </a:rPr>
              <a:t> </a:t>
            </a:r>
            <a:r>
              <a:rPr dirty="0" sz="4200" spc="-170">
                <a:latin typeface="Arial"/>
                <a:cs typeface="Arial"/>
              </a:rPr>
              <a:t>BUTTERNUT</a:t>
            </a:r>
            <a:r>
              <a:rPr dirty="0" sz="4200" spc="-80">
                <a:latin typeface="Arial"/>
                <a:cs typeface="Arial"/>
              </a:rPr>
              <a:t> </a:t>
            </a:r>
            <a:r>
              <a:rPr dirty="0" sz="4200">
                <a:latin typeface="Arial"/>
                <a:cs typeface="Arial"/>
              </a:rPr>
              <a:t>SQUASH</a:t>
            </a:r>
            <a:r>
              <a:rPr dirty="0" sz="4200" spc="-85">
                <a:latin typeface="Arial"/>
                <a:cs typeface="Arial"/>
              </a:rPr>
              <a:t> </a:t>
            </a:r>
            <a:r>
              <a:rPr dirty="0" sz="4200" spc="-105">
                <a:latin typeface="Arial"/>
                <a:cs typeface="Arial"/>
              </a:rPr>
              <a:t>MARKET</a:t>
            </a:r>
            <a:r>
              <a:rPr dirty="0" sz="4200" spc="-110">
                <a:latin typeface="Arial"/>
                <a:cs typeface="Arial"/>
              </a:rPr>
              <a:t> </a:t>
            </a:r>
            <a:r>
              <a:rPr dirty="0" sz="4200" spc="-290">
                <a:latin typeface="Arial"/>
                <a:cs typeface="Arial"/>
              </a:rPr>
              <a:t>REVENUE</a:t>
            </a:r>
            <a:r>
              <a:rPr dirty="0" sz="4200">
                <a:latin typeface="Arial"/>
                <a:cs typeface="Arial"/>
              </a:rPr>
              <a:t> </a:t>
            </a:r>
            <a:r>
              <a:rPr dirty="0" sz="4200" spc="-155">
                <a:latin typeface="Arial"/>
                <a:cs typeface="Arial"/>
              </a:rPr>
              <a:t>SHARE</a:t>
            </a:r>
            <a:r>
              <a:rPr dirty="0" sz="4200" spc="-100">
                <a:latin typeface="Arial"/>
                <a:cs typeface="Arial"/>
              </a:rPr>
              <a:t> </a:t>
            </a:r>
            <a:r>
              <a:rPr dirty="0" sz="4200" spc="-90">
                <a:latin typeface="Arial"/>
                <a:cs typeface="Arial"/>
              </a:rPr>
              <a:t>FOR</a:t>
            </a:r>
            <a:r>
              <a:rPr dirty="0" sz="4200" spc="-100">
                <a:latin typeface="Arial"/>
                <a:cs typeface="Arial"/>
              </a:rPr>
              <a:t> </a:t>
            </a:r>
            <a:r>
              <a:rPr dirty="0" sz="4200" spc="195">
                <a:latin typeface="Arial"/>
                <a:cs typeface="Arial"/>
              </a:rPr>
              <a:t>2022</a:t>
            </a:r>
            <a:endParaRPr sz="42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970257" y="5132069"/>
            <a:ext cx="5956300" cy="1584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9525">
              <a:lnSpc>
                <a:spcPts val="6140"/>
              </a:lnSpc>
              <a:spcBef>
                <a:spcPts val="95"/>
              </a:spcBef>
            </a:pPr>
            <a:r>
              <a:rPr dirty="0" sz="5150" spc="-10" b="1">
                <a:solidFill>
                  <a:srgbClr val="DC6B18"/>
                </a:solidFill>
                <a:latin typeface="Trebuchet MS"/>
                <a:cs typeface="Trebuchet MS"/>
              </a:rPr>
              <a:t>Europe</a:t>
            </a:r>
            <a:endParaRPr sz="5150">
              <a:latin typeface="Trebuchet MS"/>
              <a:cs typeface="Trebuchet MS"/>
            </a:endParaRPr>
          </a:p>
          <a:p>
            <a:pPr algn="ctr">
              <a:lnSpc>
                <a:spcPts val="6140"/>
              </a:lnSpc>
            </a:pPr>
            <a:r>
              <a:rPr dirty="0" sz="5150" spc="95" b="1">
                <a:solidFill>
                  <a:srgbClr val="DC6B18"/>
                </a:solidFill>
                <a:latin typeface="Trebuchet MS"/>
                <a:cs typeface="Trebuchet MS"/>
              </a:rPr>
              <a:t>USD</a:t>
            </a:r>
            <a:r>
              <a:rPr dirty="0" sz="5150" spc="-210" b="1">
                <a:solidFill>
                  <a:srgbClr val="DC6B18"/>
                </a:solidFill>
                <a:latin typeface="Trebuchet MS"/>
                <a:cs typeface="Trebuchet MS"/>
              </a:rPr>
              <a:t> </a:t>
            </a:r>
            <a:r>
              <a:rPr dirty="0" sz="5150" spc="-420" b="1">
                <a:solidFill>
                  <a:srgbClr val="DC6B18"/>
                </a:solidFill>
                <a:latin typeface="Trebuchet MS"/>
                <a:cs typeface="Trebuchet MS"/>
              </a:rPr>
              <a:t>1,994.91</a:t>
            </a:r>
            <a:r>
              <a:rPr dirty="0" sz="5150" spc="-225" b="1">
                <a:solidFill>
                  <a:srgbClr val="DC6B18"/>
                </a:solidFill>
                <a:latin typeface="Trebuchet MS"/>
                <a:cs typeface="Trebuchet MS"/>
              </a:rPr>
              <a:t> </a:t>
            </a:r>
            <a:r>
              <a:rPr dirty="0" sz="5150" spc="-10" b="1">
                <a:solidFill>
                  <a:srgbClr val="DC6B18"/>
                </a:solidFill>
                <a:latin typeface="Trebuchet MS"/>
                <a:cs typeface="Trebuchet MS"/>
              </a:rPr>
              <a:t>Million</a:t>
            </a:r>
            <a:endParaRPr sz="51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110"/>
              </a:spcBef>
            </a:pPr>
            <a:r>
              <a:rPr dirty="0" sz="4000" spc="80" b="1">
                <a:latin typeface="Trebuchet MS"/>
                <a:cs typeface="Trebuchet MS"/>
              </a:rPr>
              <a:t>Rising</a:t>
            </a:r>
            <a:r>
              <a:rPr dirty="0" sz="4000" spc="-204" b="1">
                <a:latin typeface="Trebuchet MS"/>
                <a:cs typeface="Trebuchet MS"/>
              </a:rPr>
              <a:t> </a:t>
            </a:r>
            <a:r>
              <a:rPr dirty="0" sz="4000" spc="-35" b="1">
                <a:latin typeface="Trebuchet MS"/>
                <a:cs typeface="Trebuchet MS"/>
              </a:rPr>
              <a:t>health</a:t>
            </a:r>
            <a:r>
              <a:rPr dirty="0" sz="4000" spc="-210" b="1">
                <a:latin typeface="Trebuchet MS"/>
                <a:cs typeface="Trebuchet MS"/>
              </a:rPr>
              <a:t> </a:t>
            </a:r>
            <a:r>
              <a:rPr dirty="0" sz="4000" spc="110" b="1">
                <a:latin typeface="Trebuchet MS"/>
                <a:cs typeface="Trebuchet MS"/>
              </a:rPr>
              <a:t>consciousness </a:t>
            </a:r>
            <a:r>
              <a:rPr dirty="0" sz="4000" b="1">
                <a:latin typeface="Trebuchet MS"/>
                <a:cs typeface="Trebuchet MS"/>
              </a:rPr>
              <a:t>and</a:t>
            </a:r>
            <a:r>
              <a:rPr dirty="0" sz="4000" spc="-100" b="1">
                <a:latin typeface="Trebuchet MS"/>
                <a:cs typeface="Trebuchet MS"/>
              </a:rPr>
              <a:t> </a:t>
            </a:r>
            <a:r>
              <a:rPr dirty="0" sz="4000" b="1">
                <a:latin typeface="Trebuchet MS"/>
                <a:cs typeface="Trebuchet MS"/>
              </a:rPr>
              <a:t>increase</a:t>
            </a:r>
            <a:r>
              <a:rPr dirty="0" sz="4000" spc="-130" b="1">
                <a:latin typeface="Trebuchet MS"/>
                <a:cs typeface="Trebuchet MS"/>
              </a:rPr>
              <a:t> </a:t>
            </a:r>
            <a:r>
              <a:rPr dirty="0" sz="4000" spc="-105" b="1">
                <a:latin typeface="Trebuchet MS"/>
                <a:cs typeface="Trebuchet MS"/>
              </a:rPr>
              <a:t>in</a:t>
            </a:r>
            <a:r>
              <a:rPr dirty="0" sz="4000" spc="-90" b="1">
                <a:latin typeface="Trebuchet MS"/>
                <a:cs typeface="Trebuchet MS"/>
              </a:rPr>
              <a:t> </a:t>
            </a:r>
            <a:r>
              <a:rPr dirty="0" sz="4000" b="1">
                <a:latin typeface="Trebuchet MS"/>
                <a:cs typeface="Trebuchet MS"/>
              </a:rPr>
              <a:t>food</a:t>
            </a:r>
            <a:r>
              <a:rPr dirty="0" sz="4000" spc="-95" b="1">
                <a:latin typeface="Trebuchet MS"/>
                <a:cs typeface="Trebuchet MS"/>
              </a:rPr>
              <a:t> </a:t>
            </a:r>
            <a:r>
              <a:rPr dirty="0" sz="4000" spc="-25" b="1">
                <a:latin typeface="Trebuchet MS"/>
                <a:cs typeface="Trebuchet MS"/>
              </a:rPr>
              <a:t>and </a:t>
            </a:r>
            <a:r>
              <a:rPr dirty="0" sz="4000" b="1">
                <a:latin typeface="Trebuchet MS"/>
                <a:cs typeface="Trebuchet MS"/>
              </a:rPr>
              <a:t>beverage</a:t>
            </a:r>
            <a:r>
              <a:rPr dirty="0" sz="4000" spc="-65" b="1">
                <a:latin typeface="Trebuchet MS"/>
                <a:cs typeface="Trebuchet MS"/>
              </a:rPr>
              <a:t> </a:t>
            </a:r>
            <a:r>
              <a:rPr dirty="0" sz="4000" spc="-10" b="1">
                <a:latin typeface="Trebuchet MS"/>
                <a:cs typeface="Trebuchet MS"/>
              </a:rPr>
              <a:t>industry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4000">
                <a:solidFill>
                  <a:srgbClr val="FFFFFF"/>
                </a:solidFill>
                <a:latin typeface="Trebuchet MS"/>
                <a:cs typeface="Trebuchet MS"/>
              </a:rPr>
              <a:t>Disruption</a:t>
            </a:r>
            <a:r>
              <a:rPr dirty="0" sz="4000" spc="-1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dirty="0" sz="4000" spc="-1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-4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4000" spc="-1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-10">
                <a:solidFill>
                  <a:srgbClr val="FFFFFF"/>
                </a:solidFill>
                <a:latin typeface="Trebuchet MS"/>
                <a:cs typeface="Trebuchet MS"/>
              </a:rPr>
              <a:t>supply chain</a:t>
            </a:r>
            <a:endParaRPr sz="4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3177539" y="2392679"/>
            <a:ext cx="11932920" cy="5501640"/>
          </a:xfrm>
          <a:custGeom>
            <a:avLst/>
            <a:gdLst/>
            <a:ahLst/>
            <a:cxnLst/>
            <a:rect l="l" t="t" r="r" b="b"/>
            <a:pathLst>
              <a:path w="11932919" h="5501640">
                <a:moveTo>
                  <a:pt x="11807317" y="0"/>
                </a:moveTo>
                <a:lnTo>
                  <a:pt x="125602" y="0"/>
                </a:lnTo>
                <a:lnTo>
                  <a:pt x="76723" y="9874"/>
                </a:lnTo>
                <a:lnTo>
                  <a:pt x="36798" y="36798"/>
                </a:lnTo>
                <a:lnTo>
                  <a:pt x="9874" y="76723"/>
                </a:lnTo>
                <a:lnTo>
                  <a:pt x="0" y="125602"/>
                </a:lnTo>
                <a:lnTo>
                  <a:pt x="0" y="5376037"/>
                </a:lnTo>
                <a:lnTo>
                  <a:pt x="9874" y="5424916"/>
                </a:lnTo>
                <a:lnTo>
                  <a:pt x="36798" y="5464841"/>
                </a:lnTo>
                <a:lnTo>
                  <a:pt x="76723" y="5491765"/>
                </a:lnTo>
                <a:lnTo>
                  <a:pt x="125602" y="5501640"/>
                </a:lnTo>
                <a:lnTo>
                  <a:pt x="11807317" y="5501640"/>
                </a:lnTo>
                <a:lnTo>
                  <a:pt x="11856196" y="5491765"/>
                </a:lnTo>
                <a:lnTo>
                  <a:pt x="11896121" y="5464841"/>
                </a:lnTo>
                <a:lnTo>
                  <a:pt x="11923045" y="5424916"/>
                </a:lnTo>
                <a:lnTo>
                  <a:pt x="11932919" y="5376037"/>
                </a:lnTo>
                <a:lnTo>
                  <a:pt x="11932919" y="125602"/>
                </a:lnTo>
                <a:lnTo>
                  <a:pt x="11923045" y="76723"/>
                </a:lnTo>
                <a:lnTo>
                  <a:pt x="11896121" y="36798"/>
                </a:lnTo>
                <a:lnTo>
                  <a:pt x="11856196" y="9874"/>
                </a:lnTo>
                <a:lnTo>
                  <a:pt x="11807317" y="0"/>
                </a:lnTo>
                <a:close/>
              </a:path>
            </a:pathLst>
          </a:custGeom>
          <a:solidFill>
            <a:srgbClr val="DC6B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755641" y="2484577"/>
            <a:ext cx="8776970" cy="9715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200" spc="-305">
                <a:solidFill>
                  <a:srgbClr val="FFFFFF"/>
                </a:solidFill>
              </a:rPr>
              <a:t>AUTHOR'S</a:t>
            </a:r>
            <a:r>
              <a:rPr dirty="0" sz="6200" spc="-80">
                <a:solidFill>
                  <a:srgbClr val="FFFFFF"/>
                </a:solidFill>
              </a:rPr>
              <a:t> </a:t>
            </a:r>
            <a:r>
              <a:rPr dirty="0" sz="6200" spc="-515">
                <a:solidFill>
                  <a:srgbClr val="FFFFFF"/>
                </a:solidFill>
              </a:rPr>
              <a:t>PERSPECTIVE</a:t>
            </a:r>
            <a:endParaRPr sz="6200"/>
          </a:p>
        </p:txBody>
      </p:sp>
      <p:sp>
        <p:nvSpPr>
          <p:cNvPr id="5" name="object 5" descr=""/>
          <p:cNvSpPr txBox="1"/>
          <p:nvPr/>
        </p:nvSpPr>
        <p:spPr>
          <a:xfrm>
            <a:off x="3466338" y="3731793"/>
            <a:ext cx="11525885" cy="34931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5595" marR="1093470" indent="-303530">
              <a:lnSpc>
                <a:spcPct val="116100"/>
              </a:lnSpc>
              <a:spcBef>
                <a:spcPts val="10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 spc="-50" b="1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2800" spc="-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-30" b="1">
                <a:solidFill>
                  <a:srgbClr val="FFFFFF"/>
                </a:solidFill>
                <a:latin typeface="Trebuchet MS"/>
                <a:cs typeface="Trebuchet MS"/>
              </a:rPr>
              <a:t>Global</a:t>
            </a:r>
            <a:r>
              <a:rPr dirty="0" sz="2800" spc="-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-20" b="1">
                <a:solidFill>
                  <a:srgbClr val="FFFFFF"/>
                </a:solidFill>
                <a:latin typeface="Trebuchet MS"/>
                <a:cs typeface="Trebuchet MS"/>
              </a:rPr>
              <a:t>Butternut</a:t>
            </a:r>
            <a:r>
              <a:rPr dirty="0" sz="2800" spc="-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55" b="1">
                <a:solidFill>
                  <a:srgbClr val="FFFFFF"/>
                </a:solidFill>
                <a:latin typeface="Trebuchet MS"/>
                <a:cs typeface="Trebuchet MS"/>
              </a:rPr>
              <a:t>Squash</a:t>
            </a:r>
            <a:r>
              <a:rPr dirty="0" sz="2800" spc="-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-20" b="1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dirty="0" sz="2800" spc="-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60" b="1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dirty="0" sz="2800" spc="-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witnessing</a:t>
            </a:r>
            <a:r>
              <a:rPr dirty="0" sz="2800" spc="-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Trebuchet MS"/>
                <a:cs typeface="Trebuchet MS"/>
              </a:rPr>
              <a:t>significant </a:t>
            </a: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growth</a:t>
            </a:r>
            <a:r>
              <a:rPr dirty="0" sz="2800" spc="-1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-75" b="1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dirty="0" sz="2800" spc="-1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-45" b="1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2800" spc="-1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-25" b="1">
                <a:solidFill>
                  <a:srgbClr val="FFFFFF"/>
                </a:solidFill>
                <a:latin typeface="Trebuchet MS"/>
                <a:cs typeface="Trebuchet MS"/>
              </a:rPr>
              <a:t>near</a:t>
            </a:r>
            <a:r>
              <a:rPr dirty="0" sz="2800" spc="-1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Trebuchet MS"/>
                <a:cs typeface="Trebuchet MS"/>
              </a:rPr>
              <a:t>future.</a:t>
            </a:r>
            <a:endParaRPr sz="2800">
              <a:latin typeface="Trebuchet MS"/>
              <a:cs typeface="Trebuchet MS"/>
            </a:endParaRPr>
          </a:p>
          <a:p>
            <a:pPr marL="315595" marR="5080" indent="-303530">
              <a:lnSpc>
                <a:spcPct val="116100"/>
              </a:lnSpc>
              <a:buFont typeface="Arial"/>
              <a:buChar char="•"/>
              <a:tabLst>
                <a:tab pos="315595" algn="l"/>
              </a:tabLst>
            </a:pP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dirty="0" sz="2800" spc="-10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-75" b="1">
                <a:solidFill>
                  <a:srgbClr val="FFFFFF"/>
                </a:solidFill>
                <a:latin typeface="Trebuchet MS"/>
                <a:cs typeface="Trebuchet MS"/>
              </a:rPr>
              <a:t>2023,</a:t>
            </a:r>
            <a:r>
              <a:rPr dirty="0" sz="2800" spc="-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-45" b="1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2800" spc="-10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Fresh</a:t>
            </a:r>
            <a:r>
              <a:rPr dirty="0" sz="2800" spc="-8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Form</a:t>
            </a:r>
            <a:r>
              <a:rPr dirty="0" sz="2800" spc="-8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segment</a:t>
            </a:r>
            <a:r>
              <a:rPr dirty="0" sz="2800" spc="-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accounted</a:t>
            </a:r>
            <a:r>
              <a:rPr dirty="0" sz="2800" spc="-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dirty="0" sz="2800" spc="-10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noticeable</a:t>
            </a:r>
            <a:r>
              <a:rPr dirty="0" sz="2800" spc="-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share</a:t>
            </a:r>
            <a:r>
              <a:rPr dirty="0" sz="2800" spc="-10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-25" b="1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global</a:t>
            </a:r>
            <a:r>
              <a:rPr dirty="0" sz="2800" spc="-1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Trebuchet MS"/>
                <a:cs typeface="Trebuchet MS"/>
              </a:rPr>
              <a:t>Butternut</a:t>
            </a:r>
            <a:r>
              <a:rPr dirty="0" sz="2800" spc="-10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55" b="1">
                <a:solidFill>
                  <a:srgbClr val="FFFFFF"/>
                </a:solidFill>
                <a:latin typeface="Trebuchet MS"/>
                <a:cs typeface="Trebuchet MS"/>
              </a:rPr>
              <a:t>Squash</a:t>
            </a:r>
            <a:r>
              <a:rPr dirty="0" sz="2800" spc="-114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dirty="0" sz="2800" spc="-1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dirty="0" sz="2800" spc="-1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60" b="1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dirty="0" sz="2800" spc="-1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-25" b="1">
                <a:solidFill>
                  <a:srgbClr val="FFFFFF"/>
                </a:solidFill>
                <a:latin typeface="Trebuchet MS"/>
                <a:cs typeface="Trebuchet MS"/>
              </a:rPr>
              <a:t>projected</a:t>
            </a:r>
            <a:r>
              <a:rPr dirty="0" sz="2800" spc="-1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dirty="0" sz="2800" spc="-1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Trebuchet MS"/>
                <a:cs typeface="Trebuchet MS"/>
              </a:rPr>
              <a:t>experience </a:t>
            </a: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significant</a:t>
            </a:r>
            <a:r>
              <a:rPr dirty="0" sz="2800" spc="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growth</a:t>
            </a:r>
            <a:r>
              <a:rPr dirty="0" sz="2800" spc="-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-75" b="1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dirty="0" sz="2800" spc="-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-45" b="1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dirty="0" sz="2800" spc="-30" b="1">
                <a:solidFill>
                  <a:srgbClr val="FFFFFF"/>
                </a:solidFill>
                <a:latin typeface="Trebuchet MS"/>
                <a:cs typeface="Trebuchet MS"/>
              </a:rPr>
              <a:t>near</a:t>
            </a:r>
            <a:r>
              <a:rPr dirty="0" sz="2800" spc="-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Trebuchet MS"/>
                <a:cs typeface="Trebuchet MS"/>
              </a:rPr>
              <a:t>future.</a:t>
            </a:r>
            <a:endParaRPr sz="2800">
              <a:latin typeface="Trebuchet MS"/>
              <a:cs typeface="Trebuchet MS"/>
            </a:endParaRPr>
          </a:p>
          <a:p>
            <a:pPr marL="315595" marR="20955" indent="-303530">
              <a:lnSpc>
                <a:spcPct val="116100"/>
              </a:lnSpc>
              <a:buFont typeface="Arial"/>
              <a:buChar char="•"/>
              <a:tabLst>
                <a:tab pos="315595" algn="l"/>
              </a:tabLst>
            </a:pPr>
            <a:r>
              <a:rPr dirty="0" sz="2800" spc="-50" b="1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2800" spc="-8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Bottles</a:t>
            </a:r>
            <a:r>
              <a:rPr dirty="0" sz="2800" spc="-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&amp;</a:t>
            </a:r>
            <a:r>
              <a:rPr dirty="0" sz="2800" spc="-10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Trebuchet MS"/>
                <a:cs typeface="Trebuchet MS"/>
              </a:rPr>
              <a:t>Tetra</a:t>
            </a:r>
            <a:r>
              <a:rPr dirty="0" sz="2800" spc="-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Pack</a:t>
            </a:r>
            <a:r>
              <a:rPr dirty="0" sz="2800" spc="-8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segment</a:t>
            </a:r>
            <a:r>
              <a:rPr dirty="0" sz="2800" spc="-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60" b="1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dirty="0" sz="28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expected</a:t>
            </a:r>
            <a:r>
              <a:rPr dirty="0" sz="2800" spc="-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dirty="0" sz="28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Trebuchet MS"/>
                <a:cs typeface="Trebuchet MS"/>
              </a:rPr>
              <a:t>expand</a:t>
            </a:r>
            <a:r>
              <a:rPr dirty="0" sz="2800" spc="-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at</a:t>
            </a:r>
            <a:r>
              <a:rPr dirty="0" sz="2800" spc="-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-25" b="1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significant</a:t>
            </a:r>
            <a:r>
              <a:rPr dirty="0" sz="2800" spc="-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CAGR</a:t>
            </a:r>
            <a:r>
              <a:rPr dirty="0" sz="2800" spc="-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retaining</a:t>
            </a:r>
            <a:r>
              <a:rPr dirty="0" sz="2800" spc="-1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position</a:t>
            </a:r>
            <a:r>
              <a:rPr dirty="0" sz="2800" spc="-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throughout </a:t>
            </a:r>
            <a:r>
              <a:rPr dirty="0" sz="2800" spc="-45" b="1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2800" spc="-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45" b="1">
                <a:solidFill>
                  <a:srgbClr val="FFFFFF"/>
                </a:solidFill>
                <a:latin typeface="Trebuchet MS"/>
                <a:cs typeface="Trebuchet MS"/>
              </a:rPr>
              <a:t>forecast</a:t>
            </a:r>
            <a:r>
              <a:rPr dirty="0" sz="2800" spc="-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Trebuchet MS"/>
                <a:cs typeface="Trebuchet MS"/>
              </a:rPr>
              <a:t>period.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2608" y="2488692"/>
            <a:ext cx="4248912" cy="199491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00571" y="2229611"/>
            <a:ext cx="2560320" cy="2584704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2608" y="5143500"/>
            <a:ext cx="4248912" cy="1834896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44896" y="5103876"/>
            <a:ext cx="4011167" cy="204216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2608" y="7635240"/>
            <a:ext cx="4869180" cy="1816608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100571" y="7414259"/>
            <a:ext cx="3555491" cy="2257044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72261" rIns="0" bIns="0" rtlCol="0" vert="horz">
            <a:spAutoFit/>
          </a:bodyPr>
          <a:lstStyle/>
          <a:p>
            <a:pPr marL="4904740">
              <a:lnSpc>
                <a:spcPct val="100000"/>
              </a:lnSpc>
              <a:spcBef>
                <a:spcPts val="100"/>
              </a:spcBef>
            </a:pPr>
            <a:r>
              <a:rPr dirty="0" spc="-890"/>
              <a:t>KEY</a:t>
            </a:r>
            <a:r>
              <a:rPr dirty="0" spc="-80"/>
              <a:t> </a:t>
            </a:r>
            <a:r>
              <a:rPr dirty="0" spc="-7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37976" y="4764020"/>
            <a:ext cx="7050024" cy="5522976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7282053" y="574928"/>
            <a:ext cx="3418204" cy="5378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350" b="1">
                <a:latin typeface="Georgia"/>
                <a:cs typeface="Georgia"/>
              </a:rPr>
              <a:t>For</a:t>
            </a:r>
            <a:r>
              <a:rPr dirty="0" sz="3350" spc="-15" b="1">
                <a:latin typeface="Georgia"/>
                <a:cs typeface="Georgia"/>
              </a:rPr>
              <a:t> </a:t>
            </a:r>
            <a:r>
              <a:rPr dirty="0" sz="3350" b="1">
                <a:latin typeface="Georgia"/>
                <a:cs typeface="Georgia"/>
              </a:rPr>
              <a:t>Full</a:t>
            </a:r>
            <a:r>
              <a:rPr dirty="0" sz="3350" spc="-5" b="1">
                <a:latin typeface="Georgia"/>
                <a:cs typeface="Georgia"/>
              </a:rPr>
              <a:t> </a:t>
            </a:r>
            <a:r>
              <a:rPr dirty="0" sz="3350" spc="-10" b="1">
                <a:latin typeface="Georgia"/>
                <a:cs typeface="Georgia"/>
              </a:rPr>
              <a:t>Report</a:t>
            </a:r>
            <a:endParaRPr sz="3350">
              <a:latin typeface="Georgia"/>
              <a:cs typeface="Georgi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154673" y="759332"/>
            <a:ext cx="5945505" cy="137350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850" spc="-555">
                <a:latin typeface="Arial Black"/>
                <a:cs typeface="Arial Black"/>
              </a:rPr>
              <a:t>Contact</a:t>
            </a:r>
            <a:r>
              <a:rPr dirty="0" sz="8850" spc="-850">
                <a:latin typeface="Arial Black"/>
                <a:cs typeface="Arial Black"/>
              </a:rPr>
              <a:t> </a:t>
            </a:r>
            <a:r>
              <a:rPr dirty="0" sz="8850" spc="-760">
                <a:latin typeface="Arial Black"/>
                <a:cs typeface="Arial Black"/>
              </a:rPr>
              <a:t>us</a:t>
            </a:r>
            <a:endParaRPr sz="8850">
              <a:latin typeface="Arial Black"/>
              <a:cs typeface="Arial Black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53883" y="2072639"/>
            <a:ext cx="3072383" cy="1952243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309245" rIns="0" bIns="0" rtlCol="0" vert="horz">
            <a:spAutoFit/>
          </a:bodyPr>
          <a:lstStyle/>
          <a:p>
            <a:pPr marL="485775">
              <a:lnSpc>
                <a:spcPct val="100000"/>
              </a:lnSpc>
              <a:spcBef>
                <a:spcPts val="2435"/>
              </a:spcBef>
            </a:pPr>
            <a:r>
              <a:rPr dirty="0"/>
              <a:t>COGNITIVE</a:t>
            </a:r>
            <a:r>
              <a:rPr dirty="0" spc="-65"/>
              <a:t> </a:t>
            </a:r>
            <a:r>
              <a:rPr dirty="0"/>
              <a:t>MARKET</a:t>
            </a:r>
            <a:r>
              <a:rPr dirty="0" spc="-45"/>
              <a:t> </a:t>
            </a:r>
            <a:r>
              <a:rPr dirty="0" spc="-10"/>
              <a:t>RESEARCH</a:t>
            </a:r>
          </a:p>
          <a:p>
            <a:pPr algn="ctr" marR="33655">
              <a:lnSpc>
                <a:spcPct val="100000"/>
              </a:lnSpc>
              <a:spcBef>
                <a:spcPts val="1170"/>
              </a:spcBef>
              <a:tabLst>
                <a:tab pos="968375" algn="l"/>
                <a:tab pos="1671320" algn="l"/>
                <a:tab pos="5001895" algn="l"/>
                <a:tab pos="5291455" algn="l"/>
                <a:tab pos="6275070" algn="l"/>
              </a:tabLst>
            </a:pPr>
            <a:r>
              <a:rPr dirty="0" sz="3250" spc="204" b="0">
                <a:latin typeface="Lato"/>
                <a:cs typeface="Lato"/>
              </a:rPr>
              <a:t>Tel:</a:t>
            </a:r>
            <a:r>
              <a:rPr dirty="0" sz="3250" b="0">
                <a:latin typeface="Lato"/>
                <a:cs typeface="Lato"/>
              </a:rPr>
              <a:t>	</a:t>
            </a:r>
            <a:r>
              <a:rPr dirty="0" sz="3250" spc="-25" b="0">
                <a:latin typeface="Lato"/>
                <a:cs typeface="Lato"/>
              </a:rPr>
              <a:t>+</a:t>
            </a:r>
            <a:r>
              <a:rPr dirty="0" sz="3250" spc="-505" b="0">
                <a:latin typeface="Lato"/>
                <a:cs typeface="Lato"/>
              </a:rPr>
              <a:t> </a:t>
            </a:r>
            <a:r>
              <a:rPr dirty="0" sz="3250" spc="-50" b="0">
                <a:latin typeface="Lato"/>
                <a:cs typeface="Lato"/>
              </a:rPr>
              <a:t>1</a:t>
            </a:r>
            <a:r>
              <a:rPr dirty="0" sz="3250" b="0">
                <a:latin typeface="Lato"/>
                <a:cs typeface="Lato"/>
              </a:rPr>
              <a:t>	</a:t>
            </a:r>
            <a:r>
              <a:rPr dirty="0" sz="3250" spc="190" b="0">
                <a:latin typeface="Lato"/>
                <a:cs typeface="Lato"/>
              </a:rPr>
              <a:t>312</a:t>
            </a:r>
            <a:r>
              <a:rPr dirty="0" sz="3250" spc="-455" b="0">
                <a:latin typeface="Lato"/>
                <a:cs typeface="Lato"/>
              </a:rPr>
              <a:t> </a:t>
            </a:r>
            <a:r>
              <a:rPr dirty="0" sz="3250" spc="-20" b="0">
                <a:latin typeface="Lato"/>
                <a:cs typeface="Lato"/>
              </a:rPr>
              <a:t>-</a:t>
            </a:r>
            <a:r>
              <a:rPr dirty="0" sz="3250" spc="-509" b="0">
                <a:latin typeface="Lato"/>
                <a:cs typeface="Lato"/>
              </a:rPr>
              <a:t> </a:t>
            </a:r>
            <a:r>
              <a:rPr dirty="0" sz="3250" spc="195" b="0">
                <a:latin typeface="Lato"/>
                <a:cs typeface="Lato"/>
              </a:rPr>
              <a:t>376</a:t>
            </a:r>
            <a:r>
              <a:rPr dirty="0" sz="3250" spc="-509" b="0">
                <a:latin typeface="Lato"/>
                <a:cs typeface="Lato"/>
              </a:rPr>
              <a:t> </a:t>
            </a:r>
            <a:r>
              <a:rPr dirty="0" sz="3250" spc="-20" b="0">
                <a:latin typeface="Lato"/>
                <a:cs typeface="Lato"/>
              </a:rPr>
              <a:t>-</a:t>
            </a:r>
            <a:r>
              <a:rPr dirty="0" sz="3250" spc="-505" b="0">
                <a:latin typeface="Lato"/>
                <a:cs typeface="Lato"/>
              </a:rPr>
              <a:t> </a:t>
            </a:r>
            <a:r>
              <a:rPr dirty="0" sz="3250" spc="195" b="0">
                <a:latin typeface="Lato"/>
                <a:cs typeface="Lato"/>
              </a:rPr>
              <a:t>8303</a:t>
            </a:r>
            <a:r>
              <a:rPr dirty="0" sz="3250" b="0">
                <a:latin typeface="Lato"/>
                <a:cs typeface="Lato"/>
              </a:rPr>
              <a:t>	</a:t>
            </a:r>
            <a:r>
              <a:rPr dirty="0" sz="3250" spc="-50" b="0">
                <a:latin typeface="Lato"/>
                <a:cs typeface="Lato"/>
              </a:rPr>
              <a:t>|</a:t>
            </a:r>
            <a:r>
              <a:rPr dirty="0" sz="3250" b="0">
                <a:latin typeface="Lato"/>
                <a:cs typeface="Lato"/>
              </a:rPr>
              <a:t>	</a:t>
            </a:r>
            <a:r>
              <a:rPr dirty="0" sz="3250" spc="-25" b="0">
                <a:latin typeface="Lato"/>
                <a:cs typeface="Lato"/>
              </a:rPr>
              <a:t>+</a:t>
            </a:r>
            <a:r>
              <a:rPr dirty="0" sz="3250" spc="-500" b="0">
                <a:latin typeface="Lato"/>
                <a:cs typeface="Lato"/>
              </a:rPr>
              <a:t> </a:t>
            </a:r>
            <a:r>
              <a:rPr dirty="0" sz="3250" spc="114" b="0">
                <a:latin typeface="Lato"/>
                <a:cs typeface="Lato"/>
              </a:rPr>
              <a:t>44</a:t>
            </a:r>
            <a:r>
              <a:rPr dirty="0" sz="3250" b="0">
                <a:latin typeface="Lato"/>
                <a:cs typeface="Lato"/>
              </a:rPr>
              <a:t>	</a:t>
            </a:r>
            <a:r>
              <a:rPr dirty="0" sz="3250" spc="195" b="0">
                <a:latin typeface="Lato"/>
                <a:cs typeface="Lato"/>
              </a:rPr>
              <a:t>020</a:t>
            </a:r>
            <a:r>
              <a:rPr dirty="0" sz="3250" spc="-490" b="0">
                <a:latin typeface="Lato"/>
                <a:cs typeface="Lato"/>
              </a:rPr>
              <a:t> </a:t>
            </a:r>
            <a:r>
              <a:rPr dirty="0" sz="3250" spc="-20" b="0">
                <a:latin typeface="Lato"/>
                <a:cs typeface="Lato"/>
              </a:rPr>
              <a:t>-</a:t>
            </a:r>
            <a:r>
              <a:rPr dirty="0" sz="3250" spc="-505" b="0">
                <a:latin typeface="Lato"/>
                <a:cs typeface="Lato"/>
              </a:rPr>
              <a:t> </a:t>
            </a:r>
            <a:r>
              <a:rPr dirty="0" sz="3250" spc="215" b="0">
                <a:latin typeface="Lato"/>
                <a:cs typeface="Lato"/>
              </a:rPr>
              <a:t>8123</a:t>
            </a:r>
            <a:r>
              <a:rPr dirty="0" sz="3250" spc="-500" b="0">
                <a:latin typeface="Lato"/>
                <a:cs typeface="Lato"/>
              </a:rPr>
              <a:t> </a:t>
            </a:r>
            <a:r>
              <a:rPr dirty="0" sz="3250" spc="-20" b="0">
                <a:latin typeface="Lato"/>
                <a:cs typeface="Lato"/>
              </a:rPr>
              <a:t>-</a:t>
            </a:r>
            <a:r>
              <a:rPr dirty="0" sz="3250" spc="-509" b="0">
                <a:latin typeface="Lato"/>
                <a:cs typeface="Lato"/>
              </a:rPr>
              <a:t> </a:t>
            </a:r>
            <a:r>
              <a:rPr dirty="0" sz="3250" spc="195" b="0">
                <a:latin typeface="Lato"/>
                <a:cs typeface="Lato"/>
              </a:rPr>
              <a:t>0732</a:t>
            </a:r>
            <a:endParaRPr sz="3250">
              <a:latin typeface="Lato"/>
              <a:cs typeface="Lato"/>
            </a:endParaRPr>
          </a:p>
          <a:p>
            <a:pPr algn="ctr" marR="32384">
              <a:lnSpc>
                <a:spcPct val="100000"/>
              </a:lnSpc>
              <a:spcBef>
                <a:spcPts val="600"/>
              </a:spcBef>
              <a:tabLst>
                <a:tab pos="1372870" algn="l"/>
                <a:tab pos="2654300" algn="l"/>
              </a:tabLst>
            </a:pPr>
            <a:r>
              <a:rPr dirty="0" sz="3250" spc="240" b="0">
                <a:latin typeface="Lato"/>
                <a:cs typeface="Lato"/>
              </a:rPr>
              <a:t>India:</a:t>
            </a:r>
            <a:r>
              <a:rPr dirty="0" sz="3250" b="0">
                <a:latin typeface="Lato"/>
                <a:cs typeface="Lato"/>
              </a:rPr>
              <a:t>	(</a:t>
            </a:r>
            <a:r>
              <a:rPr dirty="0" sz="3250" spc="-515" b="0">
                <a:latin typeface="Lato"/>
                <a:cs typeface="Lato"/>
              </a:rPr>
              <a:t> </a:t>
            </a:r>
            <a:r>
              <a:rPr dirty="0" sz="3250" spc="-25" b="0">
                <a:latin typeface="Lato"/>
                <a:cs typeface="Lato"/>
              </a:rPr>
              <a:t>+</a:t>
            </a:r>
            <a:r>
              <a:rPr dirty="0" sz="3250" spc="-505" b="0">
                <a:latin typeface="Lato"/>
                <a:cs typeface="Lato"/>
              </a:rPr>
              <a:t> </a:t>
            </a:r>
            <a:r>
              <a:rPr dirty="0" sz="3250" spc="140" b="0">
                <a:latin typeface="Lato"/>
                <a:cs typeface="Lato"/>
              </a:rPr>
              <a:t>91</a:t>
            </a:r>
            <a:r>
              <a:rPr dirty="0" sz="3250" spc="-509" b="0">
                <a:latin typeface="Lato"/>
                <a:cs typeface="Lato"/>
              </a:rPr>
              <a:t> </a:t>
            </a:r>
            <a:r>
              <a:rPr dirty="0" sz="3250" spc="-50" b="0">
                <a:latin typeface="Lato"/>
                <a:cs typeface="Lato"/>
              </a:rPr>
              <a:t>)</a:t>
            </a:r>
            <a:r>
              <a:rPr dirty="0" sz="3250" b="0">
                <a:latin typeface="Lato"/>
                <a:cs typeface="Lato"/>
              </a:rPr>
              <a:t>	</a:t>
            </a:r>
            <a:r>
              <a:rPr dirty="0" sz="3250" spc="190" b="0">
                <a:latin typeface="Lato"/>
                <a:cs typeface="Lato"/>
              </a:rPr>
              <a:t>983</a:t>
            </a:r>
            <a:r>
              <a:rPr dirty="0" sz="3250" spc="-440" b="0">
                <a:latin typeface="Lato"/>
                <a:cs typeface="Lato"/>
              </a:rPr>
              <a:t> </a:t>
            </a:r>
            <a:r>
              <a:rPr dirty="0" sz="3250" spc="-20" b="0">
                <a:latin typeface="Lato"/>
                <a:cs typeface="Lato"/>
              </a:rPr>
              <a:t>-</a:t>
            </a:r>
            <a:r>
              <a:rPr dirty="0" sz="3250" spc="-505" b="0">
                <a:latin typeface="Lato"/>
                <a:cs typeface="Lato"/>
              </a:rPr>
              <a:t> </a:t>
            </a:r>
            <a:r>
              <a:rPr dirty="0" sz="3250" spc="190" b="0">
                <a:latin typeface="Lato"/>
                <a:cs typeface="Lato"/>
              </a:rPr>
              <a:t>496</a:t>
            </a:r>
            <a:r>
              <a:rPr dirty="0" sz="3250" spc="-505" b="0">
                <a:latin typeface="Lato"/>
                <a:cs typeface="Lato"/>
              </a:rPr>
              <a:t> </a:t>
            </a:r>
            <a:r>
              <a:rPr dirty="0" sz="3250" spc="-20" b="0">
                <a:latin typeface="Lato"/>
                <a:cs typeface="Lato"/>
              </a:rPr>
              <a:t>-</a:t>
            </a:r>
            <a:r>
              <a:rPr dirty="0" sz="3250" spc="-505" b="0">
                <a:latin typeface="Lato"/>
                <a:cs typeface="Lato"/>
              </a:rPr>
              <a:t> </a:t>
            </a:r>
            <a:r>
              <a:rPr dirty="0" sz="3250" spc="195" b="0">
                <a:latin typeface="Lato"/>
                <a:cs typeface="Lato"/>
              </a:rPr>
              <a:t>8611</a:t>
            </a:r>
            <a:endParaRPr sz="3250">
              <a:latin typeface="Lato"/>
              <a:cs typeface="Lato"/>
            </a:endParaRPr>
          </a:p>
          <a:p>
            <a:pPr algn="ctr" marR="761365">
              <a:lnSpc>
                <a:spcPct val="100000"/>
              </a:lnSpc>
              <a:spcBef>
                <a:spcPts val="945"/>
              </a:spcBef>
            </a:pPr>
            <a:r>
              <a:rPr dirty="0" sz="3250" spc="260" b="0">
                <a:latin typeface="Lato"/>
                <a:cs typeface="Lato"/>
              </a:rPr>
              <a:t>sales@</a:t>
            </a:r>
            <a:r>
              <a:rPr dirty="0" sz="3250" spc="-450" b="0">
                <a:latin typeface="Lato"/>
                <a:cs typeface="Lato"/>
              </a:rPr>
              <a:t> </a:t>
            </a:r>
            <a:r>
              <a:rPr dirty="0" sz="3250" spc="295" b="0">
                <a:latin typeface="Lato"/>
                <a:cs typeface="Lato"/>
              </a:rPr>
              <a:t>cognitivemarketresearch.</a:t>
            </a:r>
            <a:r>
              <a:rPr dirty="0" sz="3250" spc="-434" b="0">
                <a:latin typeface="Lato"/>
                <a:cs typeface="Lato"/>
              </a:rPr>
              <a:t> </a:t>
            </a:r>
            <a:r>
              <a:rPr dirty="0" sz="3250" spc="170" b="0">
                <a:latin typeface="Lato"/>
                <a:cs typeface="Lato"/>
              </a:rPr>
              <a:t>com</a:t>
            </a:r>
            <a:endParaRPr sz="325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1675"/>
              </a:spcBef>
              <a:tabLst>
                <a:tab pos="2042795" algn="l"/>
                <a:tab pos="3121025" algn="l"/>
                <a:tab pos="4324350" algn="l"/>
                <a:tab pos="6356985" algn="l"/>
                <a:tab pos="6731634" algn="l"/>
              </a:tabLst>
            </a:pPr>
            <a:r>
              <a:rPr dirty="0" sz="4050" spc="315" b="0">
                <a:latin typeface="Lato"/>
                <a:cs typeface="Lato"/>
              </a:rPr>
              <a:t>Access</a:t>
            </a:r>
            <a:r>
              <a:rPr dirty="0" sz="4050" b="0">
                <a:latin typeface="Lato"/>
                <a:cs typeface="Lato"/>
              </a:rPr>
              <a:t>	</a:t>
            </a:r>
            <a:r>
              <a:rPr dirty="0" sz="4050" spc="220" b="0">
                <a:latin typeface="Lato"/>
                <a:cs typeface="Lato"/>
              </a:rPr>
              <a:t>the</a:t>
            </a:r>
            <a:r>
              <a:rPr dirty="0" sz="4050" b="0">
                <a:latin typeface="Lato"/>
                <a:cs typeface="Lato"/>
              </a:rPr>
              <a:t>	</a:t>
            </a:r>
            <a:r>
              <a:rPr dirty="0" sz="4050" spc="270" b="0">
                <a:latin typeface="Lato"/>
                <a:cs typeface="Lato"/>
              </a:rPr>
              <a:t>Full</a:t>
            </a:r>
            <a:r>
              <a:rPr dirty="0" sz="4050" b="0">
                <a:latin typeface="Lato"/>
                <a:cs typeface="Lato"/>
              </a:rPr>
              <a:t>	</a:t>
            </a:r>
            <a:r>
              <a:rPr dirty="0" sz="4050" spc="300" b="0">
                <a:latin typeface="Lato"/>
                <a:cs typeface="Lato"/>
              </a:rPr>
              <a:t>Report</a:t>
            </a:r>
            <a:r>
              <a:rPr dirty="0" sz="4050" b="0">
                <a:latin typeface="Lato"/>
                <a:cs typeface="Lato"/>
              </a:rPr>
              <a:t>	</a:t>
            </a:r>
            <a:r>
              <a:rPr dirty="0" sz="4050" spc="-50" b="0">
                <a:latin typeface="Lato"/>
                <a:cs typeface="Lato"/>
              </a:rPr>
              <a:t>:</a:t>
            </a:r>
            <a:r>
              <a:rPr dirty="0" sz="4050" b="0">
                <a:latin typeface="Lato"/>
                <a:cs typeface="Lato"/>
              </a:rPr>
              <a:t>	</a:t>
            </a:r>
            <a:r>
              <a:rPr dirty="0" u="sng" sz="4050" spc="35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https://shorturl.at/iwX59 </a:t>
            </a:r>
            <a:endParaRPr sz="4050">
              <a:latin typeface="Lato"/>
              <a:cs typeface="Lato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363336" y="9462007"/>
            <a:ext cx="8242934" cy="838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 marR="36830">
              <a:lnSpc>
                <a:spcPts val="3180"/>
              </a:lnSpc>
              <a:spcBef>
                <a:spcPts val="130"/>
              </a:spcBef>
              <a:tabLst>
                <a:tab pos="1355725" algn="l"/>
                <a:tab pos="2303145" algn="l"/>
                <a:tab pos="3072765" algn="l"/>
              </a:tabLst>
            </a:pPr>
            <a:r>
              <a:rPr dirty="0" sz="2800" spc="235">
                <a:latin typeface="Lato"/>
                <a:cs typeface="Lato"/>
              </a:rPr>
              <a:t>Please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220">
                <a:latin typeface="Lato"/>
                <a:cs typeface="Lato"/>
              </a:rPr>
              <a:t>visit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175">
                <a:latin typeface="Lato"/>
                <a:cs typeface="Lato"/>
              </a:rPr>
              <a:t>our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245">
                <a:latin typeface="Lato"/>
                <a:cs typeface="Lato"/>
              </a:rPr>
              <a:t>website:</a:t>
            </a:r>
            <a:endParaRPr sz="2800">
              <a:latin typeface="Lato"/>
              <a:cs typeface="Lato"/>
            </a:endParaRPr>
          </a:p>
          <a:p>
            <a:pPr algn="ctr">
              <a:lnSpc>
                <a:spcPts val="3180"/>
              </a:lnSpc>
            </a:pPr>
            <a:r>
              <a:rPr dirty="0" u="sng" sz="2800" spc="27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6"/>
              </a:rPr>
              <a:t>https://www.cognitivemarketresearch.com </a:t>
            </a:r>
            <a:endParaRPr sz="28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2024-02-14T11:08:42Z</dcterms:created>
  <dcterms:modified xsi:type="dcterms:W3CDTF">2024-02-14T11:08:42Z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2024-02-14T00:00:00Z</vt:filetime>
  </property>
  <property fmtid="{D5CDD505-2E9C-101B-9397-08002B2CF9AE}" pid="5" name="Producer">
    <vt:lpwstr>3-Heights(TM) PDF Security Shell 4.8.25.2 (http://www.pdf-tools.com)</vt:lpwstr>
  </property>
</Properties>
</file>