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610" y="1028722"/>
            <a:ext cx="12265758" cy="9182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7750" y="244536"/>
            <a:ext cx="1737677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620831" y="3237494"/>
            <a:ext cx="6334125" cy="2068830"/>
          </a:xfrm>
          <a:custGeom>
            <a:avLst/>
            <a:gdLst/>
            <a:ahLst/>
            <a:cxnLst/>
            <a:rect l="l" t="t" r="r" b="b"/>
            <a:pathLst>
              <a:path w="6334125" h="2068829">
                <a:moveTo>
                  <a:pt x="6245935" y="2068253"/>
                </a:moveTo>
                <a:lnTo>
                  <a:pt x="91658" y="2068253"/>
                </a:lnTo>
                <a:lnTo>
                  <a:pt x="56112" y="2061047"/>
                </a:lnTo>
                <a:lnTo>
                  <a:pt x="26929" y="2041340"/>
                </a:lnTo>
                <a:lnTo>
                  <a:pt x="7230" y="2012152"/>
                </a:lnTo>
                <a:lnTo>
                  <a:pt x="0" y="1976475"/>
                </a:lnTo>
                <a:lnTo>
                  <a:pt x="0" y="91805"/>
                </a:lnTo>
                <a:lnTo>
                  <a:pt x="7230" y="56128"/>
                </a:lnTo>
                <a:lnTo>
                  <a:pt x="26929" y="26940"/>
                </a:lnTo>
                <a:lnTo>
                  <a:pt x="56112" y="7233"/>
                </a:lnTo>
                <a:lnTo>
                  <a:pt x="91793" y="0"/>
                </a:lnTo>
                <a:lnTo>
                  <a:pt x="6245800" y="0"/>
                </a:lnTo>
                <a:lnTo>
                  <a:pt x="6281472" y="7233"/>
                </a:lnTo>
                <a:lnTo>
                  <a:pt x="6310649" y="26940"/>
                </a:lnTo>
                <a:lnTo>
                  <a:pt x="6330346" y="56128"/>
                </a:lnTo>
                <a:lnTo>
                  <a:pt x="6334030" y="74310"/>
                </a:lnTo>
                <a:lnTo>
                  <a:pt x="6334030" y="1993970"/>
                </a:lnTo>
                <a:lnTo>
                  <a:pt x="6330346" y="2012152"/>
                </a:lnTo>
                <a:lnTo>
                  <a:pt x="6310649" y="2041340"/>
                </a:lnTo>
                <a:lnTo>
                  <a:pt x="6281472" y="2061047"/>
                </a:lnTo>
                <a:lnTo>
                  <a:pt x="6245935" y="2068253"/>
                </a:lnTo>
                <a:close/>
              </a:path>
            </a:pathLst>
          </a:custGeom>
          <a:solidFill>
            <a:srgbClr val="603C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3749466"/>
            <a:ext cx="3741420" cy="1044575"/>
          </a:xfrm>
          <a:custGeom>
            <a:avLst/>
            <a:gdLst/>
            <a:ahLst/>
            <a:cxnLst/>
            <a:rect l="l" t="t" r="r" b="b"/>
            <a:pathLst>
              <a:path w="3741420" h="1044575">
                <a:moveTo>
                  <a:pt x="0" y="1044458"/>
                </a:moveTo>
                <a:lnTo>
                  <a:pt x="0" y="0"/>
                </a:lnTo>
                <a:lnTo>
                  <a:pt x="3366424" y="0"/>
                </a:lnTo>
                <a:lnTo>
                  <a:pt x="3741408" y="1044426"/>
                </a:lnTo>
                <a:lnTo>
                  <a:pt x="0" y="10444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2620831" y="5455462"/>
            <a:ext cx="6334125" cy="2068830"/>
          </a:xfrm>
          <a:custGeom>
            <a:avLst/>
            <a:gdLst/>
            <a:ahLst/>
            <a:cxnLst/>
            <a:rect l="l" t="t" r="r" b="b"/>
            <a:pathLst>
              <a:path w="6334125" h="2068829">
                <a:moveTo>
                  <a:pt x="6245799" y="2068250"/>
                </a:moveTo>
                <a:lnTo>
                  <a:pt x="91793" y="2068250"/>
                </a:lnTo>
                <a:lnTo>
                  <a:pt x="56112" y="2061021"/>
                </a:lnTo>
                <a:lnTo>
                  <a:pt x="26929" y="2041321"/>
                </a:lnTo>
                <a:lnTo>
                  <a:pt x="7230" y="2012135"/>
                </a:lnTo>
                <a:lnTo>
                  <a:pt x="0" y="1976445"/>
                </a:lnTo>
                <a:lnTo>
                  <a:pt x="0" y="91805"/>
                </a:lnTo>
                <a:lnTo>
                  <a:pt x="26929" y="26928"/>
                </a:lnTo>
                <a:lnTo>
                  <a:pt x="91792" y="0"/>
                </a:lnTo>
                <a:lnTo>
                  <a:pt x="6245800" y="0"/>
                </a:lnTo>
                <a:lnTo>
                  <a:pt x="6281472" y="7229"/>
                </a:lnTo>
                <a:lnTo>
                  <a:pt x="6310649" y="26928"/>
                </a:lnTo>
                <a:lnTo>
                  <a:pt x="6330346" y="56115"/>
                </a:lnTo>
                <a:lnTo>
                  <a:pt x="6334030" y="74304"/>
                </a:lnTo>
                <a:lnTo>
                  <a:pt x="6334030" y="1993946"/>
                </a:lnTo>
                <a:lnTo>
                  <a:pt x="6330346" y="2012135"/>
                </a:lnTo>
                <a:lnTo>
                  <a:pt x="6310649" y="2041321"/>
                </a:lnTo>
                <a:lnTo>
                  <a:pt x="6281472" y="2061021"/>
                </a:lnTo>
                <a:lnTo>
                  <a:pt x="6245799" y="2068250"/>
                </a:lnTo>
                <a:close/>
              </a:path>
            </a:pathLst>
          </a:custGeom>
          <a:solidFill>
            <a:srgbClr val="AC54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5967435"/>
            <a:ext cx="3829685" cy="1044575"/>
          </a:xfrm>
          <a:custGeom>
            <a:avLst/>
            <a:gdLst/>
            <a:ahLst/>
            <a:cxnLst/>
            <a:rect l="l" t="t" r="r" b="b"/>
            <a:pathLst>
              <a:path w="3829685" h="1044575">
                <a:moveTo>
                  <a:pt x="0" y="1044457"/>
                </a:moveTo>
                <a:lnTo>
                  <a:pt x="0" y="0"/>
                </a:lnTo>
                <a:lnTo>
                  <a:pt x="3454176" y="0"/>
                </a:lnTo>
                <a:lnTo>
                  <a:pt x="3829171" y="1044457"/>
                </a:lnTo>
                <a:lnTo>
                  <a:pt x="0" y="10444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1950416" y="3163092"/>
            <a:ext cx="6334125" cy="2068830"/>
          </a:xfrm>
          <a:custGeom>
            <a:avLst/>
            <a:gdLst/>
            <a:ahLst/>
            <a:cxnLst/>
            <a:rect l="l" t="t" r="r" b="b"/>
            <a:pathLst>
              <a:path w="6334125" h="2068829">
                <a:moveTo>
                  <a:pt x="6245778" y="2068250"/>
                </a:moveTo>
                <a:lnTo>
                  <a:pt x="91805" y="2068250"/>
                </a:lnTo>
                <a:lnTo>
                  <a:pt x="56115" y="2061021"/>
                </a:lnTo>
                <a:lnTo>
                  <a:pt x="26928" y="2041321"/>
                </a:lnTo>
                <a:lnTo>
                  <a:pt x="7229" y="2012135"/>
                </a:lnTo>
                <a:lnTo>
                  <a:pt x="0" y="1976446"/>
                </a:lnTo>
                <a:lnTo>
                  <a:pt x="0" y="91773"/>
                </a:lnTo>
                <a:lnTo>
                  <a:pt x="7229" y="56102"/>
                </a:lnTo>
                <a:lnTo>
                  <a:pt x="26928" y="26925"/>
                </a:lnTo>
                <a:lnTo>
                  <a:pt x="56115" y="7228"/>
                </a:lnTo>
                <a:lnTo>
                  <a:pt x="91805" y="0"/>
                </a:lnTo>
                <a:lnTo>
                  <a:pt x="6245778" y="0"/>
                </a:lnTo>
                <a:lnTo>
                  <a:pt x="6281468" y="7228"/>
                </a:lnTo>
                <a:lnTo>
                  <a:pt x="6310655" y="26925"/>
                </a:lnTo>
                <a:lnTo>
                  <a:pt x="6330354" y="56102"/>
                </a:lnTo>
                <a:lnTo>
                  <a:pt x="6334030" y="74239"/>
                </a:lnTo>
                <a:lnTo>
                  <a:pt x="6334030" y="1993989"/>
                </a:lnTo>
                <a:lnTo>
                  <a:pt x="6330354" y="2012135"/>
                </a:lnTo>
                <a:lnTo>
                  <a:pt x="6310655" y="2041321"/>
                </a:lnTo>
                <a:lnTo>
                  <a:pt x="6281468" y="2061021"/>
                </a:lnTo>
                <a:lnTo>
                  <a:pt x="6245778" y="2068250"/>
                </a:lnTo>
                <a:close/>
              </a:path>
            </a:pathLst>
          </a:custGeom>
          <a:solidFill>
            <a:srgbClr val="20120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9299150" y="3675034"/>
            <a:ext cx="3860165" cy="1044575"/>
          </a:xfrm>
          <a:custGeom>
            <a:avLst/>
            <a:gdLst/>
            <a:ahLst/>
            <a:cxnLst/>
            <a:rect l="l" t="t" r="r" b="b"/>
            <a:pathLst>
              <a:path w="3860165" h="1044575">
                <a:moveTo>
                  <a:pt x="0" y="1044462"/>
                </a:moveTo>
                <a:lnTo>
                  <a:pt x="0" y="0"/>
                </a:lnTo>
                <a:lnTo>
                  <a:pt x="3484618" y="0"/>
                </a:lnTo>
                <a:lnTo>
                  <a:pt x="3859604" y="1044462"/>
                </a:lnTo>
                <a:lnTo>
                  <a:pt x="0" y="10444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1945890" y="5380177"/>
            <a:ext cx="6342380" cy="2068830"/>
          </a:xfrm>
          <a:custGeom>
            <a:avLst/>
            <a:gdLst/>
            <a:ahLst/>
            <a:cxnLst/>
            <a:rect l="l" t="t" r="r" b="b"/>
            <a:pathLst>
              <a:path w="6342380" h="2068829">
                <a:moveTo>
                  <a:pt x="6250303" y="2068250"/>
                </a:moveTo>
                <a:lnTo>
                  <a:pt x="91667" y="2068250"/>
                </a:lnTo>
                <a:lnTo>
                  <a:pt x="55995" y="2061021"/>
                </a:lnTo>
                <a:lnTo>
                  <a:pt x="26817" y="2041325"/>
                </a:lnTo>
                <a:lnTo>
                  <a:pt x="7121" y="2012148"/>
                </a:lnTo>
                <a:lnTo>
                  <a:pt x="0" y="1977006"/>
                </a:lnTo>
                <a:lnTo>
                  <a:pt x="0" y="91273"/>
                </a:lnTo>
                <a:lnTo>
                  <a:pt x="26817" y="26928"/>
                </a:lnTo>
                <a:lnTo>
                  <a:pt x="91666" y="0"/>
                </a:lnTo>
                <a:lnTo>
                  <a:pt x="6250304" y="0"/>
                </a:lnTo>
                <a:lnTo>
                  <a:pt x="6285994" y="7229"/>
                </a:lnTo>
                <a:lnTo>
                  <a:pt x="6315180" y="26928"/>
                </a:lnTo>
                <a:lnTo>
                  <a:pt x="6334880" y="56115"/>
                </a:lnTo>
                <a:lnTo>
                  <a:pt x="6342001" y="91273"/>
                </a:lnTo>
                <a:lnTo>
                  <a:pt x="6342001" y="1977006"/>
                </a:lnTo>
                <a:lnTo>
                  <a:pt x="6334880" y="2012148"/>
                </a:lnTo>
                <a:lnTo>
                  <a:pt x="6315180" y="2041325"/>
                </a:lnTo>
                <a:lnTo>
                  <a:pt x="6285994" y="2061021"/>
                </a:lnTo>
                <a:lnTo>
                  <a:pt x="6250303" y="2068250"/>
                </a:lnTo>
                <a:close/>
              </a:path>
            </a:pathLst>
          </a:custGeom>
          <a:solidFill>
            <a:srgbClr val="6747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9294486" y="5892149"/>
            <a:ext cx="3860165" cy="1044575"/>
          </a:xfrm>
          <a:custGeom>
            <a:avLst/>
            <a:gdLst/>
            <a:ahLst/>
            <a:cxnLst/>
            <a:rect l="l" t="t" r="r" b="b"/>
            <a:pathLst>
              <a:path w="3860165" h="1044575">
                <a:moveTo>
                  <a:pt x="0" y="1044457"/>
                </a:moveTo>
                <a:lnTo>
                  <a:pt x="0" y="0"/>
                </a:lnTo>
                <a:lnTo>
                  <a:pt x="3484649" y="0"/>
                </a:lnTo>
                <a:lnTo>
                  <a:pt x="3859614" y="1044457"/>
                </a:lnTo>
                <a:lnTo>
                  <a:pt x="0" y="10444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bg 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72748" y="6141384"/>
            <a:ext cx="123825" cy="123825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72748" y="6665259"/>
            <a:ext cx="123825" cy="1238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0672" y="2799273"/>
            <a:ext cx="3733799" cy="15620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13516" y="3095456"/>
            <a:ext cx="4324349" cy="109535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44000" y="4817241"/>
            <a:ext cx="2838449" cy="239077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627985" y="5143499"/>
            <a:ext cx="5114939" cy="13906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38012" y="7669956"/>
            <a:ext cx="4295759" cy="159065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994934" y="7669956"/>
            <a:ext cx="5162549" cy="12763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22938"/>
            <a:ext cx="17002587" cy="2215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82712" y="4026781"/>
            <a:ext cx="14831694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hyperlink" Target="http://tinyurl.com/5f8fyppu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9462770" cy="10275570"/>
          </a:xfrm>
          <a:custGeom>
            <a:avLst/>
            <a:gdLst/>
            <a:ahLst/>
            <a:cxnLst/>
            <a:rect l="l" t="t" r="r" b="b"/>
            <a:pathLst>
              <a:path w="9462770" h="10275570">
                <a:moveTo>
                  <a:pt x="0" y="0"/>
                </a:moveTo>
                <a:lnTo>
                  <a:pt x="9462150" y="0"/>
                </a:lnTo>
                <a:lnTo>
                  <a:pt x="9462162" y="10275317"/>
                </a:lnTo>
                <a:lnTo>
                  <a:pt x="0" y="10275317"/>
                </a:lnTo>
                <a:lnTo>
                  <a:pt x="0" y="0"/>
                </a:lnTo>
                <a:close/>
              </a:path>
            </a:pathLst>
          </a:custGeom>
          <a:solidFill>
            <a:srgbClr val="5D2E0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24515" y="94617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7062" y="3197319"/>
            <a:ext cx="4104640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390">
                <a:latin typeface="Arial Black"/>
                <a:cs typeface="Arial Black"/>
              </a:rPr>
              <a:t>GLOBAL</a:t>
            </a:r>
            <a:endParaRPr sz="75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7062" y="4092669"/>
            <a:ext cx="8760460" cy="2959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025"/>
              </a:lnSpc>
              <a:spcBef>
                <a:spcPts val="100"/>
              </a:spcBef>
            </a:pPr>
            <a:r>
              <a:rPr dirty="0" sz="7500" spc="-560">
                <a:solidFill>
                  <a:srgbClr val="FFFFFF"/>
                </a:solidFill>
                <a:latin typeface="Arial Black"/>
                <a:cs typeface="Arial Black"/>
              </a:rPr>
              <a:t>BUTTER</a:t>
            </a:r>
            <a:r>
              <a:rPr dirty="0" sz="75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500" spc="-455">
                <a:solidFill>
                  <a:srgbClr val="FFFFFF"/>
                </a:solidFill>
                <a:latin typeface="Arial Black"/>
                <a:cs typeface="Arial Black"/>
              </a:rPr>
              <a:t>COOKIES</a:t>
            </a:r>
            <a:endParaRPr sz="7500">
              <a:latin typeface="Arial Black"/>
              <a:cs typeface="Arial Black"/>
            </a:endParaRPr>
          </a:p>
          <a:p>
            <a:pPr marL="12700" marR="300990">
              <a:lnSpc>
                <a:spcPct val="78300"/>
              </a:lnSpc>
              <a:spcBef>
                <a:spcPts val="975"/>
              </a:spcBef>
            </a:pPr>
            <a:r>
              <a:rPr dirty="0" sz="7500" spc="-55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75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500" spc="-50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75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7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5901" y="1558216"/>
            <a:ext cx="15006955" cy="6985000"/>
          </a:xfrm>
          <a:custGeom>
            <a:avLst/>
            <a:gdLst/>
            <a:ahLst/>
            <a:cxnLst/>
            <a:rect l="l" t="t" r="r" b="b"/>
            <a:pathLst>
              <a:path w="15006955" h="6985000">
                <a:moveTo>
                  <a:pt x="15006780" y="6984974"/>
                </a:moveTo>
                <a:lnTo>
                  <a:pt x="0" y="6984974"/>
                </a:lnTo>
                <a:lnTo>
                  <a:pt x="0" y="0"/>
                </a:lnTo>
                <a:lnTo>
                  <a:pt x="15006780" y="0"/>
                </a:lnTo>
                <a:lnTo>
                  <a:pt x="15006780" y="6984974"/>
                </a:lnTo>
                <a:close/>
              </a:path>
            </a:pathLst>
          </a:custGeom>
          <a:solidFill>
            <a:srgbClr val="8A52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917884" y="3064633"/>
            <a:ext cx="14361160" cy="5264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65">
                <a:solidFill>
                  <a:srgbClr val="FFFFFF"/>
                </a:solidFill>
                <a:latin typeface="Arial"/>
                <a:cs typeface="Arial"/>
              </a:rPr>
              <a:t>development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60">
                <a:solidFill>
                  <a:srgbClr val="FFFFFF"/>
                </a:solidFill>
                <a:latin typeface="Arial"/>
                <a:cs typeface="Arial"/>
              </a:rPr>
              <a:t>primarily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4">
                <a:solidFill>
                  <a:srgbClr val="FFFFFF"/>
                </a:solidFill>
                <a:latin typeface="Arial"/>
                <a:cs typeface="Arial"/>
              </a:rPr>
              <a:t>ascribed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60">
                <a:solidFill>
                  <a:srgbClr val="FFFFFF"/>
                </a:solidFill>
                <a:latin typeface="Arial"/>
                <a:cs typeface="Arial"/>
              </a:rPr>
              <a:t>three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factors: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0">
                <a:solidFill>
                  <a:srgbClr val="FFFFFF"/>
                </a:solidFill>
                <a:latin typeface="Arial"/>
                <a:cs typeface="Arial"/>
              </a:rPr>
              <a:t>rising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knowledge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04">
                <a:solidFill>
                  <a:srgbClr val="FFFFFF"/>
                </a:solidFill>
                <a:latin typeface="Arial"/>
                <a:cs typeface="Arial"/>
              </a:rPr>
              <a:t>butter </a:t>
            </a:r>
            <a:r>
              <a:rPr dirty="0" sz="2700" spc="90">
                <a:solidFill>
                  <a:srgbClr val="FFFFFF"/>
                </a:solidFill>
                <a:latin typeface="Arial"/>
                <a:cs typeface="Arial"/>
              </a:rPr>
              <a:t>cookies'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75">
                <a:solidFill>
                  <a:srgbClr val="FFFFFF"/>
                </a:solidFill>
                <a:latin typeface="Arial"/>
                <a:cs typeface="Arial"/>
              </a:rPr>
              <a:t>advantages,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Arial"/>
                <a:cs typeface="Arial"/>
              </a:rPr>
              <a:t>expanding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desire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Arial"/>
                <a:cs typeface="Arial"/>
              </a:rPr>
              <a:t>convenience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04">
                <a:solidFill>
                  <a:srgbClr val="FFFFFF"/>
                </a:solidFill>
                <a:latin typeface="Arial"/>
                <a:cs typeface="Arial"/>
              </a:rPr>
              <a:t>food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busy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lifestyles,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0">
                <a:solidFill>
                  <a:srgbClr val="FFFFFF"/>
                </a:solidFill>
                <a:latin typeface="Arial"/>
                <a:cs typeface="Arial"/>
              </a:rPr>
              <a:t>rising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disposable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income.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manufacturers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Arial"/>
                <a:cs typeface="Arial"/>
              </a:rPr>
              <a:t>release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4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goods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satisfy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expectations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health-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conscious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4">
                <a:solidFill>
                  <a:srgbClr val="FFFFFF"/>
                </a:solidFill>
                <a:latin typeface="Arial"/>
                <a:cs typeface="Arial"/>
              </a:rPr>
              <a:t>customers,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50">
                <a:solidFill>
                  <a:srgbClr val="FFFFFF"/>
                </a:solidFill>
                <a:latin typeface="Arial"/>
                <a:cs typeface="Arial"/>
              </a:rPr>
              <a:t>anticipated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continue </a:t>
            </a:r>
            <a:r>
              <a:rPr dirty="0" sz="2700" spc="95">
                <a:solidFill>
                  <a:srgbClr val="FFFFFF"/>
                </a:solidFill>
                <a:latin typeface="Arial"/>
                <a:cs typeface="Arial"/>
              </a:rPr>
              <a:t>expanding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Arial"/>
                <a:cs typeface="Arial"/>
              </a:rPr>
              <a:t>years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come.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increased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demand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customers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Arial"/>
                <a:cs typeface="Arial"/>
              </a:rPr>
              <a:t>easily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packed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snacks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27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led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50">
                <a:solidFill>
                  <a:srgbClr val="FFFFFF"/>
                </a:solidFill>
                <a:latin typeface="Arial"/>
                <a:cs typeface="Arial"/>
              </a:rPr>
              <a:t>tremendous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0">
                <a:solidFill>
                  <a:srgbClr val="FFFFFF"/>
                </a:solidFill>
                <a:latin typeface="Arial"/>
                <a:cs typeface="Arial"/>
              </a:rPr>
              <a:t>expansion</a:t>
            </a:r>
            <a:r>
              <a:rPr dirty="0" sz="27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27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Arial"/>
                <a:cs typeface="Arial"/>
              </a:rPr>
              <a:t>butter</a:t>
            </a:r>
            <a:r>
              <a:rPr dirty="0" sz="27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75">
                <a:solidFill>
                  <a:srgbClr val="FFFFFF"/>
                </a:solidFill>
                <a:latin typeface="Arial"/>
                <a:cs typeface="Arial"/>
              </a:rPr>
              <a:t>cookies </a:t>
            </a:r>
            <a:r>
              <a:rPr dirty="0" sz="2700" spc="150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past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0">
                <a:solidFill>
                  <a:srgbClr val="FFFFFF"/>
                </a:solidFill>
                <a:latin typeface="Arial"/>
                <a:cs typeface="Arial"/>
              </a:rPr>
              <a:t>several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Arial"/>
                <a:cs typeface="Arial"/>
              </a:rPr>
              <a:t>years.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Arial"/>
                <a:cs typeface="Arial"/>
              </a:rPr>
              <a:t>butter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85">
                <a:solidFill>
                  <a:srgbClr val="FFFFFF"/>
                </a:solidFill>
                <a:latin typeface="Arial"/>
                <a:cs typeface="Arial"/>
              </a:rPr>
              <a:t>cookies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Arial"/>
                <a:cs typeface="Arial"/>
              </a:rPr>
              <a:t>expanding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2700" spc="150">
                <a:solidFill>
                  <a:srgbClr val="FFFFFF"/>
                </a:solidFill>
                <a:latin typeface="Arial"/>
                <a:cs typeface="Arial"/>
              </a:rPr>
              <a:t>result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0">
                <a:solidFill>
                  <a:srgbClr val="FFFFFF"/>
                </a:solidFill>
                <a:latin typeface="Arial"/>
                <a:cs typeface="Arial"/>
              </a:rPr>
              <a:t>increasing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urbanization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increased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consumer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disposable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income.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significant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65">
                <a:solidFill>
                  <a:srgbClr val="FFFFFF"/>
                </a:solidFill>
                <a:latin typeface="Arial"/>
                <a:cs typeface="Arial"/>
              </a:rPr>
              <a:t>number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regional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producers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being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drawn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95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various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regional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Arial"/>
                <a:cs typeface="Arial"/>
              </a:rPr>
              <a:t>preferences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65">
                <a:solidFill>
                  <a:srgbClr val="FFFFFF"/>
                </a:solidFill>
                <a:latin typeface="Arial"/>
                <a:cs typeface="Arial"/>
              </a:rPr>
              <a:t>flavor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60">
                <a:solidFill>
                  <a:srgbClr val="FFFFFF"/>
                </a:solidFill>
                <a:latin typeface="Arial"/>
                <a:cs typeface="Arial"/>
              </a:rPr>
              <a:t>texture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50">
                <a:solidFill>
                  <a:srgbClr val="FFFFFF"/>
                </a:solidFill>
                <a:latin typeface="Arial"/>
                <a:cs typeface="Arial"/>
              </a:rPr>
              <a:t>products,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boosting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market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demand.</a:t>
            </a:r>
            <a:endParaRPr sz="27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48750" y="1850111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0">
                <a:latin typeface="Arial"/>
                <a:cs typeface="Arial"/>
              </a:rPr>
              <a:t>INTRODUCTION</a:t>
            </a:r>
            <a:endParaRPr sz="6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3874800"/>
            <a:ext cx="9144000" cy="2901315"/>
            <a:chOff x="0" y="3874800"/>
            <a:chExt cx="9144000" cy="2901315"/>
          </a:xfrm>
        </p:grpSpPr>
        <p:sp>
          <p:nvSpPr>
            <p:cNvPr id="4" name="object 4" descr=""/>
            <p:cNvSpPr/>
            <p:nvPr/>
          </p:nvSpPr>
          <p:spPr>
            <a:xfrm>
              <a:off x="0" y="3874800"/>
              <a:ext cx="9144000" cy="2901315"/>
            </a:xfrm>
            <a:custGeom>
              <a:avLst/>
              <a:gdLst/>
              <a:ahLst/>
              <a:cxnLst/>
              <a:rect l="l" t="t" r="r" b="b"/>
              <a:pathLst>
                <a:path w="9144000" h="2901315">
                  <a:moveTo>
                    <a:pt x="8191500" y="2901147"/>
                  </a:moveTo>
                  <a:lnTo>
                    <a:pt x="952500" y="2901147"/>
                  </a:lnTo>
                  <a:lnTo>
                    <a:pt x="902130" y="2899815"/>
                  </a:lnTo>
                  <a:lnTo>
                    <a:pt x="852130" y="2895848"/>
                  </a:lnTo>
                  <a:lnTo>
                    <a:pt x="802596" y="2889282"/>
                  </a:lnTo>
                  <a:lnTo>
                    <a:pt x="753623" y="2880159"/>
                  </a:lnTo>
                  <a:lnTo>
                    <a:pt x="705304" y="2868516"/>
                  </a:lnTo>
                  <a:lnTo>
                    <a:pt x="657734" y="2854394"/>
                  </a:lnTo>
                  <a:lnTo>
                    <a:pt x="611010" y="2837831"/>
                  </a:lnTo>
                  <a:lnTo>
                    <a:pt x="565224" y="2818866"/>
                  </a:lnTo>
                  <a:lnTo>
                    <a:pt x="520472" y="2797539"/>
                  </a:lnTo>
                  <a:lnTo>
                    <a:pt x="476849" y="2773889"/>
                  </a:lnTo>
                  <a:lnTo>
                    <a:pt x="434449" y="2747955"/>
                  </a:lnTo>
                  <a:lnTo>
                    <a:pt x="393368" y="2719777"/>
                  </a:lnTo>
                  <a:lnTo>
                    <a:pt x="353699" y="2689392"/>
                  </a:lnTo>
                  <a:lnTo>
                    <a:pt x="315539" y="2656841"/>
                  </a:lnTo>
                  <a:lnTo>
                    <a:pt x="278980" y="2622163"/>
                  </a:lnTo>
                  <a:lnTo>
                    <a:pt x="244305" y="2585608"/>
                  </a:lnTo>
                  <a:lnTo>
                    <a:pt x="211756" y="2547449"/>
                  </a:lnTo>
                  <a:lnTo>
                    <a:pt x="181373" y="2507782"/>
                  </a:lnTo>
                  <a:lnTo>
                    <a:pt x="153195" y="2466701"/>
                  </a:lnTo>
                  <a:lnTo>
                    <a:pt x="127261" y="2424302"/>
                  </a:lnTo>
                  <a:lnTo>
                    <a:pt x="103612" y="2380679"/>
                  </a:lnTo>
                  <a:lnTo>
                    <a:pt x="82284" y="2335927"/>
                  </a:lnTo>
                  <a:lnTo>
                    <a:pt x="63319" y="2290141"/>
                  </a:lnTo>
                  <a:lnTo>
                    <a:pt x="46756" y="2243415"/>
                  </a:lnTo>
                  <a:lnTo>
                    <a:pt x="32633" y="2195845"/>
                  </a:lnTo>
                  <a:lnTo>
                    <a:pt x="20989" y="2147526"/>
                  </a:lnTo>
                  <a:lnTo>
                    <a:pt x="11865" y="2098551"/>
                  </a:lnTo>
                  <a:lnTo>
                    <a:pt x="5299" y="2049017"/>
                  </a:lnTo>
                  <a:lnTo>
                    <a:pt x="1331" y="1999017"/>
                  </a:lnTo>
                  <a:lnTo>
                    <a:pt x="0" y="1948647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6"/>
                  </a:lnTo>
                  <a:lnTo>
                    <a:pt x="82284" y="565219"/>
                  </a:lnTo>
                  <a:lnTo>
                    <a:pt x="103612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5"/>
                  </a:lnTo>
                  <a:lnTo>
                    <a:pt x="211756" y="353697"/>
                  </a:lnTo>
                  <a:lnTo>
                    <a:pt x="244305" y="315539"/>
                  </a:lnTo>
                  <a:lnTo>
                    <a:pt x="278980" y="278983"/>
                  </a:lnTo>
                  <a:lnTo>
                    <a:pt x="315539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10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6" y="0"/>
                  </a:lnTo>
                  <a:lnTo>
                    <a:pt x="8191503" y="0"/>
                  </a:lnTo>
                  <a:lnTo>
                    <a:pt x="8241870" y="1331"/>
                  </a:lnTo>
                  <a:lnTo>
                    <a:pt x="8291869" y="5299"/>
                  </a:lnTo>
                  <a:lnTo>
                    <a:pt x="8341404" y="11864"/>
                  </a:lnTo>
                  <a:lnTo>
                    <a:pt x="8390378" y="20987"/>
                  </a:lnTo>
                  <a:lnTo>
                    <a:pt x="8438698" y="32630"/>
                  </a:lnTo>
                  <a:lnTo>
                    <a:pt x="8486268" y="46752"/>
                  </a:lnTo>
                  <a:lnTo>
                    <a:pt x="8532994" y="63315"/>
                  </a:lnTo>
                  <a:lnTo>
                    <a:pt x="8578780" y="82280"/>
                  </a:lnTo>
                  <a:lnTo>
                    <a:pt x="8623532" y="103607"/>
                  </a:lnTo>
                  <a:lnTo>
                    <a:pt x="8667155" y="127257"/>
                  </a:lnTo>
                  <a:lnTo>
                    <a:pt x="8709554" y="153191"/>
                  </a:lnTo>
                  <a:lnTo>
                    <a:pt x="8750635" y="181370"/>
                  </a:lnTo>
                  <a:lnTo>
                    <a:pt x="8790302" y="211754"/>
                  </a:lnTo>
                  <a:lnTo>
                    <a:pt x="8828460" y="244305"/>
                  </a:lnTo>
                  <a:lnTo>
                    <a:pt x="8865016" y="278983"/>
                  </a:lnTo>
                  <a:lnTo>
                    <a:pt x="8899694" y="315539"/>
                  </a:lnTo>
                  <a:lnTo>
                    <a:pt x="8932245" y="353697"/>
                  </a:lnTo>
                  <a:lnTo>
                    <a:pt x="8962630" y="393365"/>
                  </a:lnTo>
                  <a:lnTo>
                    <a:pt x="8990808" y="434445"/>
                  </a:lnTo>
                  <a:lnTo>
                    <a:pt x="9016742" y="476844"/>
                  </a:lnTo>
                  <a:lnTo>
                    <a:pt x="9040392" y="520467"/>
                  </a:lnTo>
                  <a:lnTo>
                    <a:pt x="9061719" y="565219"/>
                  </a:lnTo>
                  <a:lnTo>
                    <a:pt x="9080684" y="611006"/>
                  </a:lnTo>
                  <a:lnTo>
                    <a:pt x="9097247" y="657731"/>
                  </a:lnTo>
                  <a:lnTo>
                    <a:pt x="9111369" y="705301"/>
                  </a:lnTo>
                  <a:lnTo>
                    <a:pt x="9123012" y="753621"/>
                  </a:lnTo>
                  <a:lnTo>
                    <a:pt x="9132135" y="802595"/>
                  </a:lnTo>
                  <a:lnTo>
                    <a:pt x="9138700" y="852130"/>
                  </a:lnTo>
                  <a:lnTo>
                    <a:pt x="9142668" y="902129"/>
                  </a:lnTo>
                  <a:lnTo>
                    <a:pt x="9144000" y="952499"/>
                  </a:lnTo>
                  <a:lnTo>
                    <a:pt x="9144000" y="1948647"/>
                  </a:lnTo>
                  <a:lnTo>
                    <a:pt x="9142668" y="1999017"/>
                  </a:lnTo>
                  <a:lnTo>
                    <a:pt x="9138700" y="2049017"/>
                  </a:lnTo>
                  <a:lnTo>
                    <a:pt x="9132135" y="2098551"/>
                  </a:lnTo>
                  <a:lnTo>
                    <a:pt x="9123012" y="2147526"/>
                  </a:lnTo>
                  <a:lnTo>
                    <a:pt x="9111369" y="2195845"/>
                  </a:lnTo>
                  <a:lnTo>
                    <a:pt x="9097247" y="2243415"/>
                  </a:lnTo>
                  <a:lnTo>
                    <a:pt x="9080684" y="2290141"/>
                  </a:lnTo>
                  <a:lnTo>
                    <a:pt x="9061719" y="2335927"/>
                  </a:lnTo>
                  <a:lnTo>
                    <a:pt x="9040392" y="2380679"/>
                  </a:lnTo>
                  <a:lnTo>
                    <a:pt x="9016742" y="2424302"/>
                  </a:lnTo>
                  <a:lnTo>
                    <a:pt x="8990808" y="2466701"/>
                  </a:lnTo>
                  <a:lnTo>
                    <a:pt x="8962630" y="2507782"/>
                  </a:lnTo>
                  <a:lnTo>
                    <a:pt x="8932245" y="2547449"/>
                  </a:lnTo>
                  <a:lnTo>
                    <a:pt x="8899694" y="2585608"/>
                  </a:lnTo>
                  <a:lnTo>
                    <a:pt x="8865016" y="2622163"/>
                  </a:lnTo>
                  <a:lnTo>
                    <a:pt x="8828460" y="2656841"/>
                  </a:lnTo>
                  <a:lnTo>
                    <a:pt x="8790302" y="2689392"/>
                  </a:lnTo>
                  <a:lnTo>
                    <a:pt x="8750635" y="2719777"/>
                  </a:lnTo>
                  <a:lnTo>
                    <a:pt x="8709554" y="2747955"/>
                  </a:lnTo>
                  <a:lnTo>
                    <a:pt x="8667155" y="2773889"/>
                  </a:lnTo>
                  <a:lnTo>
                    <a:pt x="8623532" y="2797539"/>
                  </a:lnTo>
                  <a:lnTo>
                    <a:pt x="8578780" y="2818866"/>
                  </a:lnTo>
                  <a:lnTo>
                    <a:pt x="8532994" y="2837831"/>
                  </a:lnTo>
                  <a:lnTo>
                    <a:pt x="8486268" y="2854394"/>
                  </a:lnTo>
                  <a:lnTo>
                    <a:pt x="8438698" y="2868516"/>
                  </a:lnTo>
                  <a:lnTo>
                    <a:pt x="8390378" y="2880159"/>
                  </a:lnTo>
                  <a:lnTo>
                    <a:pt x="8341404" y="2889282"/>
                  </a:lnTo>
                  <a:lnTo>
                    <a:pt x="8291869" y="2895848"/>
                  </a:lnTo>
                  <a:lnTo>
                    <a:pt x="8241870" y="2899815"/>
                  </a:lnTo>
                  <a:lnTo>
                    <a:pt x="8191500" y="2901147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478" y="4231263"/>
              <a:ext cx="2343149" cy="23336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39906" y="4137721"/>
              <a:ext cx="2306320" cy="2306320"/>
            </a:xfrm>
            <a:custGeom>
              <a:avLst/>
              <a:gdLst/>
              <a:ahLst/>
              <a:cxnLst/>
              <a:rect l="l" t="t" r="r" b="b"/>
              <a:pathLst>
                <a:path w="2306319" h="2306320">
                  <a:moveTo>
                    <a:pt x="1153061" y="2306116"/>
                  </a:moveTo>
                  <a:lnTo>
                    <a:pt x="1104319" y="2305104"/>
                  </a:lnTo>
                  <a:lnTo>
                    <a:pt x="1056093" y="2302097"/>
                  </a:lnTo>
                  <a:lnTo>
                    <a:pt x="1008423" y="2297132"/>
                  </a:lnTo>
                  <a:lnTo>
                    <a:pt x="961349" y="2290251"/>
                  </a:lnTo>
                  <a:lnTo>
                    <a:pt x="914910" y="2281494"/>
                  </a:lnTo>
                  <a:lnTo>
                    <a:pt x="869147" y="2270901"/>
                  </a:lnTo>
                  <a:lnTo>
                    <a:pt x="824100" y="2258511"/>
                  </a:lnTo>
                  <a:lnTo>
                    <a:pt x="779808" y="2244365"/>
                  </a:lnTo>
                  <a:lnTo>
                    <a:pt x="736313" y="2228502"/>
                  </a:lnTo>
                  <a:lnTo>
                    <a:pt x="693653" y="2210964"/>
                  </a:lnTo>
                  <a:lnTo>
                    <a:pt x="651869" y="2191789"/>
                  </a:lnTo>
                  <a:lnTo>
                    <a:pt x="611001" y="2171018"/>
                  </a:lnTo>
                  <a:lnTo>
                    <a:pt x="571089" y="2148690"/>
                  </a:lnTo>
                  <a:lnTo>
                    <a:pt x="532172" y="2124847"/>
                  </a:lnTo>
                  <a:lnTo>
                    <a:pt x="494292" y="2099527"/>
                  </a:lnTo>
                  <a:lnTo>
                    <a:pt x="457488" y="2072771"/>
                  </a:lnTo>
                  <a:lnTo>
                    <a:pt x="421799" y="2044619"/>
                  </a:lnTo>
                  <a:lnTo>
                    <a:pt x="387267" y="2015111"/>
                  </a:lnTo>
                  <a:lnTo>
                    <a:pt x="353930" y="1984287"/>
                  </a:lnTo>
                  <a:lnTo>
                    <a:pt x="321830" y="1952187"/>
                  </a:lnTo>
                  <a:lnTo>
                    <a:pt x="291006" y="1918850"/>
                  </a:lnTo>
                  <a:lnTo>
                    <a:pt x="261498" y="1884318"/>
                  </a:lnTo>
                  <a:lnTo>
                    <a:pt x="233345" y="1848630"/>
                  </a:lnTo>
                  <a:lnTo>
                    <a:pt x="206590" y="1811826"/>
                  </a:lnTo>
                  <a:lnTo>
                    <a:pt x="181270" y="1773945"/>
                  </a:lnTo>
                  <a:lnTo>
                    <a:pt x="157426" y="1735029"/>
                  </a:lnTo>
                  <a:lnTo>
                    <a:pt x="135099" y="1695117"/>
                  </a:lnTo>
                  <a:lnTo>
                    <a:pt x="114327" y="1654249"/>
                  </a:lnTo>
                  <a:lnTo>
                    <a:pt x="95152" y="1612465"/>
                  </a:lnTo>
                  <a:lnTo>
                    <a:pt x="77614" y="1569806"/>
                  </a:lnTo>
                  <a:lnTo>
                    <a:pt x="61751" y="1526310"/>
                  </a:lnTo>
                  <a:lnTo>
                    <a:pt x="47605" y="1482019"/>
                  </a:lnTo>
                  <a:lnTo>
                    <a:pt x="35215" y="1436971"/>
                  </a:lnTo>
                  <a:lnTo>
                    <a:pt x="24621" y="1391209"/>
                  </a:lnTo>
                  <a:lnTo>
                    <a:pt x="15864" y="1344770"/>
                  </a:lnTo>
                  <a:lnTo>
                    <a:pt x="8983" y="1297695"/>
                  </a:lnTo>
                  <a:lnTo>
                    <a:pt x="4019" y="1250025"/>
                  </a:lnTo>
                  <a:lnTo>
                    <a:pt x="1011" y="1201799"/>
                  </a:lnTo>
                  <a:lnTo>
                    <a:pt x="0" y="1153058"/>
                  </a:lnTo>
                  <a:lnTo>
                    <a:pt x="1011" y="1104316"/>
                  </a:lnTo>
                  <a:lnTo>
                    <a:pt x="4019" y="1056090"/>
                  </a:lnTo>
                  <a:lnTo>
                    <a:pt x="8983" y="1008420"/>
                  </a:lnTo>
                  <a:lnTo>
                    <a:pt x="15864" y="961346"/>
                  </a:lnTo>
                  <a:lnTo>
                    <a:pt x="24621" y="914907"/>
                  </a:lnTo>
                  <a:lnTo>
                    <a:pt x="35215" y="869144"/>
                  </a:lnTo>
                  <a:lnTo>
                    <a:pt x="47605" y="824097"/>
                  </a:lnTo>
                  <a:lnTo>
                    <a:pt x="61751" y="779805"/>
                  </a:lnTo>
                  <a:lnTo>
                    <a:pt x="77614" y="736310"/>
                  </a:lnTo>
                  <a:lnTo>
                    <a:pt x="95152" y="693650"/>
                  </a:lnTo>
                  <a:lnTo>
                    <a:pt x="114327" y="651866"/>
                  </a:lnTo>
                  <a:lnTo>
                    <a:pt x="135099" y="610998"/>
                  </a:lnTo>
                  <a:lnTo>
                    <a:pt x="157426" y="571086"/>
                  </a:lnTo>
                  <a:lnTo>
                    <a:pt x="181270" y="532170"/>
                  </a:lnTo>
                  <a:lnTo>
                    <a:pt x="206590" y="494290"/>
                  </a:lnTo>
                  <a:lnTo>
                    <a:pt x="233345" y="457486"/>
                  </a:lnTo>
                  <a:lnTo>
                    <a:pt x="261498" y="421797"/>
                  </a:lnTo>
                  <a:lnTo>
                    <a:pt x="291006" y="387265"/>
                  </a:lnTo>
                  <a:lnTo>
                    <a:pt x="321830" y="353929"/>
                  </a:lnTo>
                  <a:lnTo>
                    <a:pt x="353930" y="321828"/>
                  </a:lnTo>
                  <a:lnTo>
                    <a:pt x="387267" y="291004"/>
                  </a:lnTo>
                  <a:lnTo>
                    <a:pt x="421799" y="261496"/>
                  </a:lnTo>
                  <a:lnTo>
                    <a:pt x="457488" y="233344"/>
                  </a:lnTo>
                  <a:lnTo>
                    <a:pt x="494292" y="206588"/>
                  </a:lnTo>
                  <a:lnTo>
                    <a:pt x="532172" y="181269"/>
                  </a:lnTo>
                  <a:lnTo>
                    <a:pt x="571089" y="157425"/>
                  </a:lnTo>
                  <a:lnTo>
                    <a:pt x="611001" y="135098"/>
                  </a:lnTo>
                  <a:lnTo>
                    <a:pt x="651869" y="114327"/>
                  </a:lnTo>
                  <a:lnTo>
                    <a:pt x="693653" y="95152"/>
                  </a:lnTo>
                  <a:lnTo>
                    <a:pt x="736313" y="77613"/>
                  </a:lnTo>
                  <a:lnTo>
                    <a:pt x="779808" y="61751"/>
                  </a:lnTo>
                  <a:lnTo>
                    <a:pt x="824100" y="47605"/>
                  </a:lnTo>
                  <a:lnTo>
                    <a:pt x="869147" y="35215"/>
                  </a:lnTo>
                  <a:lnTo>
                    <a:pt x="914910" y="24621"/>
                  </a:lnTo>
                  <a:lnTo>
                    <a:pt x="961349" y="15864"/>
                  </a:lnTo>
                  <a:lnTo>
                    <a:pt x="1008423" y="8983"/>
                  </a:lnTo>
                  <a:lnTo>
                    <a:pt x="1056093" y="4019"/>
                  </a:lnTo>
                  <a:lnTo>
                    <a:pt x="1104319" y="1011"/>
                  </a:lnTo>
                  <a:lnTo>
                    <a:pt x="1153056" y="0"/>
                  </a:lnTo>
                  <a:lnTo>
                    <a:pt x="1201802" y="1011"/>
                  </a:lnTo>
                  <a:lnTo>
                    <a:pt x="1250028" y="4019"/>
                  </a:lnTo>
                  <a:lnTo>
                    <a:pt x="1297699" y="8983"/>
                  </a:lnTo>
                  <a:lnTo>
                    <a:pt x="1344773" y="15864"/>
                  </a:lnTo>
                  <a:lnTo>
                    <a:pt x="1391212" y="24621"/>
                  </a:lnTo>
                  <a:lnTo>
                    <a:pt x="1436975" y="35215"/>
                  </a:lnTo>
                  <a:lnTo>
                    <a:pt x="1482022" y="47605"/>
                  </a:lnTo>
                  <a:lnTo>
                    <a:pt x="1526313" y="61751"/>
                  </a:lnTo>
                  <a:lnTo>
                    <a:pt x="1569809" y="77613"/>
                  </a:lnTo>
                  <a:lnTo>
                    <a:pt x="1612469" y="95152"/>
                  </a:lnTo>
                  <a:lnTo>
                    <a:pt x="1654253" y="114327"/>
                  </a:lnTo>
                  <a:lnTo>
                    <a:pt x="1695121" y="135098"/>
                  </a:lnTo>
                  <a:lnTo>
                    <a:pt x="1735033" y="157425"/>
                  </a:lnTo>
                  <a:lnTo>
                    <a:pt x="1773949" y="181269"/>
                  </a:lnTo>
                  <a:lnTo>
                    <a:pt x="1811830" y="206588"/>
                  </a:lnTo>
                  <a:lnTo>
                    <a:pt x="1848634" y="233344"/>
                  </a:lnTo>
                  <a:lnTo>
                    <a:pt x="1884323" y="261496"/>
                  </a:lnTo>
                  <a:lnTo>
                    <a:pt x="1918855" y="291004"/>
                  </a:lnTo>
                  <a:lnTo>
                    <a:pt x="1952191" y="321828"/>
                  </a:lnTo>
                  <a:lnTo>
                    <a:pt x="1984292" y="353929"/>
                  </a:lnTo>
                  <a:lnTo>
                    <a:pt x="2015116" y="387265"/>
                  </a:lnTo>
                  <a:lnTo>
                    <a:pt x="2044624" y="421797"/>
                  </a:lnTo>
                  <a:lnTo>
                    <a:pt x="2072776" y="457486"/>
                  </a:lnTo>
                  <a:lnTo>
                    <a:pt x="2099532" y="494290"/>
                  </a:lnTo>
                  <a:lnTo>
                    <a:pt x="2124852" y="532170"/>
                  </a:lnTo>
                  <a:lnTo>
                    <a:pt x="2148696" y="571086"/>
                  </a:lnTo>
                  <a:lnTo>
                    <a:pt x="2171023" y="610998"/>
                  </a:lnTo>
                  <a:lnTo>
                    <a:pt x="2191794" y="651866"/>
                  </a:lnTo>
                  <a:lnTo>
                    <a:pt x="2210969" y="693650"/>
                  </a:lnTo>
                  <a:lnTo>
                    <a:pt x="2228508" y="736310"/>
                  </a:lnTo>
                  <a:lnTo>
                    <a:pt x="2244371" y="779805"/>
                  </a:lnTo>
                  <a:lnTo>
                    <a:pt x="2258517" y="824097"/>
                  </a:lnTo>
                  <a:lnTo>
                    <a:pt x="2270907" y="869144"/>
                  </a:lnTo>
                  <a:lnTo>
                    <a:pt x="2281500" y="914907"/>
                  </a:lnTo>
                  <a:lnTo>
                    <a:pt x="2290257" y="961346"/>
                  </a:lnTo>
                  <a:lnTo>
                    <a:pt x="2297138" y="1008420"/>
                  </a:lnTo>
                  <a:lnTo>
                    <a:pt x="2302103" y="1056090"/>
                  </a:lnTo>
                  <a:lnTo>
                    <a:pt x="2305111" y="1104316"/>
                  </a:lnTo>
                  <a:lnTo>
                    <a:pt x="2306122" y="1153057"/>
                  </a:lnTo>
                  <a:lnTo>
                    <a:pt x="2305111" y="1201799"/>
                  </a:lnTo>
                  <a:lnTo>
                    <a:pt x="2302103" y="1250025"/>
                  </a:lnTo>
                  <a:lnTo>
                    <a:pt x="2297138" y="1297695"/>
                  </a:lnTo>
                  <a:lnTo>
                    <a:pt x="2290257" y="1344770"/>
                  </a:lnTo>
                  <a:lnTo>
                    <a:pt x="2281500" y="1391209"/>
                  </a:lnTo>
                  <a:lnTo>
                    <a:pt x="2270907" y="1436971"/>
                  </a:lnTo>
                  <a:lnTo>
                    <a:pt x="2258517" y="1482019"/>
                  </a:lnTo>
                  <a:lnTo>
                    <a:pt x="2244371" y="1526310"/>
                  </a:lnTo>
                  <a:lnTo>
                    <a:pt x="2228508" y="1569806"/>
                  </a:lnTo>
                  <a:lnTo>
                    <a:pt x="2210969" y="1612465"/>
                  </a:lnTo>
                  <a:lnTo>
                    <a:pt x="2191794" y="1654249"/>
                  </a:lnTo>
                  <a:lnTo>
                    <a:pt x="2171023" y="1695117"/>
                  </a:lnTo>
                  <a:lnTo>
                    <a:pt x="2148696" y="1735029"/>
                  </a:lnTo>
                  <a:lnTo>
                    <a:pt x="2124852" y="1773945"/>
                  </a:lnTo>
                  <a:lnTo>
                    <a:pt x="2099532" y="1811826"/>
                  </a:lnTo>
                  <a:lnTo>
                    <a:pt x="2072776" y="1848630"/>
                  </a:lnTo>
                  <a:lnTo>
                    <a:pt x="2044624" y="1884318"/>
                  </a:lnTo>
                  <a:lnTo>
                    <a:pt x="2015116" y="1918850"/>
                  </a:lnTo>
                  <a:lnTo>
                    <a:pt x="1984292" y="1952187"/>
                  </a:lnTo>
                  <a:lnTo>
                    <a:pt x="1952191" y="1984287"/>
                  </a:lnTo>
                  <a:lnTo>
                    <a:pt x="1918855" y="2015111"/>
                  </a:lnTo>
                  <a:lnTo>
                    <a:pt x="1884323" y="2044619"/>
                  </a:lnTo>
                  <a:lnTo>
                    <a:pt x="1848634" y="2072771"/>
                  </a:lnTo>
                  <a:lnTo>
                    <a:pt x="1811830" y="2099527"/>
                  </a:lnTo>
                  <a:lnTo>
                    <a:pt x="1773949" y="2124847"/>
                  </a:lnTo>
                  <a:lnTo>
                    <a:pt x="1735033" y="2148690"/>
                  </a:lnTo>
                  <a:lnTo>
                    <a:pt x="1695121" y="2171018"/>
                  </a:lnTo>
                  <a:lnTo>
                    <a:pt x="1654253" y="2191789"/>
                  </a:lnTo>
                  <a:lnTo>
                    <a:pt x="1612469" y="2210964"/>
                  </a:lnTo>
                  <a:lnTo>
                    <a:pt x="1569809" y="2228502"/>
                  </a:lnTo>
                  <a:lnTo>
                    <a:pt x="1526313" y="2244365"/>
                  </a:lnTo>
                  <a:lnTo>
                    <a:pt x="1482022" y="2258511"/>
                  </a:lnTo>
                  <a:lnTo>
                    <a:pt x="1436975" y="2270901"/>
                  </a:lnTo>
                  <a:lnTo>
                    <a:pt x="1391212" y="2281494"/>
                  </a:lnTo>
                  <a:lnTo>
                    <a:pt x="1344773" y="2290251"/>
                  </a:lnTo>
                  <a:lnTo>
                    <a:pt x="1297699" y="2297132"/>
                  </a:lnTo>
                  <a:lnTo>
                    <a:pt x="1250028" y="2302097"/>
                  </a:lnTo>
                  <a:lnTo>
                    <a:pt x="1201802" y="2305104"/>
                  </a:lnTo>
                  <a:lnTo>
                    <a:pt x="1153061" y="23061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42305">
              <a:lnSpc>
                <a:spcPct val="100000"/>
              </a:lnSpc>
              <a:spcBef>
                <a:spcPts val="100"/>
              </a:spcBef>
            </a:pPr>
            <a:r>
              <a:rPr dirty="0" spc="-395">
                <a:latin typeface="Arial"/>
                <a:cs typeface="Arial"/>
              </a:rPr>
              <a:t>KEY</a:t>
            </a:r>
            <a:r>
              <a:rPr dirty="0" spc="-225">
                <a:latin typeface="Arial"/>
                <a:cs typeface="Arial"/>
              </a:rPr>
              <a:t> </a:t>
            </a:r>
            <a:r>
              <a:rPr dirty="0" spc="-45">
                <a:latin typeface="Arial"/>
                <a:cs typeface="Arial"/>
              </a:rPr>
              <a:t>INSIGHTS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57458" y="4475675"/>
            <a:ext cx="1470660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4550" spc="-18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550" spc="-174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851" sz="6825" spc="-180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550" spc="-59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59342" y="5264511"/>
            <a:ext cx="1467485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50" spc="-434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683910" y="4246355"/>
            <a:ext cx="1958339" cy="193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2920" marR="5080" indent="-490855">
              <a:lnSpc>
                <a:spcPct val="117100"/>
              </a:lnSpc>
              <a:spcBef>
                <a:spcPts val="95"/>
              </a:spcBef>
            </a:pPr>
            <a:r>
              <a:rPr dirty="0" sz="5350" spc="-150" b="1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350" spc="-25" b="1">
                <a:solidFill>
                  <a:srgbClr val="FFFFFF"/>
                </a:solidFill>
                <a:latin typeface="Arial"/>
                <a:cs typeface="Arial"/>
              </a:rPr>
              <a:t>6%</a:t>
            </a:r>
            <a:endParaRPr sz="5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95">
                <a:latin typeface="Arial"/>
                <a:cs typeface="Arial"/>
              </a:rPr>
              <a:t>REVENUE</a:t>
            </a:r>
            <a:r>
              <a:rPr dirty="0" sz="6000" spc="-225">
                <a:latin typeface="Arial"/>
                <a:cs typeface="Arial"/>
              </a:rPr>
              <a:t> </a:t>
            </a:r>
            <a:r>
              <a:rPr dirty="0" sz="6000" spc="-130">
                <a:latin typeface="Arial"/>
                <a:cs typeface="Arial"/>
              </a:rPr>
              <a:t>MARKET</a:t>
            </a:r>
            <a:r>
              <a:rPr dirty="0" sz="6000" spc="-285">
                <a:latin typeface="Arial"/>
                <a:cs typeface="Arial"/>
              </a:rPr>
              <a:t> </a:t>
            </a:r>
            <a:r>
              <a:rPr dirty="0" sz="6000" spc="-204">
                <a:latin typeface="Arial"/>
                <a:cs typeface="Arial"/>
              </a:rPr>
              <a:t>SHARE</a:t>
            </a:r>
            <a:r>
              <a:rPr dirty="0" sz="6000" spc="-210">
                <a:latin typeface="Arial"/>
                <a:cs typeface="Arial"/>
              </a:rPr>
              <a:t> </a:t>
            </a:r>
            <a:r>
              <a:rPr dirty="0" sz="6000">
                <a:latin typeface="Arial"/>
                <a:cs typeface="Arial"/>
              </a:rPr>
              <a:t>BY</a:t>
            </a:r>
            <a:r>
              <a:rPr dirty="0" sz="6000" spc="-295">
                <a:latin typeface="Arial"/>
                <a:cs typeface="Arial"/>
              </a:rPr>
              <a:t> </a:t>
            </a:r>
            <a:r>
              <a:rPr dirty="0" sz="6000" spc="-165">
                <a:latin typeface="Arial"/>
                <a:cs typeface="Arial"/>
              </a:rPr>
              <a:t>SEGMENTS</a:t>
            </a:r>
            <a:r>
              <a:rPr dirty="0" sz="6000" spc="-250">
                <a:latin typeface="Arial"/>
                <a:cs typeface="Arial"/>
              </a:rPr>
              <a:t> </a:t>
            </a:r>
            <a:r>
              <a:rPr dirty="0" sz="6000" spc="140">
                <a:latin typeface="Arial"/>
                <a:cs typeface="Arial"/>
              </a:rPr>
              <a:t>2022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26769" y="4014666"/>
            <a:ext cx="2530475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 spc="12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2750" spc="-1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5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5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2183" y="3807683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2183" y="4341083"/>
            <a:ext cx="123825" cy="12382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265177" y="3518872"/>
            <a:ext cx="450151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Peanut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30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Cookies </a:t>
            </a: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Cookies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299659" y="3781190"/>
            <a:ext cx="1849120" cy="79248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75895" marR="5080" indent="-163830">
              <a:lnSpc>
                <a:spcPts val="2740"/>
              </a:lnSpc>
              <a:spcBef>
                <a:spcPts val="650"/>
              </a:spcBef>
            </a:pPr>
            <a:r>
              <a:rPr dirty="0" sz="2750" spc="215">
                <a:solidFill>
                  <a:srgbClr val="43B4BD"/>
                </a:solidFill>
                <a:latin typeface="Trebuchet MS"/>
                <a:cs typeface="Trebuchet MS"/>
              </a:rPr>
              <a:t>Packaging </a:t>
            </a:r>
            <a:r>
              <a:rPr dirty="0" sz="275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50">
              <a:latin typeface="Trebuchet MS"/>
              <a:cs typeface="Trebuchet MS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7344" y="6043726"/>
            <a:ext cx="123825" cy="12382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7344" y="6586651"/>
            <a:ext cx="123825" cy="123825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4662392" y="5757449"/>
            <a:ext cx="3301365" cy="1111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dirty="0" sz="3100" spc="60">
                <a:solidFill>
                  <a:srgbClr val="FFFFFF"/>
                </a:solidFill>
                <a:latin typeface="Verdana"/>
                <a:cs typeface="Verdana"/>
              </a:rPr>
              <a:t>Domestic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Use </a:t>
            </a:r>
            <a:r>
              <a:rPr dirty="0" sz="3100" spc="60">
                <a:solidFill>
                  <a:srgbClr val="FFFFFF"/>
                </a:solidFill>
                <a:latin typeface="Verdana"/>
                <a:cs typeface="Verdana"/>
              </a:rPr>
              <a:t>Commercial</a:t>
            </a:r>
            <a:r>
              <a:rPr dirty="0" sz="31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1335" y="6283659"/>
            <a:ext cx="3261360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 spc="320">
                <a:solidFill>
                  <a:srgbClr val="43B4BD"/>
                </a:solidFill>
                <a:latin typeface="Trebuchet MS"/>
                <a:cs typeface="Trebuchet MS"/>
              </a:rPr>
              <a:t>End</a:t>
            </a:r>
            <a:r>
              <a:rPr dirty="0" sz="2750" spc="-1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50" spc="140">
                <a:solidFill>
                  <a:srgbClr val="43B4BD"/>
                </a:solidFill>
                <a:latin typeface="Trebuchet MS"/>
                <a:cs typeface="Trebuchet MS"/>
              </a:rPr>
              <a:t>User</a:t>
            </a:r>
            <a:r>
              <a:rPr dirty="0" sz="2750" spc="-114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5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50">
              <a:latin typeface="Trebuchet MS"/>
              <a:cs typeface="Trebuchet MS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77411" y="3924269"/>
            <a:ext cx="123825" cy="12382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77411" y="4448144"/>
            <a:ext cx="123825" cy="123825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3969364" y="3644850"/>
            <a:ext cx="3432810" cy="1073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Box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Packaging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Plastic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Packaging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964699" y="5861965"/>
            <a:ext cx="2278380" cy="1073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Premium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Economical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069977" y="6041129"/>
            <a:ext cx="2103120" cy="79248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258445" marR="5080" indent="-246379">
              <a:lnSpc>
                <a:spcPts val="2740"/>
              </a:lnSpc>
              <a:spcBef>
                <a:spcPts val="650"/>
              </a:spcBef>
            </a:pPr>
            <a:r>
              <a:rPr dirty="0" sz="2750" spc="110">
                <a:solidFill>
                  <a:srgbClr val="43B4BD"/>
                </a:solidFill>
                <a:latin typeface="Trebuchet MS"/>
                <a:cs typeface="Trebuchet MS"/>
              </a:rPr>
              <a:t>Price</a:t>
            </a:r>
            <a:r>
              <a:rPr dirty="0" sz="2750" spc="-10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50" spc="250">
                <a:solidFill>
                  <a:srgbClr val="43B4BD"/>
                </a:solidFill>
                <a:latin typeface="Trebuchet MS"/>
                <a:cs typeface="Trebuchet MS"/>
              </a:rPr>
              <a:t>Range </a:t>
            </a:r>
            <a:r>
              <a:rPr dirty="0" sz="275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330">
                <a:solidFill>
                  <a:srgbClr val="000000"/>
                </a:solidFill>
                <a:latin typeface="Arial"/>
                <a:cs typeface="Arial"/>
              </a:rPr>
              <a:t>Global</a:t>
            </a:r>
            <a:r>
              <a:rPr dirty="0" sz="5000" spc="1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000" spc="484">
                <a:solidFill>
                  <a:srgbClr val="000000"/>
                </a:solidFill>
                <a:latin typeface="Arial"/>
                <a:cs typeface="Arial"/>
              </a:rPr>
              <a:t>Butter</a:t>
            </a:r>
            <a:r>
              <a:rPr dirty="0" sz="5000" spc="17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000" spc="235">
                <a:solidFill>
                  <a:srgbClr val="000000"/>
                </a:solidFill>
                <a:latin typeface="Arial"/>
                <a:cs typeface="Arial"/>
              </a:rPr>
              <a:t>Cookies</a:t>
            </a:r>
            <a:r>
              <a:rPr dirty="0" sz="5000" spc="17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000" spc="375">
                <a:solidFill>
                  <a:srgbClr val="000000"/>
                </a:solidFill>
                <a:latin typeface="Arial"/>
                <a:cs typeface="Arial"/>
              </a:rPr>
              <a:t>Market</a:t>
            </a:r>
            <a:r>
              <a:rPr dirty="0" sz="5000" spc="17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000" spc="254">
                <a:solidFill>
                  <a:srgbClr val="000000"/>
                </a:solidFill>
                <a:latin typeface="Arial"/>
                <a:cs typeface="Arial"/>
              </a:rPr>
              <a:t>Revenue</a:t>
            </a:r>
            <a:r>
              <a:rPr dirty="0" sz="5000" spc="17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000" spc="275">
                <a:solidFill>
                  <a:srgbClr val="000000"/>
                </a:solidFill>
                <a:latin typeface="Arial"/>
                <a:cs typeface="Arial"/>
              </a:rPr>
              <a:t>share</a:t>
            </a:r>
            <a:r>
              <a:rPr dirty="0" sz="5000" spc="17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000" spc="515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dirty="0" sz="5000" spc="17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000" spc="235">
                <a:solidFill>
                  <a:srgbClr val="000000"/>
                </a:solidFill>
                <a:latin typeface="Arial"/>
                <a:cs typeface="Arial"/>
              </a:rPr>
              <a:t>2022</a:t>
            </a:r>
            <a:endParaRPr sz="5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211812" y="5081365"/>
            <a:ext cx="280797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657225" marR="5080" indent="-645160">
              <a:lnSpc>
                <a:spcPts val="6450"/>
              </a:lnSpc>
              <a:spcBef>
                <a:spcPts val="940"/>
              </a:spcBef>
            </a:pPr>
            <a:r>
              <a:rPr dirty="0" sz="6000" spc="95">
                <a:latin typeface="Verdana"/>
                <a:cs typeface="Verdana"/>
              </a:rPr>
              <a:t>Europe </a:t>
            </a:r>
            <a:r>
              <a:rPr dirty="0" sz="6000" spc="-840">
                <a:latin typeface="Verdana"/>
                <a:cs typeface="Verdana"/>
              </a:rPr>
              <a:t>35%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803E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3A170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3A17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803E10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82724" y="2567635"/>
            <a:ext cx="6671945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80" b="0">
                <a:latin typeface="Yanone Kaffeesatz Thin"/>
                <a:cs typeface="Yanone Kaffeesatz Thin"/>
              </a:rPr>
              <a:t>Rising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590" b="0">
                <a:latin typeface="Yanone Kaffeesatz Thin"/>
                <a:cs typeface="Yanone Kaffeesatz Thin"/>
              </a:rPr>
              <a:t>Desire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530" b="0">
                <a:latin typeface="Yanone Kaffeesatz Thin"/>
                <a:cs typeface="Yanone Kaffeesatz Thin"/>
              </a:rPr>
              <a:t>for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595" b="0">
                <a:latin typeface="Yanone Kaffeesatz Thin"/>
                <a:cs typeface="Yanone Kaffeesatz Thin"/>
              </a:rPr>
              <a:t>Things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450" b="0">
                <a:latin typeface="Yanone Kaffeesatz Thin"/>
                <a:cs typeface="Yanone Kaffeesatz Thin"/>
              </a:rPr>
              <a:t>that </a:t>
            </a:r>
            <a:r>
              <a:rPr dirty="0" sz="4000" spc="670" b="0">
                <a:latin typeface="Yanone Kaffeesatz Thin"/>
                <a:cs typeface="Yanone Kaffeesatz Thin"/>
              </a:rPr>
              <a:t>Make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655" b="0">
                <a:latin typeface="Yanone Kaffeesatz Thin"/>
                <a:cs typeface="Yanone Kaffeesatz Thin"/>
              </a:rPr>
              <a:t>Life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620" b="0">
                <a:latin typeface="Yanone Kaffeesatz Thin"/>
                <a:cs typeface="Yanone Kaffeesatz Thin"/>
              </a:rPr>
              <a:t>Easier</a:t>
            </a:r>
            <a:r>
              <a:rPr dirty="0" sz="4000" spc="335" b="0"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latin typeface="Yanone Kaffeesatz Thin"/>
                <a:cs typeface="Yanone Kaffeesatz Thin"/>
              </a:rPr>
              <a:t>to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latin typeface="Yanone Kaffeesatz Thin"/>
                <a:cs typeface="Yanone Kaffeesatz Thin"/>
              </a:rPr>
              <a:t>Propel </a:t>
            </a:r>
            <a:r>
              <a:rPr dirty="0" sz="4000" spc="580" b="0"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82724" y="6105679"/>
            <a:ext cx="6850380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Presence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Alternative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Food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Items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308771" y="1596782"/>
            <a:ext cx="15527019" cy="6725920"/>
          </a:xfrm>
          <a:custGeom>
            <a:avLst/>
            <a:gdLst/>
            <a:ahLst/>
            <a:cxnLst/>
            <a:rect l="l" t="t" r="r" b="b"/>
            <a:pathLst>
              <a:path w="15527019" h="6725920">
                <a:moveTo>
                  <a:pt x="15526603" y="6725567"/>
                </a:moveTo>
                <a:lnTo>
                  <a:pt x="0" y="6725567"/>
                </a:lnTo>
                <a:lnTo>
                  <a:pt x="0" y="0"/>
                </a:lnTo>
                <a:lnTo>
                  <a:pt x="15526603" y="0"/>
                </a:lnTo>
                <a:lnTo>
                  <a:pt x="15526603" y="6725567"/>
                </a:lnTo>
                <a:close/>
              </a:path>
            </a:pathLst>
          </a:custGeom>
          <a:solidFill>
            <a:srgbClr val="3A28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90684" y="173042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1807454" y="2992495"/>
            <a:ext cx="123825" cy="4086225"/>
            <a:chOff x="1807454" y="2992495"/>
            <a:chExt cx="123825" cy="40862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7454" y="2992495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7454" y="3487795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7454" y="3983095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7454" y="4973695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7454" y="5964295"/>
              <a:ext cx="123825" cy="12382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7454" y="6954895"/>
              <a:ext cx="123825" cy="123825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2113395" y="2736584"/>
            <a:ext cx="14481810" cy="497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2715">
              <a:lnSpc>
                <a:spcPct val="116100"/>
              </a:lnSpc>
              <a:spcBef>
                <a:spcPts val="100"/>
              </a:spcBef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Cookies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Cookies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peanut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beautifully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tasty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buttery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delicacy.</a:t>
            </a:r>
            <a:endParaRPr sz="2800">
              <a:latin typeface="Verdana"/>
              <a:cs typeface="Verdana"/>
            </a:endParaRPr>
          </a:p>
          <a:p>
            <a:pPr marL="12700" marR="592455">
              <a:lnSpc>
                <a:spcPct val="116100"/>
              </a:lnSpc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8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snacks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8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smooth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texture</a:t>
            </a:r>
            <a:r>
              <a:rPr dirty="0" sz="28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delicious</a:t>
            </a:r>
            <a:r>
              <a:rPr dirty="0" sz="28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flavor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since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28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produced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freshly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ground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almonds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been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combined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milk.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eventually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grown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across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result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manufacturers'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investments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research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development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innovative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confectionary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items.</a:t>
            </a:r>
            <a:endParaRPr sz="2800">
              <a:latin typeface="Verdana"/>
              <a:cs typeface="Verdana"/>
            </a:endParaRPr>
          </a:p>
          <a:p>
            <a:pPr marL="12700" marR="348615">
              <a:lnSpc>
                <a:spcPct val="116100"/>
              </a:lnSpc>
            </a:pP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may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access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wider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goods,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compare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prices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buy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cookies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fantastic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prices,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exclusive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offers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discounts.</a:t>
            </a:r>
            <a:endParaRPr sz="2800">
              <a:latin typeface="Verdana"/>
              <a:cs typeface="Verdana"/>
            </a:endParaRPr>
          </a:p>
          <a:p>
            <a:pPr marL="12700" marR="777875">
              <a:lnSpc>
                <a:spcPct val="116100"/>
              </a:lnSpc>
            </a:pP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Boxes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frequently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used,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especially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special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occasions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Christmas,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cookies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others.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4931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7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6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http://tinyurl.com/5f8fyppu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DAF741Psmss,BAFWDJyds2Y</cp:keywords>
  <dc:title>Butter Cookies Market Report 2024</dc:title>
  <dcterms:created xsi:type="dcterms:W3CDTF">2024-02-06T11:22:06Z</dcterms:created>
  <dcterms:modified xsi:type="dcterms:W3CDTF">2024-02-06T11:22:06Z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2024-02-05T00:00:00Z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