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 Id="rId4"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2" Type="http://schemas.openxmlformats.org/officeDocument/2006/relationships/image" Target="../media/image2.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pm6wnchv"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p:txBody>
      </p:sp>
      <p:pic>
        <p:nvPicPr>
          <p:cNvPr id="3" name="Picture 3"/>
          <p:cNvPicPr>
            <a:picLocks noChangeAspect="1"/>
          </p:cNvPicPr>
          <p:nvPr/>
        </p:nvPicPr>
        <p:blipFill>
          <a:blip r:embed="rId3"/>
          <a:srcRect l="36500" t="25150" r="38480" b="25681"/>
          <a:stretch>
            <a:fillRect/>
          </a:stretch>
        </p:blipFill>
        <p:spPr>
          <a:xfrm>
            <a:off x="0" y="23449"/>
            <a:ext cx="1818740" cy="2010502"/>
          </a:xfrm>
          <a:prstGeom prst="rect">
            <a:avLst/>
          </a:prstGeom>
        </p:spPr>
      </p:pic>
      <p:sp>
        <p:nvSpPr>
          <p:cNvPr id="4" name="TextBox 4"/>
          <p:cNvSpPr txBox="1"/>
          <p:nvPr/>
        </p:nvSpPr>
        <p:spPr>
          <a:xfrm>
            <a:off x="283252" y="3642168"/>
            <a:ext cx="15947348" cy="3023648"/>
          </a:xfrm>
          <a:prstGeom prst="rect">
            <a:avLst/>
          </a:prstGeom>
        </p:spPr>
        <p:txBody>
          <a:bodyPr wrap="square" lIns="0" tIns="0" rIns="0" bIns="0" rtlCol="0" anchor="t">
            <a:spAutoFit/>
          </a:bodyPr>
          <a:lstStyle/>
          <a:p>
            <a:pPr>
              <a:lnSpc>
                <a:spcPts val="7752"/>
              </a:lnSpc>
            </a:pPr>
            <a:r>
              <a:rPr lang="en-US" sz="7600">
                <a:solidFill>
                  <a:srgbClr val="000000"/>
                </a:solidFill>
                <a:latin typeface="Poppins"/>
              </a:rPr>
              <a:t>BURGERS</a:t>
            </a:r>
          </a:p>
          <a:p>
            <a:pPr>
              <a:lnSpc>
                <a:spcPts val="7752"/>
              </a:lnSpc>
            </a:pPr>
            <a:r>
              <a:rPr lang="en-US" sz="7600">
                <a:solidFill>
                  <a:srgbClr val="000000"/>
                </a:solidFill>
                <a:latin typeface="Poppins"/>
              </a:rPr>
              <a:t>MARKET REPORT </a:t>
            </a:r>
          </a:p>
          <a:p>
            <a:pPr>
              <a:lnSpc>
                <a:spcPts val="7752"/>
              </a:lnSpc>
            </a:pPr>
            <a:r>
              <a:rPr lang="en-US" sz="7600">
                <a:solidFill>
                  <a:srgbClr val="000000"/>
                </a:solidFill>
                <a:latin typeface="Poppins"/>
              </a:rPr>
              <a:t>2024</a:t>
            </a:r>
          </a:p>
        </p:txBody>
      </p:sp>
      <p:sp>
        <p:nvSpPr>
          <p:cNvPr id="5" name="TextBox 5"/>
          <p:cNvSpPr txBox="1"/>
          <p:nvPr/>
        </p:nvSpPr>
        <p:spPr>
          <a:xfrm>
            <a:off x="97661" y="9612061"/>
            <a:ext cx="9046339" cy="559434"/>
          </a:xfrm>
          <a:prstGeom prst="rect">
            <a:avLst/>
          </a:prstGeom>
        </p:spPr>
        <p:txBody>
          <a:bodyPr lIns="0" tIns="0" rIns="0" bIns="0" rtlCol="0" anchor="t">
            <a:spAutoFit/>
          </a:bodyPr>
          <a:lstStyle/>
          <a:p>
            <a:pPr algn="ctr">
              <a:lnSpc>
                <a:spcPts val="4340"/>
              </a:lnSpc>
            </a:pPr>
            <a:r>
              <a:rPr lang="en-US" sz="3100">
                <a:solidFill>
                  <a:srgbClr val="000000"/>
                </a:solidFill>
                <a:latin typeface="Poppins"/>
              </a:rPr>
              <a:t>Qualitative Analysis + Quantitative Analysis</a:t>
            </a:r>
          </a:p>
        </p:txBody>
      </p:sp>
      <p:sp>
        <p:nvSpPr>
          <p:cNvPr id="6" name="Freeform 6"/>
          <p:cNvSpPr/>
          <p:nvPr/>
        </p:nvSpPr>
        <p:spPr>
          <a:xfrm>
            <a:off x="6928083" y="0"/>
            <a:ext cx="11359917" cy="10171495"/>
          </a:xfrm>
          <a:custGeom>
            <a:rect l="l" t="t" r="r" b="b"/>
            <a:pathLst>
              <a:path w="11359917" h="10171495">
                <a:moveTo>
                  <a:pt x="0" y="0"/>
                </a:moveTo>
                <a:lnTo>
                  <a:pt x="11359917" y="0"/>
                </a:lnTo>
                <a:lnTo>
                  <a:pt x="11359917" y="10171495"/>
                </a:lnTo>
                <a:lnTo>
                  <a:pt x="0" y="10171495"/>
                </a:lnTo>
                <a:lnTo>
                  <a:pt x="0" y="0"/>
                </a:lnTo>
                <a:close/>
              </a:path>
            </a:pathLst>
          </a:custGeom>
          <a:blipFill>
            <a:blip r:embed="rId4"/>
            <a:stretch>
              <a:fillRect l="-6923" t="-12027" r="-6923" b="-15120"/>
            </a:stretch>
          </a:blipFill>
        </p:spPr>
        <p:txBody>
          <a:body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solidFill>
              <a:srgbClr val="000000">
                <a:alpha val="55686"/>
              </a:srgbClr>
            </a:soli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710335" y="3050750"/>
            <a:ext cx="15421953" cy="5578475"/>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Poppins"/>
              </a:rPr>
              <a:t>The burger market continues with innovation and growth, fueled by evolving consumer tastes and preferences. As an ideal comfort food, burgers have maintained their popularity while also adapting to accommodate health-conscious and adventurous eaters alike. Plant-based alternatives have surged, appealing to environmentally conscious consumers and those seeking meat-free options without sacrificing taste or texture. Additionally, gourmet and artisanal burger joints have flourished, offering unique flavor combinations and premium ingredients to cater to discriminating palates.</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4354791"/>
            <a:ext cx="8446069" cy="2553879"/>
            <a:chExt cx="879738" cy="266011"/>
          </a:xfrm>
        </p:grpSpPr>
        <p:sp>
          <p:nvSpPr>
            <p:cNvPr id="4" name="Freeform 4"/>
            <p:cNvSpPr/>
            <p:nvPr/>
          </p:nvSpPr>
          <p:spPr>
            <a:xfrm>
              <a:off x="0" y="0"/>
              <a:ext cx="879738" cy="266011"/>
            </a:xfrm>
            <a:custGeom>
              <a:rect l="l" t="t" r="r" b="b"/>
              <a:pathLst>
                <a:path w="879737" h="266011">
                  <a:moveTo>
                    <a:pt x="91663" y="0"/>
                  </a:moveTo>
                  <a:lnTo>
                    <a:pt x="788075" y="0"/>
                  </a:lnTo>
                  <a:cubicBezTo>
                    <a:pt x="838699" y="0"/>
                    <a:pt x="879738" y="41039"/>
                    <a:pt x="879738" y="91663"/>
                  </a:cubicBezTo>
                  <a:lnTo>
                    <a:pt x="879738" y="174348"/>
                  </a:lnTo>
                  <a:cubicBezTo>
                    <a:pt x="879738" y="198658"/>
                    <a:pt x="870081" y="221973"/>
                    <a:pt x="852891" y="239163"/>
                  </a:cubicBezTo>
                  <a:cubicBezTo>
                    <a:pt x="835701" y="256353"/>
                    <a:pt x="812386" y="266011"/>
                    <a:pt x="788075" y="266011"/>
                  </a:cubicBezTo>
                  <a:lnTo>
                    <a:pt x="91663" y="266011"/>
                  </a:lnTo>
                  <a:cubicBezTo>
                    <a:pt x="67352" y="266011"/>
                    <a:pt x="44038" y="256353"/>
                    <a:pt x="26847" y="239163"/>
                  </a:cubicBezTo>
                  <a:cubicBezTo>
                    <a:pt x="9657" y="221973"/>
                    <a:pt x="0" y="198658"/>
                    <a:pt x="0" y="174348"/>
                  </a:cubicBezTo>
                  <a:lnTo>
                    <a:pt x="0" y="91663"/>
                  </a:lnTo>
                  <a:cubicBezTo>
                    <a:pt x="0" y="67352"/>
                    <a:pt x="9657" y="44038"/>
                    <a:pt x="26847" y="26847"/>
                  </a:cubicBezTo>
                  <a:cubicBezTo>
                    <a:pt x="44038" y="9657"/>
                    <a:pt x="67352" y="0"/>
                    <a:pt x="91663" y="0"/>
                  </a:cubicBezTo>
                  <a:close/>
                </a:path>
              </a:pathLst>
            </a:custGeom>
            <a:solidFill>
              <a:srgbClr val="B05B13">
                <a:alpha val="81961"/>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346283" y="4717079"/>
            <a:ext cx="2054638" cy="2052070"/>
          </a:xfrm>
          <a:custGeom>
            <a:rect l="l" t="t" r="r" b="b"/>
            <a:pathLst>
              <a:path w="2054638" h="2052070">
                <a:moveTo>
                  <a:pt x="0" y="0"/>
                </a:moveTo>
                <a:lnTo>
                  <a:pt x="2054638" y="0"/>
                </a:lnTo>
                <a:lnTo>
                  <a:pt x="2054638" y="2052070"/>
                </a:lnTo>
                <a:lnTo>
                  <a:pt x="0" y="2052070"/>
                </a:lnTo>
                <a:lnTo>
                  <a:pt x="0" y="0"/>
                </a:lnTo>
                <a:close/>
              </a:path>
            </a:pathLst>
          </a:custGeom>
          <a:blipFill>
            <a:blip r:embed="rId3"/>
            <a:stretch>
              <a:fillRect/>
            </a:stretch>
          </a:blipFill>
        </p:spPr>
        <p:txBody>
          <a:bodyPr/>
          <a:lstStyle/>
          <a:p/>
        </p:txBody>
      </p:sp>
      <p:grpSp>
        <p:nvGrpSpPr>
          <p:cNvPr id="7" name="Group 7"/>
          <p:cNvGrpSpPr/>
          <p:nvPr/>
        </p:nvGrpSpPr>
        <p:grpSpPr>
          <a:xfrm>
            <a:off x="298379" y="4634959"/>
            <a:ext cx="2024379" cy="202437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sp>
        <p:nvSpPr>
          <p:cNvPr id="11" name="TextBox 11"/>
          <p:cNvSpPr txBox="1"/>
          <p:nvPr/>
        </p:nvSpPr>
        <p:spPr>
          <a:xfrm>
            <a:off x="4914420" y="397850"/>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
        <p:nvSpPr>
          <p:cNvPr id="12" name="TextBox 12"/>
          <p:cNvSpPr txBox="1"/>
          <p:nvPr/>
        </p:nvSpPr>
        <p:spPr>
          <a:xfrm>
            <a:off x="569096" y="5172459"/>
            <a:ext cx="1482946" cy="1165453"/>
          </a:xfrm>
          <a:prstGeom prst="rect">
            <a:avLst/>
          </a:prstGeom>
        </p:spPr>
        <p:txBody>
          <a:bodyPr lIns="0" tIns="0" rIns="0" bIns="0" rtlCol="0" anchor="t">
            <a:spAutoFit/>
          </a:bodyPr>
          <a:lstStyle/>
          <a:p>
            <a:pPr algn="ctr">
              <a:lnSpc>
                <a:spcPts val="2751"/>
              </a:lnSpc>
            </a:pPr>
            <a:r>
              <a:rPr lang="en-US" sz="4366">
                <a:solidFill>
                  <a:srgbClr val="1E3048"/>
                </a:solidFill>
                <a:latin typeface="Poppins Bold"/>
              </a:rPr>
              <a:t>2024- 2031</a:t>
            </a:r>
          </a:p>
        </p:txBody>
      </p:sp>
      <p:sp>
        <p:nvSpPr>
          <p:cNvPr id="13" name="TextBox 13"/>
          <p:cNvSpPr txBox="1"/>
          <p:nvPr/>
        </p:nvSpPr>
        <p:spPr>
          <a:xfrm>
            <a:off x="2322758" y="4678979"/>
            <a:ext cx="5550158" cy="1690362"/>
          </a:xfrm>
          <a:prstGeom prst="rect">
            <a:avLst/>
          </a:prstGeom>
        </p:spPr>
        <p:txBody>
          <a:bodyPr lIns="0" tIns="0" rIns="0" bIns="0" rtlCol="0" anchor="t">
            <a:spAutoFit/>
          </a:bodyPr>
          <a:lstStyle/>
          <a:p>
            <a:pPr algn="ctr">
              <a:lnSpc>
                <a:spcPts val="6486"/>
              </a:lnSpc>
            </a:pPr>
            <a:r>
              <a:rPr lang="en-US" sz="5496">
                <a:solidFill>
                  <a:srgbClr val="FFFFFF"/>
                </a:solidFill>
                <a:latin typeface="Poppins"/>
              </a:rPr>
              <a:t>CAGR</a:t>
            </a:r>
          </a:p>
          <a:p>
            <a:pPr algn="ctr">
              <a:lnSpc>
                <a:spcPts val="6486"/>
              </a:lnSpc>
            </a:pPr>
            <a:r>
              <a:rPr lang="en-US" sz="5496">
                <a:solidFill>
                  <a:srgbClr val="FFFFFF"/>
                </a:solidFill>
                <a:latin typeface="Poppins"/>
              </a:rPr>
              <a:t> 8.00%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463" b="-3092"/>
            </a:stretch>
          </a:blipFill>
        </p:spPr>
        <p:txBody>
          <a:bodyPr/>
          <a:lstStyle/>
          <a:p/>
        </p:txBody>
      </p:sp>
      <p:grpSp>
        <p:nvGrpSpPr>
          <p:cNvPr id="3" name="Group 3"/>
          <p:cNvGrpSpPr/>
          <p:nvPr/>
        </p:nvGrpSpPr>
        <p:grpSpPr>
          <a:xfrm>
            <a:off x="2658531" y="2582903"/>
            <a:ext cx="7414035" cy="3260700"/>
            <a:chExt cx="8170985" cy="3593608"/>
          </a:xfrm>
        </p:grpSpPr>
        <p:sp>
          <p:nvSpPr>
            <p:cNvPr id="4" name="Freeform 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5" name="Group 5"/>
          <p:cNvGrpSpPr/>
          <p:nvPr/>
        </p:nvGrpSpPr>
        <p:grpSpPr>
          <a:xfrm rot="5400000">
            <a:off x="1359986" y="2188358"/>
            <a:ext cx="964661" cy="3684633"/>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028700" y="22214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0" y="70393"/>
            <a:ext cx="1871908" cy="1916613"/>
          </a:xfrm>
          <a:prstGeom prst="rect">
            <a:avLst/>
          </a:prstGeom>
        </p:spPr>
      </p:pic>
      <p:grpSp>
        <p:nvGrpSpPr>
          <p:cNvPr id="9" name="Group 9"/>
          <p:cNvGrpSpPr/>
          <p:nvPr/>
        </p:nvGrpSpPr>
        <p:grpSpPr>
          <a:xfrm>
            <a:off x="2658531" y="6190923"/>
            <a:ext cx="7414035" cy="3260700"/>
            <a:chExt cx="8170985" cy="3593608"/>
          </a:xfrm>
        </p:grpSpPr>
        <p:sp>
          <p:nvSpPr>
            <p:cNvPr id="10" name="Freeform 10"/>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7B4F2F">
                <a:alpha val="82745"/>
              </a:srgbClr>
            </a:solidFill>
          </p:spPr>
          <p:txBody>
            <a:bodyPr/>
            <a:lstStyle/>
            <a:p/>
          </p:txBody>
        </p:sp>
      </p:grpSp>
      <p:grpSp>
        <p:nvGrpSpPr>
          <p:cNvPr id="11" name="Group 11"/>
          <p:cNvGrpSpPr/>
          <p:nvPr/>
        </p:nvGrpSpPr>
        <p:grpSpPr>
          <a:xfrm rot="5400000">
            <a:off x="1359986" y="5796377"/>
            <a:ext cx="964661" cy="3684633"/>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4208277" y="2674412"/>
            <a:ext cx="5471222" cy="3101975"/>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Poppins"/>
              </a:rPr>
              <a:t>Veg</a:t>
            </a:r>
          </a:p>
          <a:p>
            <a:pPr marL="755649" lvl="1" indent="-377824">
              <a:lnSpc>
                <a:spcPts val="4899"/>
              </a:lnSpc>
              <a:buFont typeface="Arial"/>
              <a:buChar char="•"/>
            </a:pPr>
            <a:r>
              <a:rPr lang="en-US" sz="3499">
                <a:solidFill>
                  <a:srgbClr val="FFFFFF"/>
                </a:solidFill>
                <a:latin typeface="Poppins"/>
              </a:rPr>
              <a:t>Chicken</a:t>
            </a:r>
          </a:p>
          <a:p>
            <a:pPr marL="755649" lvl="1" indent="-377824">
              <a:lnSpc>
                <a:spcPts val="4899"/>
              </a:lnSpc>
              <a:buFont typeface="Arial"/>
              <a:buChar char="•"/>
            </a:pPr>
            <a:r>
              <a:rPr lang="en-US" sz="3499">
                <a:solidFill>
                  <a:srgbClr val="FFFFFF"/>
                </a:solidFill>
                <a:latin typeface="Poppins"/>
              </a:rPr>
              <a:t>Fish</a:t>
            </a:r>
          </a:p>
          <a:p>
            <a:pPr marL="755649" lvl="1" indent="-377824">
              <a:lnSpc>
                <a:spcPts val="4899"/>
              </a:lnSpc>
              <a:buFont typeface="Arial"/>
              <a:buChar char="•"/>
            </a:pPr>
            <a:r>
              <a:rPr lang="en-US" sz="3499">
                <a:solidFill>
                  <a:srgbClr val="FFFFFF"/>
                </a:solidFill>
                <a:latin typeface="Poppins"/>
              </a:rPr>
              <a:t>Mutton</a:t>
            </a:r>
          </a:p>
          <a:p>
            <a:pPr marL="755649" lvl="1" indent="-377824">
              <a:lnSpc>
                <a:spcPts val="4899"/>
              </a:lnSpc>
              <a:buFont typeface="Arial"/>
              <a:buChar char="•"/>
            </a:pPr>
            <a:r>
              <a:rPr lang="en-US" sz="3499">
                <a:solidFill>
                  <a:srgbClr val="FFFFFF"/>
                </a:solidFill>
                <a:latin typeface="Poppins"/>
              </a:rPr>
              <a:t>Beef</a:t>
            </a:r>
          </a:p>
        </p:txBody>
      </p:sp>
      <p:sp>
        <p:nvSpPr>
          <p:cNvPr id="14" name="TextBox 14"/>
          <p:cNvSpPr txBox="1"/>
          <p:nvPr/>
        </p:nvSpPr>
        <p:spPr>
          <a:xfrm>
            <a:off x="0" y="3843450"/>
            <a:ext cx="3529809" cy="466013"/>
          </a:xfrm>
          <a:prstGeom prst="rect">
            <a:avLst/>
          </a:prstGeom>
        </p:spPr>
        <p:txBody>
          <a:bodyPr lIns="0" tIns="0" rIns="0" bIns="0" rtlCol="0" anchor="t">
            <a:spAutoFit/>
          </a:bodyPr>
          <a:lstStyle/>
          <a:p>
            <a:pPr algn="ctr">
              <a:lnSpc>
                <a:spcPts val="3306"/>
              </a:lnSpc>
            </a:pPr>
            <a:r>
              <a:rPr lang="en-US" sz="3273">
                <a:solidFill>
                  <a:srgbClr val="43B4BE"/>
                </a:solidFill>
                <a:latin typeface="Poppins"/>
              </a:rPr>
              <a:t>Patty Segment </a:t>
            </a:r>
          </a:p>
        </p:txBody>
      </p:sp>
      <p:sp>
        <p:nvSpPr>
          <p:cNvPr id="15" name="TextBox 15"/>
          <p:cNvSpPr txBox="1"/>
          <p:nvPr/>
        </p:nvSpPr>
        <p:spPr>
          <a:xfrm>
            <a:off x="3907472" y="6193246"/>
            <a:ext cx="5471222" cy="2831077"/>
          </a:xfrm>
          <a:prstGeom prst="rect">
            <a:avLst/>
          </a:prstGeom>
        </p:spPr>
        <p:txBody>
          <a:bodyPr lIns="0" tIns="0" rIns="0" bIns="0" rtlCol="0" anchor="t">
            <a:spAutoFit/>
          </a:bodyPr>
          <a:lstStyle/>
          <a:p>
            <a:pPr marL="859832" lvl="1" indent="-429916">
              <a:lnSpc>
                <a:spcPts val="5575"/>
              </a:lnSpc>
              <a:buFont typeface="Arial"/>
              <a:buChar char="•"/>
            </a:pPr>
            <a:r>
              <a:rPr lang="en-US" sz="3982">
                <a:solidFill>
                  <a:srgbClr val="FFFFFF"/>
                </a:solidFill>
                <a:latin typeface="Poppins"/>
              </a:rPr>
              <a:t>HoReCa</a:t>
            </a:r>
          </a:p>
          <a:p>
            <a:pPr marL="859832" lvl="1" indent="-429916">
              <a:lnSpc>
                <a:spcPts val="5575"/>
              </a:lnSpc>
              <a:buFont typeface="Arial"/>
              <a:buChar char="•"/>
            </a:pPr>
            <a:r>
              <a:rPr lang="en-US" sz="3982">
                <a:solidFill>
                  <a:srgbClr val="FFFFFF"/>
                </a:solidFill>
                <a:latin typeface="Poppins"/>
              </a:rPr>
              <a:t>Supermarket</a:t>
            </a:r>
          </a:p>
          <a:p>
            <a:pPr marL="859832" lvl="1" indent="-429916">
              <a:lnSpc>
                <a:spcPts val="5575"/>
              </a:lnSpc>
              <a:buFont typeface="Arial"/>
              <a:buChar char="•"/>
            </a:pPr>
            <a:r>
              <a:rPr lang="en-US" sz="3982">
                <a:solidFill>
                  <a:srgbClr val="FFFFFF"/>
                </a:solidFill>
                <a:latin typeface="Poppins"/>
              </a:rPr>
              <a:t>Online retail</a:t>
            </a:r>
          </a:p>
          <a:p>
            <a:pPr marL="859832" lvl="1" indent="-429916">
              <a:lnSpc>
                <a:spcPts val="5575"/>
              </a:lnSpc>
              <a:buFont typeface="Arial"/>
              <a:buChar char="•"/>
            </a:pPr>
            <a:r>
              <a:rPr lang="en-US" sz="3982">
                <a:solidFill>
                  <a:srgbClr val="FFFFFF"/>
                </a:solidFill>
                <a:latin typeface="Poppins"/>
              </a:rPr>
              <a:t>Others</a:t>
            </a:r>
          </a:p>
        </p:txBody>
      </p:sp>
      <p:sp>
        <p:nvSpPr>
          <p:cNvPr id="16" name="TextBox 16"/>
          <p:cNvSpPr txBox="1"/>
          <p:nvPr/>
        </p:nvSpPr>
        <p:spPr>
          <a:xfrm>
            <a:off x="0" y="7239419"/>
            <a:ext cx="3529809" cy="881605"/>
          </a:xfrm>
          <a:prstGeom prst="rect">
            <a:avLst/>
          </a:prstGeom>
        </p:spPr>
        <p:txBody>
          <a:bodyPr lIns="0" tIns="0" rIns="0" bIns="0" rtlCol="0" anchor="t">
            <a:spAutoFit/>
          </a:bodyPr>
          <a:lstStyle/>
          <a:p>
            <a:pPr algn="ctr">
              <a:lnSpc>
                <a:spcPts val="3306"/>
              </a:lnSpc>
            </a:pPr>
            <a:r>
              <a:rPr lang="en-US" sz="3273">
                <a:solidFill>
                  <a:srgbClr val="43B4BE"/>
                </a:solidFill>
                <a:latin typeface="Poppins"/>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6" name="TextBox 6"/>
          <p:cNvSpPr txBox="1"/>
          <p:nvPr/>
        </p:nvSpPr>
        <p:spPr>
          <a:xfrm>
            <a:off x="9692518"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Burgers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991" b="-15785"/>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B83E2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F2C2E">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83E2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F2C2E">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83E2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F2C2E">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703784" y="2256892"/>
            <a:ext cx="7643613" cy="2152650"/>
          </a:xfrm>
          <a:prstGeom prst="rect">
            <a:avLst/>
          </a:prstGeom>
        </p:spPr>
        <p:txBody>
          <a:bodyPr lIns="0" tIns="0" rIns="0" bIns="0" rtlCol="0" anchor="t">
            <a:spAutoFit/>
          </a:bodyPr>
          <a:lstStyle/>
          <a:p>
            <a:pPr>
              <a:lnSpc>
                <a:spcPts val="4199"/>
              </a:lnSpc>
            </a:pPr>
            <a:r>
              <a:rPr lang="en-US" sz="3999" spc="127">
                <a:solidFill>
                  <a:srgbClr val="FFFFFF"/>
                </a:solidFill>
                <a:latin typeface="Poppins"/>
              </a:rPr>
              <a:t>Demand for Plant-Based and Low-Fat Options Influences Burger Market Dynamics</a:t>
            </a:r>
          </a:p>
        </p:txBody>
      </p:sp>
      <p:sp>
        <p:nvSpPr>
          <p:cNvPr id="19" name="TextBox 19"/>
          <p:cNvSpPr txBox="1"/>
          <p:nvPr/>
        </p:nvSpPr>
        <p:spPr>
          <a:xfrm>
            <a:off x="6642418" y="6217196"/>
            <a:ext cx="7704979" cy="1628775"/>
          </a:xfrm>
          <a:prstGeom prst="rect">
            <a:avLst/>
          </a:prstGeom>
        </p:spPr>
        <p:txBody>
          <a:bodyPr lIns="0" tIns="0" rIns="0" bIns="0" rtlCol="0" anchor="t">
            <a:spAutoFit/>
          </a:bodyPr>
          <a:lstStyle/>
          <a:p>
            <a:pPr>
              <a:lnSpc>
                <a:spcPts val="4199"/>
              </a:lnSpc>
            </a:pPr>
            <a:r>
              <a:rPr lang="en-US" sz="3999" spc="127">
                <a:solidFill>
                  <a:srgbClr val="FFFFFF"/>
                </a:solidFill>
                <a:latin typeface="Poppins"/>
              </a:rPr>
              <a:t>Limited Brightness and Image Quality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37052"/>
            <a:ext cx="16230600" cy="7880326"/>
            <a:chExt cx="4274726" cy="2075477"/>
          </a:xfrm>
        </p:grpSpPr>
        <p:sp>
          <p:nvSpPr>
            <p:cNvPr id="4" name="Freeform 4"/>
            <p:cNvSpPr/>
            <p:nvPr/>
          </p:nvSpPr>
          <p:spPr>
            <a:xfrm>
              <a:off x="0" y="0"/>
              <a:ext cx="4274726" cy="2075477"/>
            </a:xfrm>
            <a:custGeom>
              <a:rect l="l" t="t" r="r" b="b"/>
              <a:pathLst>
                <a:path w="4274726" h="2075477">
                  <a:moveTo>
                    <a:pt x="0" y="0"/>
                  </a:moveTo>
                  <a:lnTo>
                    <a:pt x="4274726" y="0"/>
                  </a:lnTo>
                  <a:lnTo>
                    <a:pt x="4274726" y="2075477"/>
                  </a:lnTo>
                  <a:lnTo>
                    <a:pt x="0" y="2075477"/>
                  </a:lnTo>
                  <a:close/>
                </a:path>
              </a:pathLst>
            </a:custGeom>
            <a:solidFill>
              <a:srgbClr val="673A20">
                <a:alpha val="80000"/>
              </a:srgbClr>
            </a:solidFill>
          </p:spPr>
          <p:txBody>
            <a:bodyPr/>
            <a:lstStyle/>
            <a:p/>
          </p:txBody>
        </p:sp>
        <p:sp>
          <p:nvSpPr>
            <p:cNvPr id="5" name="TextBox 5"/>
            <p:cNvSpPr txBox="1"/>
            <p:nvPr/>
          </p:nvSpPr>
          <p:spPr>
            <a:xfrm>
              <a:off x="0" y="-38100"/>
              <a:ext cx="4274726" cy="2113577"/>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347254" y="161664"/>
            <a:ext cx="2161164" cy="2583051"/>
          </a:xfrm>
          <a:prstGeom prst="rect">
            <a:avLst/>
          </a:prstGeom>
        </p:spPr>
      </p:pic>
      <p:sp>
        <p:nvSpPr>
          <p:cNvPr id="7" name="TextBox 7"/>
          <p:cNvSpPr txBox="1"/>
          <p:nvPr/>
        </p:nvSpPr>
        <p:spPr>
          <a:xfrm>
            <a:off x="1269970" y="2836240"/>
            <a:ext cx="15748059" cy="6174740"/>
          </a:xfrm>
          <a:prstGeom prst="rect">
            <a:avLst/>
          </a:prstGeom>
        </p:spPr>
        <p:txBody>
          <a:bodyPr lIns="0" tIns="0" rIns="0" bIns="0" rtlCol="0" anchor="t">
            <a:spAutoFit/>
          </a:bodyPr>
          <a:lstStyle/>
          <a:p>
            <a:pPr marL="626111" lvl="1" indent="-313055">
              <a:lnSpc>
                <a:spcPts val="4060"/>
              </a:lnSpc>
              <a:buFont typeface="Arial"/>
              <a:buChar char="•"/>
            </a:pPr>
            <a:r>
              <a:rPr lang="en-US" sz="2900">
                <a:solidFill>
                  <a:srgbClr val="FFFFFF"/>
                </a:solidFill>
                <a:latin typeface="Poppins"/>
              </a:rPr>
              <a:t>The global burger market will expand significantly by 8.00% CAGR between 2024 to 2031.</a:t>
            </a:r>
          </a:p>
          <a:p>
            <a:pPr marL="626111" lvl="1" indent="-313055">
              <a:lnSpc>
                <a:spcPts val="4060"/>
              </a:lnSpc>
              <a:buFont typeface="Arial"/>
              <a:buChar char="•"/>
            </a:pPr>
            <a:r>
              <a:rPr lang="en-US" sz="2900">
                <a:solidFill>
                  <a:srgbClr val="FFFFFF"/>
                </a:solidFill>
                <a:latin typeface="Poppins"/>
              </a:rPr>
              <a:t> Non-veg options hold a major share in the burgers market, dominating consumer preferences for their traditional taste and widespread availability across various fast-food and casual dining establishments. </a:t>
            </a:r>
          </a:p>
          <a:p>
            <a:pPr marL="626111" lvl="1" indent="-313055">
              <a:lnSpc>
                <a:spcPts val="4060"/>
              </a:lnSpc>
              <a:buFont typeface="Arial"/>
              <a:buChar char="•"/>
            </a:pPr>
            <a:r>
              <a:rPr lang="en-US" sz="2900">
                <a:solidFill>
                  <a:srgbClr val="FFFFFF"/>
                </a:solidFill>
                <a:latin typeface="Poppins"/>
              </a:rPr>
              <a:t>Despite the rise of plant-based alternatives, non-veg burgers hold a significant market share, especially among consumers seeking indulgence and protein-rich meals.</a:t>
            </a:r>
          </a:p>
          <a:p>
            <a:pPr marL="626111" lvl="1" indent="-313055">
              <a:lnSpc>
                <a:spcPts val="4060"/>
              </a:lnSpc>
              <a:buFont typeface="Arial"/>
              <a:buChar char="•"/>
            </a:pPr>
            <a:r>
              <a:rPr lang="en-US" sz="2900">
                <a:solidFill>
                  <a:srgbClr val="FFFFFF"/>
                </a:solidFill>
                <a:latin typeface="Poppins"/>
              </a:rPr>
              <a:t>Frozen burgers dominate the burger market, offering convenience and longer shelf life. </a:t>
            </a:r>
          </a:p>
          <a:p>
            <a:pPr marL="626111" lvl="1" indent="-313055">
              <a:lnSpc>
                <a:spcPts val="4060"/>
              </a:lnSpc>
              <a:buFont typeface="Arial"/>
              <a:buChar char="•"/>
            </a:pPr>
            <a:r>
              <a:rPr lang="en-US" sz="2900">
                <a:solidFill>
                  <a:srgbClr val="FFFFFF"/>
                </a:solidFill>
                <a:latin typeface="Poppins"/>
              </a:rPr>
              <a:t>They appeal to consumers seeking quick meal solutions without compromising taste or quality.</a:t>
            </a:r>
          </a:p>
        </p:txBody>
      </p:sp>
      <p:sp>
        <p:nvSpPr>
          <p:cNvPr id="8" name="TextBox 8"/>
          <p:cNvSpPr txBox="1"/>
          <p:nvPr/>
        </p:nvSpPr>
        <p:spPr>
          <a:xfrm>
            <a:off x="3879906" y="1770931"/>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EFBFA"/>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25212"/>
            <a:ext cx="1684364" cy="1819778"/>
          </a:xfrm>
          <a:prstGeom prst="rect">
            <a:avLst/>
          </a:prstGeom>
        </p:spPr>
      </p:pic>
      <p:sp>
        <p:nvSpPr>
          <p:cNvPr id="3" name="Freeform 3"/>
          <p:cNvSpPr/>
          <p:nvPr/>
        </p:nvSpPr>
        <p:spPr>
          <a:xfrm>
            <a:off x="9834360" y="1498016"/>
            <a:ext cx="8745282" cy="8715985"/>
          </a:xfrm>
          <a:custGeom>
            <a:rect l="l" t="t" r="r" b="b"/>
            <a:pathLst>
              <a:path w="8745282" h="8715985">
                <a:moveTo>
                  <a:pt x="0" y="0"/>
                </a:moveTo>
                <a:lnTo>
                  <a:pt x="8745283" y="0"/>
                </a:lnTo>
                <a:lnTo>
                  <a:pt x="8745283" y="8715985"/>
                </a:lnTo>
                <a:lnTo>
                  <a:pt x="0" y="8715985"/>
                </a:lnTo>
                <a:lnTo>
                  <a:pt x="0" y="0"/>
                </a:lnTo>
                <a:close/>
              </a:path>
            </a:pathLst>
          </a:custGeom>
          <a:blipFill>
            <a:blip r:embed="rId3"/>
            <a:stretch>
              <a:fillRect l="-9212" t="-11260" r="-14740" b="-13109"/>
            </a:stretch>
          </a:blipFill>
        </p:spPr>
        <p:txBody>
          <a:bodyPr/>
          <a:lstStyle/>
          <a:p/>
        </p:txBody>
      </p:sp>
      <p:sp>
        <p:nvSpPr>
          <p:cNvPr id="4" name="Freeform 4"/>
          <p:cNvSpPr/>
          <p:nvPr/>
        </p:nvSpPr>
        <p:spPr>
          <a:xfrm>
            <a:off x="367361" y="2314282"/>
            <a:ext cx="2634007" cy="1999451"/>
          </a:xfrm>
          <a:custGeom>
            <a:rect l="l" t="t" r="r" b="b"/>
            <a:pathLst>
              <a:path w="2634007" h="1999451">
                <a:moveTo>
                  <a:pt x="0" y="0"/>
                </a:moveTo>
                <a:lnTo>
                  <a:pt x="2634007" y="0"/>
                </a:lnTo>
                <a:lnTo>
                  <a:pt x="2634007" y="1999450"/>
                </a:lnTo>
                <a:lnTo>
                  <a:pt x="0" y="1999450"/>
                </a:lnTo>
                <a:lnTo>
                  <a:pt x="0" y="0"/>
                </a:lnTo>
                <a:close/>
              </a:path>
            </a:pathLst>
          </a:custGeom>
          <a:blipFill>
            <a:blip r:embed="rId4"/>
            <a:stretch>
              <a:fillRect/>
            </a:stretch>
          </a:blipFill>
        </p:spPr>
        <p:txBody>
          <a:bodyPr/>
          <a:lstStyle/>
          <a:p/>
        </p:txBody>
      </p:sp>
      <p:sp>
        <p:nvSpPr>
          <p:cNvPr id="5" name="Freeform 5"/>
          <p:cNvSpPr/>
          <p:nvPr/>
        </p:nvSpPr>
        <p:spPr>
          <a:xfrm>
            <a:off x="3596969" y="1623115"/>
            <a:ext cx="2735532" cy="2981730"/>
          </a:xfrm>
          <a:custGeom>
            <a:rect l="l" t="t" r="r" b="b"/>
            <a:pathLst>
              <a:path w="2735532" h="2981730">
                <a:moveTo>
                  <a:pt x="0" y="0"/>
                </a:moveTo>
                <a:lnTo>
                  <a:pt x="2735532" y="0"/>
                </a:lnTo>
                <a:lnTo>
                  <a:pt x="2735532" y="2981730"/>
                </a:lnTo>
                <a:lnTo>
                  <a:pt x="0" y="2981730"/>
                </a:lnTo>
                <a:lnTo>
                  <a:pt x="0" y="0"/>
                </a:lnTo>
                <a:close/>
              </a:path>
            </a:pathLst>
          </a:custGeom>
          <a:blipFill>
            <a:blip r:embed="rId5"/>
            <a:stretch>
              <a:fillRect/>
            </a:stretch>
          </a:blipFill>
        </p:spPr>
        <p:txBody>
          <a:bodyPr/>
          <a:lstStyle/>
          <a:p/>
        </p:txBody>
      </p:sp>
      <p:sp>
        <p:nvSpPr>
          <p:cNvPr id="6" name="Freeform 6"/>
          <p:cNvSpPr/>
          <p:nvPr/>
        </p:nvSpPr>
        <p:spPr>
          <a:xfrm>
            <a:off x="6794166" y="1794565"/>
            <a:ext cx="3461326" cy="2920494"/>
          </a:xfrm>
          <a:custGeom>
            <a:rect l="l" t="t" r="r" b="b"/>
            <a:pathLst>
              <a:path w="3461326" h="2920494">
                <a:moveTo>
                  <a:pt x="0" y="0"/>
                </a:moveTo>
                <a:lnTo>
                  <a:pt x="3461326" y="0"/>
                </a:lnTo>
                <a:lnTo>
                  <a:pt x="3461326" y="2920494"/>
                </a:lnTo>
                <a:lnTo>
                  <a:pt x="0" y="2920494"/>
                </a:lnTo>
                <a:lnTo>
                  <a:pt x="0" y="0"/>
                </a:lnTo>
                <a:close/>
              </a:path>
            </a:pathLst>
          </a:custGeom>
          <a:blipFill>
            <a:blip r:embed="rId6"/>
            <a:stretch>
              <a:fillRect/>
            </a:stretch>
          </a:blipFill>
        </p:spPr>
        <p:txBody>
          <a:bodyPr/>
          <a:lstStyle/>
          <a:p/>
        </p:txBody>
      </p:sp>
      <p:sp>
        <p:nvSpPr>
          <p:cNvPr id="7" name="Freeform 7"/>
          <p:cNvSpPr/>
          <p:nvPr/>
        </p:nvSpPr>
        <p:spPr>
          <a:xfrm>
            <a:off x="317818" y="4833449"/>
            <a:ext cx="5420126" cy="1404716"/>
          </a:xfrm>
          <a:custGeom>
            <a:rect l="l" t="t" r="r" b="b"/>
            <a:pathLst>
              <a:path w="5420126" h="1404716">
                <a:moveTo>
                  <a:pt x="0" y="0"/>
                </a:moveTo>
                <a:lnTo>
                  <a:pt x="5420126" y="0"/>
                </a:lnTo>
                <a:lnTo>
                  <a:pt x="5420126" y="1404716"/>
                </a:lnTo>
                <a:lnTo>
                  <a:pt x="0" y="1404716"/>
                </a:lnTo>
                <a:lnTo>
                  <a:pt x="0" y="0"/>
                </a:lnTo>
                <a:close/>
              </a:path>
            </a:pathLst>
          </a:custGeom>
          <a:blipFill>
            <a:blip r:embed="rId7"/>
            <a:stretch>
              <a:fillRect/>
            </a:stretch>
          </a:blipFill>
        </p:spPr>
        <p:txBody>
          <a:bodyPr/>
          <a:lstStyle/>
          <a:p/>
        </p:txBody>
      </p:sp>
      <p:sp>
        <p:nvSpPr>
          <p:cNvPr id="8" name="Freeform 8"/>
          <p:cNvSpPr/>
          <p:nvPr/>
        </p:nvSpPr>
        <p:spPr>
          <a:xfrm>
            <a:off x="6279816" y="4776295"/>
            <a:ext cx="3581057" cy="2014345"/>
          </a:xfrm>
          <a:custGeom>
            <a:rect l="l" t="t" r="r" b="b"/>
            <a:pathLst>
              <a:path w="3581057" h="2014345">
                <a:moveTo>
                  <a:pt x="0" y="0"/>
                </a:moveTo>
                <a:lnTo>
                  <a:pt x="3581057" y="0"/>
                </a:lnTo>
                <a:lnTo>
                  <a:pt x="3581057" y="2014345"/>
                </a:lnTo>
                <a:lnTo>
                  <a:pt x="0" y="2014345"/>
                </a:lnTo>
                <a:lnTo>
                  <a:pt x="0" y="0"/>
                </a:lnTo>
                <a:close/>
              </a:path>
            </a:pathLst>
          </a:custGeom>
          <a:blipFill>
            <a:blip r:embed="rId8"/>
            <a:stretch>
              <a:fillRect/>
            </a:stretch>
          </a:blipFill>
        </p:spPr>
        <p:txBody>
          <a:bodyPr/>
          <a:lstStyle/>
          <a:p/>
        </p:txBody>
      </p:sp>
      <p:sp>
        <p:nvSpPr>
          <p:cNvPr id="9" name="Freeform 9"/>
          <p:cNvSpPr/>
          <p:nvPr/>
        </p:nvSpPr>
        <p:spPr>
          <a:xfrm>
            <a:off x="317818" y="6409615"/>
            <a:ext cx="3279151" cy="1896442"/>
          </a:xfrm>
          <a:custGeom>
            <a:rect l="l" t="t" r="r" b="b"/>
            <a:pathLst>
              <a:path w="3279150" h="1896442">
                <a:moveTo>
                  <a:pt x="0" y="0"/>
                </a:moveTo>
                <a:lnTo>
                  <a:pt x="3279151" y="0"/>
                </a:lnTo>
                <a:lnTo>
                  <a:pt x="3279151" y="1896442"/>
                </a:lnTo>
                <a:lnTo>
                  <a:pt x="0" y="1896442"/>
                </a:lnTo>
                <a:lnTo>
                  <a:pt x="0" y="0"/>
                </a:lnTo>
                <a:close/>
              </a:path>
            </a:pathLst>
          </a:custGeom>
          <a:blipFill>
            <a:blip r:embed="rId9"/>
            <a:stretch>
              <a:fillRect/>
            </a:stretch>
          </a:blipFill>
        </p:spPr>
        <p:txBody>
          <a:bodyPr/>
          <a:lstStyle/>
          <a:p/>
        </p:txBody>
      </p:sp>
      <p:sp>
        <p:nvSpPr>
          <p:cNvPr id="10" name="Freeform 10"/>
          <p:cNvSpPr/>
          <p:nvPr/>
        </p:nvSpPr>
        <p:spPr>
          <a:xfrm>
            <a:off x="4251772" y="6409615"/>
            <a:ext cx="4477842" cy="1591628"/>
          </a:xfrm>
          <a:custGeom>
            <a:rect l="l" t="t" r="r" b="b"/>
            <a:pathLst>
              <a:path w="4477842" h="1591628">
                <a:moveTo>
                  <a:pt x="0" y="0"/>
                </a:moveTo>
                <a:lnTo>
                  <a:pt x="4477843" y="0"/>
                </a:lnTo>
                <a:lnTo>
                  <a:pt x="4477843" y="1591628"/>
                </a:lnTo>
                <a:lnTo>
                  <a:pt x="0" y="1591628"/>
                </a:lnTo>
                <a:lnTo>
                  <a:pt x="0" y="0"/>
                </a:lnTo>
                <a:close/>
              </a:path>
            </a:pathLst>
          </a:custGeom>
          <a:blipFill>
            <a:blip r:embed="rId10"/>
            <a:stretch>
              <a:fillRect t="-24686" b="-33565"/>
            </a:stretch>
          </a:blipFill>
        </p:spPr>
        <p:txBody>
          <a:bodyPr/>
          <a:lstStyle/>
          <a:p/>
        </p:txBody>
      </p:sp>
      <p:sp>
        <p:nvSpPr>
          <p:cNvPr id="11" name="Freeform 11"/>
          <p:cNvSpPr/>
          <p:nvPr/>
        </p:nvSpPr>
        <p:spPr>
          <a:xfrm>
            <a:off x="505614" y="8479908"/>
            <a:ext cx="3055672" cy="1734094"/>
          </a:xfrm>
          <a:custGeom>
            <a:rect l="l" t="t" r="r" b="b"/>
            <a:pathLst>
              <a:path w="3055672" h="1734094">
                <a:moveTo>
                  <a:pt x="0" y="0"/>
                </a:moveTo>
                <a:lnTo>
                  <a:pt x="3055671" y="0"/>
                </a:lnTo>
                <a:lnTo>
                  <a:pt x="3055671" y="1734093"/>
                </a:lnTo>
                <a:lnTo>
                  <a:pt x="0" y="1734093"/>
                </a:lnTo>
                <a:lnTo>
                  <a:pt x="0" y="0"/>
                </a:lnTo>
                <a:close/>
              </a:path>
            </a:pathLst>
          </a:custGeom>
          <a:blipFill>
            <a:blip r:embed="rId11"/>
            <a:stretch>
              <a:fillRect/>
            </a:stretch>
          </a:blipFill>
        </p:spPr>
        <p:txBody>
          <a:bodyPr/>
          <a:lstStyle/>
          <a:p/>
        </p:txBody>
      </p:sp>
      <p:sp>
        <p:nvSpPr>
          <p:cNvPr id="12" name="Freeform 12"/>
          <p:cNvSpPr/>
          <p:nvPr/>
        </p:nvSpPr>
        <p:spPr>
          <a:xfrm>
            <a:off x="4025302" y="8058393"/>
            <a:ext cx="2465392" cy="2155609"/>
          </a:xfrm>
          <a:custGeom>
            <a:rect l="l" t="t" r="r" b="b"/>
            <a:pathLst>
              <a:path w="2465392" h="2155609">
                <a:moveTo>
                  <a:pt x="0" y="0"/>
                </a:moveTo>
                <a:lnTo>
                  <a:pt x="2465392" y="0"/>
                </a:lnTo>
                <a:lnTo>
                  <a:pt x="2465392" y="2155608"/>
                </a:lnTo>
                <a:lnTo>
                  <a:pt x="0" y="2155608"/>
                </a:lnTo>
                <a:lnTo>
                  <a:pt x="0" y="0"/>
                </a:lnTo>
                <a:close/>
              </a:path>
            </a:pathLst>
          </a:custGeom>
          <a:blipFill>
            <a:blip r:embed="rId12"/>
            <a:stretch>
              <a:fillRect l="-1181" r="-1181"/>
            </a:stretch>
          </a:blipFill>
        </p:spPr>
        <p:txBody>
          <a:bodyPr/>
          <a:lstStyle/>
          <a:p/>
        </p:txBody>
      </p:sp>
      <p:sp>
        <p:nvSpPr>
          <p:cNvPr id="13" name="Freeform 13"/>
          <p:cNvSpPr/>
          <p:nvPr/>
        </p:nvSpPr>
        <p:spPr>
          <a:xfrm>
            <a:off x="6957419" y="8306057"/>
            <a:ext cx="3298073" cy="1878495"/>
          </a:xfrm>
          <a:custGeom>
            <a:rect l="l" t="t" r="r" b="b"/>
            <a:pathLst>
              <a:path w="3298073" h="1878495">
                <a:moveTo>
                  <a:pt x="0" y="0"/>
                </a:moveTo>
                <a:lnTo>
                  <a:pt x="3298073" y="0"/>
                </a:lnTo>
                <a:lnTo>
                  <a:pt x="3298073" y="1878494"/>
                </a:lnTo>
                <a:lnTo>
                  <a:pt x="0" y="1878494"/>
                </a:lnTo>
                <a:lnTo>
                  <a:pt x="0" y="0"/>
                </a:lnTo>
                <a:close/>
              </a:path>
            </a:pathLst>
          </a:custGeom>
          <a:blipFill>
            <a:blip r:embed="rId13"/>
            <a:stretch>
              <a:fillRect/>
            </a:stretch>
          </a:blipFill>
        </p:spPr>
        <p:txBody>
          <a:bodyPr/>
          <a:lstStyle/>
          <a:p/>
        </p:txBody>
      </p:sp>
      <p:sp>
        <p:nvSpPr>
          <p:cNvPr id="14" name="TextBox 14"/>
          <p:cNvSpPr txBox="1"/>
          <p:nvPr/>
        </p:nvSpPr>
        <p:spPr>
          <a:xfrm>
            <a:off x="5715833" y="591236"/>
            <a:ext cx="6856334" cy="906780"/>
          </a:xfrm>
          <a:prstGeom prst="rect">
            <a:avLst/>
          </a:prstGeom>
        </p:spPr>
        <p:txBody>
          <a:bodyPr lIns="0" tIns="0" rIns="0" bIns="0" rtlCol="0" anchor="t">
            <a:spAutoFit/>
          </a:bodyPr>
          <a:lstStyle/>
          <a:p>
            <a:pPr algn="ctr">
              <a:lnSpc>
                <a:spcPts val="6120"/>
              </a:lnSpc>
            </a:pPr>
            <a:r>
              <a:rPr lang="en-US" sz="6800">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pm6wnchv"/>
              </a:rPr>
              <a:t>https://tinyurl.com/pm6wnchv</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Burgers Market Report 2024</dc:title>
  <cp:lastModifiedBy>decipher market</cp:lastModifiedBy>
  <cp:revision>2</cp:revision>
  <dcterms:created xsi:type="dcterms:W3CDTF">2006-08-16T00:00:00Z</dcterms:created>
  <dcterms:modified xsi:type="dcterms:W3CDTF">2024-04-27T12:37:19Z</dcterms:modified>
</cp:coreProperties>
</file>