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Barlow" panose="00000500000000000000" pitchFamily="2" charset="0"/>
      <p:regular r:id="rId12"/>
    </p:embeddedFont>
    <p:embeddedFont>
      <p:font typeface="Barlow Semi-Bold" panose="020B0604020202020204" charset="0"/>
      <p:regular r:id="rId13"/>
    </p:embeddedFont>
    <p:embeddedFont>
      <p:font typeface="Canva Sans" panose="020B0604020202020204" charset="0"/>
      <p:regular r:id="rId14"/>
    </p:embeddedFont>
    <p:embeddedFont>
      <p:font typeface="Canva Sans Bold" panose="020B0604020202020204" charset="0"/>
      <p:regular r:id="rId15"/>
    </p:embeddedFont>
    <p:embeddedFont>
      <p:font typeface="DM Sans" pitchFamily="2" charset="0"/>
      <p:regular r:id="rId16"/>
    </p:embeddedFont>
    <p:embeddedFont>
      <p:font typeface="Garet" panose="020B0604020202020204" charset="0"/>
      <p:regular r:id="rId17"/>
    </p:embeddedFont>
    <p:embeddedFont>
      <p:font typeface="Garet Bold" panose="020B0604020202020204" charset="0"/>
      <p:regular r:id="rId18"/>
    </p:embeddedFont>
    <p:embeddedFont>
      <p:font typeface="Georgia Pro Bold" panose="020B0604020202020204" charset="0"/>
      <p:regular r:id="rId19"/>
    </p:embeddedFont>
    <p:embeddedFont>
      <p:font typeface="Lato" panose="020F0502020204030203" pitchFamily="34" charset="0"/>
      <p:regular r:id="rId20"/>
    </p:embeddedFont>
    <p:embeddedFont>
      <p:font typeface="Lato Bold" panose="020F0502020204030203" charset="0"/>
      <p:regular r:id="rId21"/>
    </p:embeddedFont>
    <p:embeddedFont>
      <p:font typeface="Open Sans" panose="020B0606030504020204" pitchFamily="34" charset="0"/>
      <p:regular r:id="rId22"/>
    </p:embeddedFont>
    <p:embeddedFont>
      <p:font typeface="Open Sauce" panose="020B0604020202020204" charset="0"/>
      <p:regular r:id="rId23"/>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font" Target="fonts/font11.fntdata" /><Relationship Id="rId23" Type="http://schemas.openxmlformats.org/officeDocument/2006/relationships/font" Target="fonts/font12.fntdata"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heme" Target="theme/theme1.xml" /><Relationship Id="rId27"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4/16/2024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4/16/2024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4/16/2024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4/16/2024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4/16/2024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4/16/2024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4/16/2024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4/16/2024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4/16/2024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7.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9.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8.jpeg" /><Relationship Id="rId11" Type="http://schemas.openxmlformats.org/officeDocument/2006/relationships/image" Target="../media/image19.jpeg" /><Relationship Id="rId2" Type="http://schemas.openxmlformats.org/officeDocument/2006/relationships/image" Target="../media/image10.jpeg" /><Relationship Id="rId3" Type="http://schemas.openxmlformats.org/officeDocument/2006/relationships/image" Target="../media/image11.jpeg" /><Relationship Id="rId4" Type="http://schemas.openxmlformats.org/officeDocument/2006/relationships/image" Target="../media/image12.jpeg" /><Relationship Id="rId5" Type="http://schemas.openxmlformats.org/officeDocument/2006/relationships/image" Target="../media/image13.jpeg" /><Relationship Id="rId6" Type="http://schemas.openxmlformats.org/officeDocument/2006/relationships/image" Target="../media/image14.jpeg" /><Relationship Id="rId7" Type="http://schemas.openxmlformats.org/officeDocument/2006/relationships/image" Target="../media/image15.jpeg" /><Relationship Id="rId8" Type="http://schemas.openxmlformats.org/officeDocument/2006/relationships/image" Target="../media/image16.jpeg" /><Relationship Id="rId9" Type="http://schemas.openxmlformats.org/officeDocument/2006/relationships/image" Target="../media/image17.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0.jpeg" /><Relationship Id="rId3" Type="http://schemas.openxmlformats.org/officeDocument/2006/relationships/image" Target="../media/image21.jpeg" /><Relationship Id="rId4" Type="http://schemas.openxmlformats.org/officeDocument/2006/relationships/hyperlink" Target="https://tinyurl.com/yekv4mps"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2518" b="-16036"/>
            </a:stretch>
          </a:blipFill>
        </p:spPr>
        <p:txBody>
          <a:bodyPr/>
          <a:lstStyle/>
          <a:p/>
        </p:txBody>
      </p:sp>
      <p:grpSp>
        <p:nvGrpSpPr>
          <p:cNvPr id="3" name="Group 3"/>
          <p:cNvGrpSpPr/>
          <p:nvPr/>
        </p:nvGrpSpPr>
        <p:grpSpPr>
          <a:xfrm>
            <a:off x="7848600" y="0"/>
            <a:ext cx="10591800" cy="10287000"/>
            <a:chExt cx="2689125" cy="2709333"/>
          </a:xfrm>
        </p:grpSpPr>
        <p:sp>
          <p:nvSpPr>
            <p:cNvPr id="4" name="Freeform 4"/>
            <p:cNvSpPr/>
            <p:nvPr/>
          </p:nvSpPr>
          <p:spPr>
            <a:xfrm>
              <a:off x="0" y="0"/>
              <a:ext cx="2689125" cy="2709333"/>
            </a:xfrm>
            <a:custGeom>
              <a:rect l="l" t="t" r="r" b="b"/>
              <a:pathLst>
                <a:path w="2689125" h="2709333">
                  <a:moveTo>
                    <a:pt x="0" y="0"/>
                  </a:moveTo>
                  <a:lnTo>
                    <a:pt x="2689125" y="0"/>
                  </a:lnTo>
                  <a:lnTo>
                    <a:pt x="2689125" y="2709333"/>
                  </a:lnTo>
                  <a:lnTo>
                    <a:pt x="0" y="2709333"/>
                  </a:lnTo>
                  <a:close/>
                </a:path>
              </a:pathLst>
            </a:custGeom>
            <a:solidFill>
              <a:srgbClr val="2C617B">
                <a:alpha val="94902"/>
              </a:srgbClr>
            </a:solidFill>
          </p:spPr>
          <p:txBody>
            <a:bodyPr/>
            <a:lstStyle/>
            <a:p/>
          </p:txBody>
        </p:sp>
        <p:sp>
          <p:nvSpPr>
            <p:cNvPr id="5" name="TextBox 5"/>
            <p:cNvSpPr txBox="1"/>
            <p:nvPr/>
          </p:nvSpPr>
          <p:spPr>
            <a:xfrm>
              <a:off x="0" y="-38100"/>
              <a:ext cx="2689125" cy="2747433"/>
            </a:xfrm>
            <a:prstGeom prst="rect">
              <a:avLst/>
            </a:prstGeom>
          </p:spPr>
          <p:txBody>
            <a:bodyPr lIns="50800" tIns="50800" rIns="50800" bIns="50800" rtlCol="0" anchor="ctr"/>
            <a:lstStyle/>
            <a:p>
              <a:pPr algn="ctr">
                <a:lnSpc>
                  <a:spcPts val="2659"/>
                </a:lnSpc>
                <a:spcBef>
                  <a:spcPct val="0"/>
                </a:spcBef>
              </a:pPr>
              <a:endParaRPr/>
            </a:p>
          </p:txBody>
        </p:sp>
      </p:grpSp>
      <p:sp>
        <p:nvSpPr>
          <p:cNvPr id="6" name="TextBox 6"/>
          <p:cNvSpPr txBox="1"/>
          <p:nvPr/>
        </p:nvSpPr>
        <p:spPr>
          <a:xfrm>
            <a:off x="8391752" y="3239501"/>
            <a:ext cx="10048648" cy="3949799"/>
          </a:xfrm>
          <a:prstGeom prst="rect">
            <a:avLst/>
          </a:prstGeom>
        </p:spPr>
        <p:txBody>
          <a:bodyPr wrap="square" lIns="0" tIns="0" rIns="0" bIns="0" rtlCol="0" anchor="t">
            <a:spAutoFit/>
          </a:bodyPr>
          <a:lstStyle/>
          <a:p>
            <a:pPr>
              <a:lnSpc>
                <a:spcPts val="7697"/>
              </a:lnSpc>
            </a:pPr>
            <a:r>
              <a:rPr lang="en-US" sz="8000">
                <a:solidFill>
                  <a:srgbClr val="FFFFFF"/>
                </a:solidFill>
                <a:latin typeface="Open Sauce"/>
              </a:rPr>
              <a:t>GLOBAL</a:t>
            </a:r>
            <a:endParaRPr lang="en-US" sz="7401">
              <a:solidFill>
                <a:srgbClr val="FFFFFF"/>
              </a:solidFill>
              <a:latin typeface="Open Sauce"/>
            </a:endParaRPr>
          </a:p>
          <a:p>
            <a:pPr>
              <a:lnSpc>
                <a:spcPts val="7697"/>
              </a:lnSpc>
            </a:pPr>
            <a:r>
              <a:rPr lang="en-US" sz="7401">
                <a:solidFill>
                  <a:srgbClr val="FFFFFF"/>
                </a:solidFill>
                <a:latin typeface="Open Sauce"/>
              </a:rPr>
              <a:t>BULK CARRIER SHIPS </a:t>
            </a:r>
          </a:p>
          <a:p>
            <a:pPr>
              <a:lnSpc>
                <a:spcPts val="7697"/>
              </a:lnSpc>
            </a:pPr>
            <a:r>
              <a:rPr lang="en-US" sz="7401">
                <a:solidFill>
                  <a:srgbClr val="FFFFFF"/>
                </a:solidFill>
                <a:latin typeface="Open Sauce"/>
              </a:rPr>
              <a:t>MARKET REPORT</a:t>
            </a:r>
          </a:p>
          <a:p>
            <a:pPr>
              <a:lnSpc>
                <a:spcPts val="7697"/>
              </a:lnSpc>
            </a:pPr>
            <a:r>
              <a:rPr lang="en-US" sz="7401">
                <a:solidFill>
                  <a:srgbClr val="FFFFFF"/>
                </a:solidFill>
                <a:latin typeface="Open Sauce"/>
              </a:rPr>
              <a:t>2024</a:t>
            </a:r>
          </a:p>
        </p:txBody>
      </p:sp>
      <p:sp>
        <p:nvSpPr>
          <p:cNvPr id="7" name="TextBox 7"/>
          <p:cNvSpPr txBox="1"/>
          <p:nvPr/>
        </p:nvSpPr>
        <p:spPr>
          <a:xfrm>
            <a:off x="9392109" y="9382956"/>
            <a:ext cx="7867191" cy="679451"/>
          </a:xfrm>
          <a:prstGeom prst="rect">
            <a:avLst/>
          </a:prstGeom>
        </p:spPr>
        <p:txBody>
          <a:bodyPr lIns="0" tIns="0" rIns="0" bIns="0" rtlCol="0" anchor="t">
            <a:spAutoFit/>
          </a:bodyPr>
          <a:lstStyle/>
          <a:p>
            <a:pPr algn="ctr">
              <a:lnSpc>
                <a:spcPts val="5599"/>
              </a:lnSpc>
            </a:pPr>
            <a:r>
              <a:rPr lang="en-US" sz="3999">
                <a:solidFill>
                  <a:srgbClr val="FFFFFF"/>
                </a:solidFill>
                <a:latin typeface="DM Sans"/>
              </a:rPr>
              <a:t>Global,Regional,CountryAnalysis</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037" b="-9037"/>
            </a:stretch>
          </a:blipFill>
        </p:spPr>
        <p:txBody>
          <a:bodyPr/>
          <a:lstStyle/>
          <a:p/>
        </p:txBody>
      </p:sp>
      <p:grpSp>
        <p:nvGrpSpPr>
          <p:cNvPr id="3" name="Group 3"/>
          <p:cNvGrpSpPr/>
          <p:nvPr/>
        </p:nvGrpSpPr>
        <p:grpSpPr>
          <a:xfrm>
            <a:off x="398249" y="5304235"/>
            <a:ext cx="17491503" cy="4114800"/>
            <a:chExt cx="4606816" cy="1083733"/>
          </a:xfrm>
        </p:grpSpPr>
        <p:sp>
          <p:nvSpPr>
            <p:cNvPr id="4" name="Freeform 4"/>
            <p:cNvSpPr/>
            <p:nvPr/>
          </p:nvSpPr>
          <p:spPr>
            <a:xfrm>
              <a:off x="0" y="0"/>
              <a:ext cx="4606816" cy="1083733"/>
            </a:xfrm>
            <a:custGeom>
              <a:rect l="l" t="t" r="r" b="b"/>
              <a:pathLst>
                <a:path w="4606816" h="1083733">
                  <a:moveTo>
                    <a:pt x="0" y="0"/>
                  </a:moveTo>
                  <a:lnTo>
                    <a:pt x="4606816" y="0"/>
                  </a:lnTo>
                  <a:lnTo>
                    <a:pt x="4606816" y="1083733"/>
                  </a:lnTo>
                  <a:lnTo>
                    <a:pt x="0" y="1083733"/>
                  </a:lnTo>
                  <a:close/>
                </a:path>
              </a:pathLst>
            </a:custGeom>
            <a:solidFill>
              <a:srgbClr val="A0B7CA"/>
            </a:solidFill>
          </p:spPr>
          <p:txBody>
            <a:bodyPr/>
            <a:lstStyle/>
            <a:p/>
          </p:txBody>
        </p:sp>
        <p:sp>
          <p:nvSpPr>
            <p:cNvPr id="5" name="TextBox 5"/>
            <p:cNvSpPr txBox="1"/>
            <p:nvPr/>
          </p:nvSpPr>
          <p:spPr>
            <a:xfrm>
              <a:off x="0" y="-38100"/>
              <a:ext cx="4606816" cy="1121833"/>
            </a:xfrm>
            <a:prstGeom prst="rect">
              <a:avLst/>
            </a:prstGeom>
          </p:spPr>
          <p:txBody>
            <a:bodyPr lIns="50800" tIns="50800" rIns="50800" bIns="50800" rtlCol="0" anchor="ctr"/>
            <a:lstStyle/>
            <a:p>
              <a:pPr algn="ctr">
                <a:lnSpc>
                  <a:spcPts val="2823"/>
                </a:lnSpc>
              </a:pPr>
              <a:endParaRPr/>
            </a:p>
          </p:txBody>
        </p:sp>
      </p:grpSp>
      <p:sp>
        <p:nvSpPr>
          <p:cNvPr id="6" name="TextBox 6"/>
          <p:cNvSpPr txBox="1"/>
          <p:nvPr/>
        </p:nvSpPr>
        <p:spPr>
          <a:xfrm>
            <a:off x="4871379" y="573879"/>
            <a:ext cx="8545242" cy="1193801"/>
          </a:xfrm>
          <a:prstGeom prst="rect">
            <a:avLst/>
          </a:prstGeom>
        </p:spPr>
        <p:txBody>
          <a:bodyPr lIns="0" tIns="0" rIns="0" bIns="0" rtlCol="0" anchor="t">
            <a:spAutoFit/>
          </a:bodyPr>
          <a:lstStyle/>
          <a:p>
            <a:pPr algn="ctr">
              <a:lnSpc>
                <a:spcPts val="9799"/>
              </a:lnSpc>
            </a:pPr>
            <a:r>
              <a:rPr lang="en-US" sz="6999">
                <a:solidFill>
                  <a:srgbClr val="000000"/>
                </a:solidFill>
                <a:latin typeface="Garet"/>
              </a:rPr>
              <a:t>INTRODUCTION</a:t>
            </a:r>
          </a:p>
        </p:txBody>
      </p:sp>
      <p:sp>
        <p:nvSpPr>
          <p:cNvPr id="7" name="TextBox 7"/>
          <p:cNvSpPr txBox="1"/>
          <p:nvPr/>
        </p:nvSpPr>
        <p:spPr>
          <a:xfrm>
            <a:off x="530607" y="5695589"/>
            <a:ext cx="17359144" cy="3181350"/>
          </a:xfrm>
          <a:prstGeom prst="rect">
            <a:avLst/>
          </a:prstGeom>
        </p:spPr>
        <p:txBody>
          <a:bodyPr lIns="0" tIns="0" rIns="0" bIns="0" rtlCol="0" anchor="t">
            <a:spAutoFit/>
          </a:bodyPr>
          <a:lstStyle/>
          <a:p>
            <a:pPr>
              <a:lnSpc>
                <a:spcPts val="4200"/>
              </a:lnSpc>
            </a:pPr>
            <a:r>
              <a:rPr lang="en-US" sz="3000">
                <a:solidFill>
                  <a:srgbClr val="FFFFFF"/>
                </a:solidFill>
                <a:latin typeface="Open Sans"/>
              </a:rPr>
              <a:t>Carrier ships are the integral link between the production and its consumption all across the globe. It thus plays very crucial part in connecting global economy. It has been estimated that almost 80% of global goods gets transported across oceans via ships. Though air freight is less time consuming, but the cost associated with it is too high in comparison to carrier ships. Further, carrier shipping allows heavy loads, as well as hazardous materials which brings flexibility in transportation driving the market for cargo ships.</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sp>
        <p:nvSpPr>
          <p:cNvPr id="3" name="Freeform 3"/>
          <p:cNvSpPr/>
          <p:nvPr/>
        </p:nvSpPr>
        <p:spPr>
          <a:xfrm>
            <a:off x="893802" y="7109537"/>
            <a:ext cx="6159760" cy="1911515"/>
          </a:xfrm>
          <a:custGeom>
            <a:rect l="l" t="t" r="r" b="b"/>
            <a:pathLst>
              <a:path w="6159760" h="1911515">
                <a:moveTo>
                  <a:pt x="0" y="0"/>
                </a:moveTo>
                <a:lnTo>
                  <a:pt x="6159760" y="0"/>
                </a:lnTo>
                <a:lnTo>
                  <a:pt x="6159760" y="1911515"/>
                </a:lnTo>
                <a:lnTo>
                  <a:pt x="0" y="1911515"/>
                </a:lnTo>
                <a:lnTo>
                  <a:pt x="0" y="0"/>
                </a:lnTo>
                <a:close/>
              </a:path>
            </a:pathLst>
          </a:custGeom>
          <a:blipFill>
            <a:blip r:embed="rId3">
              <a:alphaModFix amt="40000"/>
              <a:extLst>
                <a:ext uri="{96DAC541-7B7A-43D3-8B79-37D633B846F1}">
                  <asvg:svgBlip xmlns:asvg="http://schemas.microsoft.com/office/drawing/2016/SVG/main" r:embed="rId4"/>
                </a:ext>
              </a:extLst>
            </a:blip>
            <a:stretch>
              <a:fillRect t="-154842"/>
            </a:stretch>
          </a:blipFill>
        </p:spPr>
        <p:txBody>
          <a:bodyPr/>
          <a:lstStyle/>
          <a:p/>
        </p:txBody>
      </p:sp>
      <p:grpSp>
        <p:nvGrpSpPr>
          <p:cNvPr id="4" name="Group 4"/>
          <p:cNvGrpSpPr/>
          <p:nvPr/>
        </p:nvGrpSpPr>
        <p:grpSpPr>
          <a:xfrm>
            <a:off x="706478" y="6910591"/>
            <a:ext cx="6534409" cy="1300027"/>
            <a:chExt cx="2156186" cy="428975"/>
          </a:xfrm>
        </p:grpSpPr>
        <p:sp>
          <p:nvSpPr>
            <p:cNvPr id="5" name="Freeform 5"/>
            <p:cNvSpPr/>
            <p:nvPr/>
          </p:nvSpPr>
          <p:spPr>
            <a:xfrm>
              <a:off x="0" y="0"/>
              <a:ext cx="2156186" cy="428975"/>
            </a:xfrm>
            <a:custGeom>
              <a:rect l="l" t="t" r="r" b="b"/>
              <a:pathLst>
                <a:path w="2156186" h="428975">
                  <a:moveTo>
                    <a:pt x="35544" y="0"/>
                  </a:moveTo>
                  <a:lnTo>
                    <a:pt x="2120642" y="0"/>
                  </a:lnTo>
                  <a:cubicBezTo>
                    <a:pt x="2140272" y="0"/>
                    <a:pt x="2156186" y="15913"/>
                    <a:pt x="2156186" y="35544"/>
                  </a:cubicBezTo>
                  <a:lnTo>
                    <a:pt x="2156186" y="393432"/>
                  </a:lnTo>
                  <a:cubicBezTo>
                    <a:pt x="2156186" y="413062"/>
                    <a:pt x="2140272" y="428975"/>
                    <a:pt x="2120642" y="428975"/>
                  </a:cubicBezTo>
                  <a:lnTo>
                    <a:pt x="35544" y="428975"/>
                  </a:lnTo>
                  <a:cubicBezTo>
                    <a:pt x="15913" y="428975"/>
                    <a:pt x="0" y="413062"/>
                    <a:pt x="0" y="393432"/>
                  </a:cubicBezTo>
                  <a:lnTo>
                    <a:pt x="0" y="35544"/>
                  </a:lnTo>
                  <a:cubicBezTo>
                    <a:pt x="0" y="15913"/>
                    <a:pt x="15913" y="0"/>
                    <a:pt x="35544" y="0"/>
                  </a:cubicBezTo>
                  <a:close/>
                </a:path>
              </a:pathLst>
            </a:custGeom>
            <a:solidFill>
              <a:srgbClr val="1E3048"/>
            </a:solidFill>
          </p:spPr>
          <p:txBody>
            <a:bodyPr/>
            <a:lstStyle/>
            <a:p/>
          </p:txBody>
        </p:sp>
        <p:sp>
          <p:nvSpPr>
            <p:cNvPr id="6" name="TextBox 6"/>
            <p:cNvSpPr txBox="1"/>
            <p:nvPr/>
          </p:nvSpPr>
          <p:spPr>
            <a:xfrm>
              <a:off x="0" y="-38100"/>
              <a:ext cx="2156186" cy="467075"/>
            </a:xfrm>
            <a:prstGeom prst="rect">
              <a:avLst/>
            </a:prstGeom>
          </p:spPr>
          <p:txBody>
            <a:bodyPr lIns="50800" tIns="50800" rIns="50800" bIns="50800" rtlCol="0" anchor="ctr"/>
            <a:lstStyle/>
            <a:p>
              <a:pPr algn="ctr">
                <a:lnSpc>
                  <a:spcPts val="2823"/>
                </a:lnSpc>
              </a:pPr>
              <a:endParaRPr/>
            </a:p>
          </p:txBody>
        </p:sp>
      </p:grpSp>
      <p:sp>
        <p:nvSpPr>
          <p:cNvPr id="7" name="Freeform 7"/>
          <p:cNvSpPr/>
          <p:nvPr/>
        </p:nvSpPr>
        <p:spPr>
          <a:xfrm>
            <a:off x="893802" y="5452655"/>
            <a:ext cx="6159760" cy="1911515"/>
          </a:xfrm>
          <a:custGeom>
            <a:rect l="l" t="t" r="r" b="b"/>
            <a:pathLst>
              <a:path w="6159760" h="1911515">
                <a:moveTo>
                  <a:pt x="0" y="0"/>
                </a:moveTo>
                <a:lnTo>
                  <a:pt x="6159760" y="0"/>
                </a:lnTo>
                <a:lnTo>
                  <a:pt x="6159760" y="1911515"/>
                </a:lnTo>
                <a:lnTo>
                  <a:pt x="0" y="1911515"/>
                </a:lnTo>
                <a:lnTo>
                  <a:pt x="0" y="0"/>
                </a:lnTo>
                <a:close/>
              </a:path>
            </a:pathLst>
          </a:custGeom>
          <a:blipFill>
            <a:blip r:embed="rId3">
              <a:alphaModFix amt="40000"/>
              <a:extLst>
                <a:ext uri="{96DAC541-7B7A-43D3-8B79-37D633B846F1}">
                  <asvg:svgBlip xmlns:asvg="http://schemas.microsoft.com/office/drawing/2016/SVG/main" r:embed="rId4"/>
                </a:ext>
              </a:extLst>
            </a:blip>
            <a:stretch>
              <a:fillRect t="-154842"/>
            </a:stretch>
          </a:blipFill>
        </p:spPr>
        <p:txBody>
          <a:bodyPr/>
          <a:lstStyle/>
          <a:p/>
        </p:txBody>
      </p:sp>
      <p:grpSp>
        <p:nvGrpSpPr>
          <p:cNvPr id="8" name="Group 8"/>
          <p:cNvGrpSpPr/>
          <p:nvPr/>
        </p:nvGrpSpPr>
        <p:grpSpPr>
          <a:xfrm>
            <a:off x="706478" y="5255772"/>
            <a:ext cx="6534409" cy="1300027"/>
            <a:chExt cx="2156186" cy="428975"/>
          </a:xfrm>
        </p:grpSpPr>
        <p:sp>
          <p:nvSpPr>
            <p:cNvPr id="9" name="Freeform 9"/>
            <p:cNvSpPr/>
            <p:nvPr/>
          </p:nvSpPr>
          <p:spPr>
            <a:xfrm>
              <a:off x="0" y="0"/>
              <a:ext cx="2156186" cy="428975"/>
            </a:xfrm>
            <a:custGeom>
              <a:rect l="l" t="t" r="r" b="b"/>
              <a:pathLst>
                <a:path w="2156186" h="428975">
                  <a:moveTo>
                    <a:pt x="35544" y="0"/>
                  </a:moveTo>
                  <a:lnTo>
                    <a:pt x="2120642" y="0"/>
                  </a:lnTo>
                  <a:cubicBezTo>
                    <a:pt x="2140272" y="0"/>
                    <a:pt x="2156186" y="15913"/>
                    <a:pt x="2156186" y="35544"/>
                  </a:cubicBezTo>
                  <a:lnTo>
                    <a:pt x="2156186" y="393432"/>
                  </a:lnTo>
                  <a:cubicBezTo>
                    <a:pt x="2156186" y="413062"/>
                    <a:pt x="2140272" y="428975"/>
                    <a:pt x="2120642" y="428975"/>
                  </a:cubicBezTo>
                  <a:lnTo>
                    <a:pt x="35544" y="428975"/>
                  </a:lnTo>
                  <a:cubicBezTo>
                    <a:pt x="15913" y="428975"/>
                    <a:pt x="0" y="413062"/>
                    <a:pt x="0" y="393432"/>
                  </a:cubicBezTo>
                  <a:lnTo>
                    <a:pt x="0" y="35544"/>
                  </a:lnTo>
                  <a:cubicBezTo>
                    <a:pt x="0" y="15913"/>
                    <a:pt x="15913" y="0"/>
                    <a:pt x="35544" y="0"/>
                  </a:cubicBezTo>
                  <a:close/>
                </a:path>
              </a:pathLst>
            </a:custGeom>
            <a:solidFill>
              <a:srgbClr val="53BF9D"/>
            </a:solidFill>
          </p:spPr>
          <p:txBody>
            <a:bodyPr/>
            <a:lstStyle/>
            <a:p/>
          </p:txBody>
        </p:sp>
        <p:sp>
          <p:nvSpPr>
            <p:cNvPr id="10" name="TextBox 10"/>
            <p:cNvSpPr txBox="1"/>
            <p:nvPr/>
          </p:nvSpPr>
          <p:spPr>
            <a:xfrm>
              <a:off x="0" y="-38100"/>
              <a:ext cx="2156186" cy="467075"/>
            </a:xfrm>
            <a:prstGeom prst="rect">
              <a:avLst/>
            </a:prstGeom>
          </p:spPr>
          <p:txBody>
            <a:bodyPr lIns="50800" tIns="50800" rIns="50800" bIns="50800" rtlCol="0" anchor="ctr"/>
            <a:lstStyle/>
            <a:p>
              <a:pPr algn="ctr">
                <a:lnSpc>
                  <a:spcPts val="2823"/>
                </a:lnSpc>
              </a:pPr>
              <a:endParaRPr/>
            </a:p>
          </p:txBody>
        </p:sp>
      </p:grpSp>
      <p:sp>
        <p:nvSpPr>
          <p:cNvPr id="11" name="Freeform 11"/>
          <p:cNvSpPr/>
          <p:nvPr/>
        </p:nvSpPr>
        <p:spPr>
          <a:xfrm>
            <a:off x="893802" y="3798463"/>
            <a:ext cx="6159760" cy="1911515"/>
          </a:xfrm>
          <a:custGeom>
            <a:rect l="l" t="t" r="r" b="b"/>
            <a:pathLst>
              <a:path w="6159760" h="1911515">
                <a:moveTo>
                  <a:pt x="0" y="0"/>
                </a:moveTo>
                <a:lnTo>
                  <a:pt x="6159760" y="0"/>
                </a:lnTo>
                <a:lnTo>
                  <a:pt x="6159760" y="1911515"/>
                </a:lnTo>
                <a:lnTo>
                  <a:pt x="0" y="1911515"/>
                </a:lnTo>
                <a:lnTo>
                  <a:pt x="0" y="0"/>
                </a:lnTo>
                <a:close/>
              </a:path>
            </a:pathLst>
          </a:custGeom>
          <a:blipFill>
            <a:blip r:embed="rId3">
              <a:alphaModFix amt="40000"/>
              <a:extLst>
                <a:ext uri="{96DAC541-7B7A-43D3-8B79-37D633B846F1}">
                  <asvg:svgBlip xmlns:asvg="http://schemas.microsoft.com/office/drawing/2016/SVG/main" r:embed="rId4"/>
                </a:ext>
              </a:extLst>
            </a:blip>
            <a:stretch>
              <a:fillRect t="-154842"/>
            </a:stretch>
          </a:blipFill>
        </p:spPr>
        <p:txBody>
          <a:bodyPr/>
          <a:lstStyle/>
          <a:p/>
        </p:txBody>
      </p:sp>
      <p:grpSp>
        <p:nvGrpSpPr>
          <p:cNvPr id="12" name="Group 12"/>
          <p:cNvGrpSpPr/>
          <p:nvPr/>
        </p:nvGrpSpPr>
        <p:grpSpPr>
          <a:xfrm>
            <a:off x="706478" y="3600953"/>
            <a:ext cx="6534409" cy="1300027"/>
            <a:chExt cx="2156186" cy="428975"/>
          </a:xfrm>
        </p:grpSpPr>
        <p:sp>
          <p:nvSpPr>
            <p:cNvPr id="13" name="Freeform 13"/>
            <p:cNvSpPr/>
            <p:nvPr/>
          </p:nvSpPr>
          <p:spPr>
            <a:xfrm>
              <a:off x="0" y="0"/>
              <a:ext cx="2156186" cy="428975"/>
            </a:xfrm>
            <a:custGeom>
              <a:rect l="l" t="t" r="r" b="b"/>
              <a:pathLst>
                <a:path w="2156186" h="428975">
                  <a:moveTo>
                    <a:pt x="35544" y="0"/>
                  </a:moveTo>
                  <a:lnTo>
                    <a:pt x="2120642" y="0"/>
                  </a:lnTo>
                  <a:cubicBezTo>
                    <a:pt x="2140272" y="0"/>
                    <a:pt x="2156186" y="15913"/>
                    <a:pt x="2156186" y="35544"/>
                  </a:cubicBezTo>
                  <a:lnTo>
                    <a:pt x="2156186" y="393432"/>
                  </a:lnTo>
                  <a:cubicBezTo>
                    <a:pt x="2156186" y="413062"/>
                    <a:pt x="2140272" y="428975"/>
                    <a:pt x="2120642" y="428975"/>
                  </a:cubicBezTo>
                  <a:lnTo>
                    <a:pt x="35544" y="428975"/>
                  </a:lnTo>
                  <a:cubicBezTo>
                    <a:pt x="15913" y="428975"/>
                    <a:pt x="0" y="413062"/>
                    <a:pt x="0" y="393432"/>
                  </a:cubicBezTo>
                  <a:lnTo>
                    <a:pt x="0" y="35544"/>
                  </a:lnTo>
                  <a:cubicBezTo>
                    <a:pt x="0" y="15913"/>
                    <a:pt x="15913" y="0"/>
                    <a:pt x="35544" y="0"/>
                  </a:cubicBezTo>
                  <a:close/>
                </a:path>
              </a:pathLst>
            </a:custGeom>
            <a:solidFill>
              <a:srgbClr val="1E3048"/>
            </a:solidFill>
          </p:spPr>
          <p:txBody>
            <a:bodyPr/>
            <a:lstStyle/>
            <a:p/>
          </p:txBody>
        </p:sp>
        <p:sp>
          <p:nvSpPr>
            <p:cNvPr id="14" name="TextBox 14"/>
            <p:cNvSpPr txBox="1"/>
            <p:nvPr/>
          </p:nvSpPr>
          <p:spPr>
            <a:xfrm>
              <a:off x="0" y="-38100"/>
              <a:ext cx="2156186" cy="467075"/>
            </a:xfrm>
            <a:prstGeom prst="rect">
              <a:avLst/>
            </a:prstGeom>
          </p:spPr>
          <p:txBody>
            <a:bodyPr lIns="50800" tIns="50800" rIns="50800" bIns="50800" rtlCol="0" anchor="ctr"/>
            <a:lstStyle/>
            <a:p>
              <a:pPr algn="ctr">
                <a:lnSpc>
                  <a:spcPts val="2823"/>
                </a:lnSpc>
              </a:pPr>
              <a:endParaRPr/>
            </a:p>
          </p:txBody>
        </p:sp>
      </p:grpSp>
      <p:sp>
        <p:nvSpPr>
          <p:cNvPr id="15" name="AutoShape 15"/>
          <p:cNvSpPr/>
          <p:nvPr/>
        </p:nvSpPr>
        <p:spPr>
          <a:xfrm flipH="1" flipV="1">
            <a:off x="2061676" y="3909329"/>
            <a:ext cx="0" cy="683275"/>
          </a:xfrm>
          <a:prstGeom prst="line">
            <a:avLst/>
          </a:prstGeom>
          <a:ln w="19050" cap="flat">
            <a:solidFill>
              <a:srgbClr val="FFFFFF"/>
            </a:solidFill>
            <a:prstDash val="solid"/>
            <a:headEnd type="none" w="sm" len="sm"/>
            <a:tailEnd type="none" w="sm" len="sm"/>
          </a:ln>
        </p:spPr>
        <p:txBody>
          <a:bodyPr/>
          <a:lstStyle/>
          <a:p/>
        </p:txBody>
      </p:sp>
      <p:sp>
        <p:nvSpPr>
          <p:cNvPr id="16" name="AutoShape 16"/>
          <p:cNvSpPr/>
          <p:nvPr/>
        </p:nvSpPr>
        <p:spPr>
          <a:xfrm flipH="1" flipV="1">
            <a:off x="2061676" y="5564148"/>
            <a:ext cx="0" cy="683275"/>
          </a:xfrm>
          <a:prstGeom prst="line">
            <a:avLst/>
          </a:prstGeom>
          <a:ln w="19050" cap="flat">
            <a:solidFill>
              <a:srgbClr val="FFFFFF"/>
            </a:solidFill>
            <a:prstDash val="solid"/>
            <a:headEnd type="none" w="sm" len="sm"/>
            <a:tailEnd type="none" w="sm" len="sm"/>
          </a:ln>
        </p:spPr>
        <p:txBody>
          <a:bodyPr/>
          <a:lstStyle/>
          <a:p/>
        </p:txBody>
      </p:sp>
      <p:sp>
        <p:nvSpPr>
          <p:cNvPr id="17" name="AutoShape 17"/>
          <p:cNvSpPr/>
          <p:nvPr/>
        </p:nvSpPr>
        <p:spPr>
          <a:xfrm flipH="1" flipV="1">
            <a:off x="2061676" y="7218967"/>
            <a:ext cx="0" cy="683275"/>
          </a:xfrm>
          <a:prstGeom prst="line">
            <a:avLst/>
          </a:prstGeom>
          <a:ln w="19050" cap="flat">
            <a:solidFill>
              <a:srgbClr val="FFFFFF"/>
            </a:solidFill>
            <a:prstDash val="solid"/>
            <a:headEnd type="none" w="sm" len="sm"/>
            <a:tailEnd type="none" w="sm" len="sm"/>
          </a:ln>
        </p:spPr>
        <p:txBody>
          <a:bodyPr/>
          <a:lstStyle/>
          <a:p/>
        </p:txBody>
      </p:sp>
      <p:sp>
        <p:nvSpPr>
          <p:cNvPr id="18" name="TextBox 18"/>
          <p:cNvSpPr txBox="1"/>
          <p:nvPr/>
        </p:nvSpPr>
        <p:spPr>
          <a:xfrm>
            <a:off x="2194507" y="3767640"/>
            <a:ext cx="4755272" cy="986580"/>
          </a:xfrm>
          <a:prstGeom prst="rect">
            <a:avLst/>
          </a:prstGeom>
        </p:spPr>
        <p:txBody>
          <a:bodyPr lIns="0" tIns="0" rIns="0" bIns="0" rtlCol="0" anchor="t">
            <a:spAutoFit/>
          </a:bodyPr>
          <a:lstStyle/>
          <a:p>
            <a:pPr algn="ctr">
              <a:lnSpc>
                <a:spcPts val="3940"/>
              </a:lnSpc>
            </a:pPr>
            <a:r>
              <a:rPr lang="en-US" sz="2814" spc="90">
                <a:solidFill>
                  <a:srgbClr val="FFFFFF"/>
                </a:solidFill>
                <a:latin typeface="Barlow Semi-Bold"/>
              </a:rPr>
              <a:t>MARKET SIZE</a:t>
            </a:r>
          </a:p>
          <a:p>
            <a:pPr algn="ctr">
              <a:lnSpc>
                <a:spcPts val="3940"/>
              </a:lnSpc>
              <a:spcBef>
                <a:spcPct val="0"/>
              </a:spcBef>
            </a:pPr>
            <a:r>
              <a:rPr lang="en-US" sz="2814" spc="90">
                <a:solidFill>
                  <a:srgbClr val="FFFFFF"/>
                </a:solidFill>
                <a:latin typeface="Barlow Semi-Bold"/>
              </a:rPr>
              <a:t>$374.24 Bn</a:t>
            </a:r>
          </a:p>
        </p:txBody>
      </p:sp>
      <p:sp>
        <p:nvSpPr>
          <p:cNvPr id="19" name="TextBox 19"/>
          <p:cNvSpPr txBox="1"/>
          <p:nvPr/>
        </p:nvSpPr>
        <p:spPr>
          <a:xfrm>
            <a:off x="2194507" y="5383920"/>
            <a:ext cx="4755272" cy="986580"/>
          </a:xfrm>
          <a:prstGeom prst="rect">
            <a:avLst/>
          </a:prstGeom>
        </p:spPr>
        <p:txBody>
          <a:bodyPr lIns="0" tIns="0" rIns="0" bIns="0" rtlCol="0" anchor="t">
            <a:spAutoFit/>
          </a:bodyPr>
          <a:lstStyle/>
          <a:p>
            <a:pPr algn="ctr">
              <a:lnSpc>
                <a:spcPts val="3940"/>
              </a:lnSpc>
            </a:pPr>
            <a:r>
              <a:rPr lang="en-US" sz="2814" spc="90">
                <a:solidFill>
                  <a:srgbClr val="FFFFFF"/>
                </a:solidFill>
                <a:latin typeface="Barlow Semi-Bold"/>
              </a:rPr>
              <a:t>FORECAST</a:t>
            </a:r>
          </a:p>
          <a:p>
            <a:pPr algn="ctr">
              <a:lnSpc>
                <a:spcPts val="3940"/>
              </a:lnSpc>
              <a:spcBef>
                <a:spcPct val="0"/>
              </a:spcBef>
            </a:pPr>
            <a:r>
              <a:rPr lang="en-US" sz="2814" spc="90">
                <a:solidFill>
                  <a:srgbClr val="FFFFFF"/>
                </a:solidFill>
                <a:latin typeface="Barlow Semi-Bold"/>
              </a:rPr>
              <a:t>$412.36 Bn</a:t>
            </a:r>
          </a:p>
        </p:txBody>
      </p:sp>
      <p:sp>
        <p:nvSpPr>
          <p:cNvPr id="20" name="TextBox 20"/>
          <p:cNvSpPr txBox="1"/>
          <p:nvPr/>
        </p:nvSpPr>
        <p:spPr>
          <a:xfrm>
            <a:off x="2194507" y="7052387"/>
            <a:ext cx="4755272" cy="986580"/>
          </a:xfrm>
          <a:prstGeom prst="rect">
            <a:avLst/>
          </a:prstGeom>
        </p:spPr>
        <p:txBody>
          <a:bodyPr lIns="0" tIns="0" rIns="0" bIns="0" rtlCol="0" anchor="t">
            <a:spAutoFit/>
          </a:bodyPr>
          <a:lstStyle/>
          <a:p>
            <a:pPr algn="ctr">
              <a:lnSpc>
                <a:spcPts val="3940"/>
              </a:lnSpc>
            </a:pPr>
            <a:r>
              <a:rPr lang="en-US" sz="2814" spc="90">
                <a:solidFill>
                  <a:srgbClr val="FFFFFF"/>
                </a:solidFill>
                <a:latin typeface="Barlow Semi-Bold"/>
              </a:rPr>
              <a:t>CAGR</a:t>
            </a:r>
          </a:p>
          <a:p>
            <a:pPr algn="ctr">
              <a:lnSpc>
                <a:spcPts val="3940"/>
              </a:lnSpc>
              <a:spcBef>
                <a:spcPct val="0"/>
              </a:spcBef>
            </a:pPr>
            <a:r>
              <a:rPr lang="en-US" sz="2814" spc="90">
                <a:solidFill>
                  <a:srgbClr val="FFFFFF"/>
                </a:solidFill>
                <a:latin typeface="Barlow Semi-Bold"/>
              </a:rPr>
              <a:t>4.4%</a:t>
            </a:r>
          </a:p>
        </p:txBody>
      </p:sp>
      <p:sp>
        <p:nvSpPr>
          <p:cNvPr id="21" name="TextBox 21"/>
          <p:cNvSpPr txBox="1"/>
          <p:nvPr/>
        </p:nvSpPr>
        <p:spPr>
          <a:xfrm>
            <a:off x="811183" y="4017871"/>
            <a:ext cx="1182171" cy="486118"/>
          </a:xfrm>
          <a:prstGeom prst="rect">
            <a:avLst/>
          </a:prstGeom>
        </p:spPr>
        <p:txBody>
          <a:bodyPr lIns="0" tIns="0" rIns="0" bIns="0" rtlCol="0" anchor="t">
            <a:spAutoFit/>
          </a:bodyPr>
          <a:lstStyle/>
          <a:p>
            <a:pPr algn="ctr">
              <a:lnSpc>
                <a:spcPts val="3940"/>
              </a:lnSpc>
              <a:spcBef>
                <a:spcPct val="0"/>
              </a:spcBef>
            </a:pPr>
            <a:r>
              <a:rPr lang="en-US" sz="2814" spc="90">
                <a:solidFill>
                  <a:srgbClr val="FFFFFF"/>
                </a:solidFill>
                <a:latin typeface="Barlow Semi-Bold"/>
              </a:rPr>
              <a:t>2022</a:t>
            </a:r>
          </a:p>
        </p:txBody>
      </p:sp>
      <p:sp>
        <p:nvSpPr>
          <p:cNvPr id="22" name="TextBox 22"/>
          <p:cNvSpPr txBox="1"/>
          <p:nvPr/>
        </p:nvSpPr>
        <p:spPr>
          <a:xfrm>
            <a:off x="866099" y="5652828"/>
            <a:ext cx="1182171" cy="486118"/>
          </a:xfrm>
          <a:prstGeom prst="rect">
            <a:avLst/>
          </a:prstGeom>
        </p:spPr>
        <p:txBody>
          <a:bodyPr lIns="0" tIns="0" rIns="0" bIns="0" rtlCol="0" anchor="t">
            <a:spAutoFit/>
          </a:bodyPr>
          <a:lstStyle/>
          <a:p>
            <a:pPr algn="ctr">
              <a:lnSpc>
                <a:spcPts val="3940"/>
              </a:lnSpc>
              <a:spcBef>
                <a:spcPct val="0"/>
              </a:spcBef>
            </a:pPr>
            <a:r>
              <a:rPr lang="en-US" sz="2814" spc="90">
                <a:solidFill>
                  <a:srgbClr val="FFFFFF"/>
                </a:solidFill>
                <a:latin typeface="Barlow Semi-Bold"/>
              </a:rPr>
              <a:t>2030</a:t>
            </a:r>
          </a:p>
        </p:txBody>
      </p:sp>
      <p:sp>
        <p:nvSpPr>
          <p:cNvPr id="23" name="TextBox 23"/>
          <p:cNvSpPr txBox="1"/>
          <p:nvPr/>
        </p:nvSpPr>
        <p:spPr>
          <a:xfrm>
            <a:off x="811183" y="7038739"/>
            <a:ext cx="1182171" cy="986580"/>
          </a:xfrm>
          <a:prstGeom prst="rect">
            <a:avLst/>
          </a:prstGeom>
        </p:spPr>
        <p:txBody>
          <a:bodyPr lIns="0" tIns="0" rIns="0" bIns="0" rtlCol="0" anchor="t">
            <a:spAutoFit/>
          </a:bodyPr>
          <a:lstStyle/>
          <a:p>
            <a:pPr algn="ctr">
              <a:lnSpc>
                <a:spcPts val="3940"/>
              </a:lnSpc>
            </a:pPr>
            <a:r>
              <a:rPr lang="en-US" sz="2814" spc="90">
                <a:solidFill>
                  <a:srgbClr val="FFFFFF"/>
                </a:solidFill>
                <a:latin typeface="Barlow Semi-Bold"/>
              </a:rPr>
              <a:t>2023-</a:t>
            </a:r>
          </a:p>
          <a:p>
            <a:pPr algn="ctr">
              <a:lnSpc>
                <a:spcPts val="3940"/>
              </a:lnSpc>
              <a:spcBef>
                <a:spcPct val="0"/>
              </a:spcBef>
            </a:pPr>
            <a:r>
              <a:rPr lang="en-US" sz="2814" spc="90">
                <a:solidFill>
                  <a:srgbClr val="FFFFFF"/>
                </a:solidFill>
                <a:latin typeface="Barlow Semi-Bold"/>
              </a:rPr>
              <a:t>2030</a:t>
            </a:r>
          </a:p>
        </p:txBody>
      </p:sp>
      <p:sp>
        <p:nvSpPr>
          <p:cNvPr id="24" name="TextBox 24"/>
          <p:cNvSpPr txBox="1"/>
          <p:nvPr/>
        </p:nvSpPr>
        <p:spPr>
          <a:xfrm>
            <a:off x="5963462" y="1320508"/>
            <a:ext cx="6361076" cy="574674"/>
          </a:xfrm>
          <a:prstGeom prst="rect">
            <a:avLst/>
          </a:prstGeom>
        </p:spPr>
        <p:txBody>
          <a:bodyPr lIns="0" tIns="0" rIns="0" bIns="0" rtlCol="0" anchor="t">
            <a:spAutoFit/>
          </a:bodyPr>
          <a:lstStyle/>
          <a:p>
            <a:pPr algn="ctr">
              <a:lnSpc>
                <a:spcPts val="4099"/>
              </a:lnSpc>
            </a:pPr>
            <a:r>
              <a:rPr lang="en-US" sz="4999" spc="-359">
                <a:solidFill>
                  <a:srgbClr val="000000"/>
                </a:solidFill>
                <a:latin typeface="Garet Bold"/>
              </a:rPr>
              <a:t>KEY INSIGHTS</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037" b="-9037"/>
            </a:stretch>
          </a:blipFill>
        </p:spPr>
        <p:txBody>
          <a:bodyPr/>
          <a:lstStyle/>
          <a:p/>
        </p:txBody>
      </p:sp>
      <p:grpSp>
        <p:nvGrpSpPr>
          <p:cNvPr id="3" name="Group 3"/>
          <p:cNvGrpSpPr/>
          <p:nvPr/>
        </p:nvGrpSpPr>
        <p:grpSpPr>
          <a:xfrm>
            <a:off x="7032323" y="6014305"/>
            <a:ext cx="5045878" cy="1877525"/>
            <a:chExt cx="1456271" cy="541865"/>
          </a:xfrm>
        </p:grpSpPr>
        <p:sp>
          <p:nvSpPr>
            <p:cNvPr id="4" name="Freeform 4"/>
            <p:cNvSpPr/>
            <p:nvPr/>
          </p:nvSpPr>
          <p:spPr>
            <a:xfrm>
              <a:off x="0" y="0"/>
              <a:ext cx="1456271" cy="541865"/>
            </a:xfrm>
            <a:custGeom>
              <a:rect l="l" t="t" r="r" b="b"/>
              <a:pathLst>
                <a:path w="1456271" h="541865">
                  <a:moveTo>
                    <a:pt x="0" y="0"/>
                  </a:moveTo>
                  <a:lnTo>
                    <a:pt x="1456271" y="0"/>
                  </a:lnTo>
                  <a:lnTo>
                    <a:pt x="1456271" y="541865"/>
                  </a:lnTo>
                  <a:lnTo>
                    <a:pt x="0" y="541865"/>
                  </a:lnTo>
                  <a:close/>
                </a:path>
              </a:pathLst>
            </a:custGeom>
            <a:solidFill>
              <a:srgbClr val="38A3A5"/>
            </a:solidFill>
          </p:spPr>
          <p:txBody>
            <a:bodyPr/>
            <a:lstStyle/>
            <a:p/>
          </p:txBody>
        </p:sp>
        <p:sp>
          <p:nvSpPr>
            <p:cNvPr id="5" name="TextBox 5"/>
            <p:cNvSpPr txBox="1"/>
            <p:nvPr/>
          </p:nvSpPr>
          <p:spPr>
            <a:xfrm>
              <a:off x="0" y="-47625"/>
              <a:ext cx="1456271" cy="589490"/>
            </a:xfrm>
            <a:prstGeom prst="rect">
              <a:avLst/>
            </a:prstGeom>
          </p:spPr>
          <p:txBody>
            <a:bodyPr lIns="50800" tIns="50800" rIns="50800" bIns="50800" rtlCol="0" anchor="ctr"/>
            <a:lstStyle/>
            <a:p>
              <a:pPr algn="ctr">
                <a:lnSpc>
                  <a:spcPts val="2399"/>
                </a:lnSpc>
              </a:pPr>
              <a:endParaRPr/>
            </a:p>
          </p:txBody>
        </p:sp>
      </p:grpSp>
      <p:grpSp>
        <p:nvGrpSpPr>
          <p:cNvPr id="6" name="Group 6"/>
          <p:cNvGrpSpPr/>
          <p:nvPr/>
        </p:nvGrpSpPr>
        <p:grpSpPr>
          <a:xfrm>
            <a:off x="6377139" y="5821751"/>
            <a:ext cx="1799294" cy="1799294"/>
            <a:chExt cx="812800" cy="812800"/>
          </a:xfrm>
        </p:grpSpPr>
        <p:sp>
          <p:nvSpPr>
            <p:cNvPr id="7" name="Freeform 7"/>
            <p:cNvSpPr/>
            <p:nvPr/>
          </p:nvSpPr>
          <p:spPr>
            <a:xfrm>
              <a:off x="0" y="0"/>
              <a:ext cx="812800" cy="812800"/>
            </a:xfrm>
            <a:custGeom>
              <a:rect l="l" t="t" r="r" b="b"/>
              <a:pathLst>
                <a:path w="812800" h="812800">
                  <a:moveTo>
                    <a:pt x="0" y="0"/>
                  </a:moveTo>
                  <a:lnTo>
                    <a:pt x="812800" y="0"/>
                  </a:lnTo>
                  <a:lnTo>
                    <a:pt x="812800" y="812800"/>
                  </a:lnTo>
                  <a:lnTo>
                    <a:pt x="0" y="812800"/>
                  </a:lnTo>
                  <a:close/>
                </a:path>
              </a:pathLst>
            </a:custGeom>
            <a:solidFill>
              <a:srgbClr val="38A3A5"/>
            </a:solidFill>
          </p:spPr>
          <p:txBody>
            <a:bodyPr/>
            <a:lstStyle/>
            <a:p/>
          </p:txBody>
        </p:sp>
        <p:sp>
          <p:nvSpPr>
            <p:cNvPr id="8" name="TextBox 8"/>
            <p:cNvSpPr txBox="1"/>
            <p:nvPr/>
          </p:nvSpPr>
          <p:spPr>
            <a:xfrm>
              <a:off x="0" y="-47625"/>
              <a:ext cx="812800" cy="860425"/>
            </a:xfrm>
            <a:prstGeom prst="rect">
              <a:avLst/>
            </a:prstGeom>
          </p:spPr>
          <p:txBody>
            <a:bodyPr lIns="50800" tIns="50800" rIns="50800" bIns="50800" rtlCol="0" anchor="ctr"/>
            <a:lstStyle/>
            <a:p>
              <a:pPr algn="ctr">
                <a:lnSpc>
                  <a:spcPts val="2399"/>
                </a:lnSpc>
              </a:pPr>
              <a:endParaRPr/>
            </a:p>
          </p:txBody>
        </p:sp>
      </p:grpSp>
      <p:grpSp>
        <p:nvGrpSpPr>
          <p:cNvPr id="9" name="Group 9"/>
          <p:cNvGrpSpPr/>
          <p:nvPr/>
        </p:nvGrpSpPr>
        <p:grpSpPr>
          <a:xfrm>
            <a:off x="6506382" y="5950993"/>
            <a:ext cx="1540809" cy="1540809"/>
            <a:chExt cx="812800" cy="812800"/>
          </a:xfrm>
        </p:grpSpPr>
        <p:sp>
          <p:nvSpPr>
            <p:cNvPr id="10" name="Freeform 10"/>
            <p:cNvSpPr/>
            <p:nvPr/>
          </p:nvSpPr>
          <p:spPr>
            <a:xfrm>
              <a:off x="0" y="0"/>
              <a:ext cx="812800" cy="812800"/>
            </a:xfrm>
            <a:custGeom>
              <a:rect l="l" t="t" r="r" b="b"/>
              <a:pathLst>
                <a:path w="812800" h="812800">
                  <a:moveTo>
                    <a:pt x="0" y="0"/>
                  </a:moveTo>
                  <a:lnTo>
                    <a:pt x="812800" y="0"/>
                  </a:lnTo>
                  <a:lnTo>
                    <a:pt x="812800" y="812800"/>
                  </a:lnTo>
                  <a:lnTo>
                    <a:pt x="0" y="812800"/>
                  </a:lnTo>
                  <a:close/>
                </a:path>
              </a:pathLst>
            </a:custGeom>
            <a:solidFill>
              <a:srgbClr val="FAFAFA"/>
            </a:solidFill>
          </p:spPr>
          <p:txBody>
            <a:bodyPr/>
            <a:lstStyle/>
            <a:p/>
          </p:txBody>
        </p:sp>
        <p:sp>
          <p:nvSpPr>
            <p:cNvPr id="11" name="TextBox 11"/>
            <p:cNvSpPr txBox="1"/>
            <p:nvPr/>
          </p:nvSpPr>
          <p:spPr>
            <a:xfrm>
              <a:off x="0" y="-47625"/>
              <a:ext cx="812800" cy="860425"/>
            </a:xfrm>
            <a:prstGeom prst="rect">
              <a:avLst/>
            </a:prstGeom>
          </p:spPr>
          <p:txBody>
            <a:bodyPr lIns="50800" tIns="50800" rIns="50800" bIns="50800" rtlCol="0" anchor="ctr"/>
            <a:lstStyle/>
            <a:p>
              <a:pPr algn="ctr">
                <a:lnSpc>
                  <a:spcPts val="2399"/>
                </a:lnSpc>
              </a:pPr>
              <a:endParaRPr/>
            </a:p>
          </p:txBody>
        </p:sp>
      </p:grpSp>
      <p:grpSp>
        <p:nvGrpSpPr>
          <p:cNvPr id="12" name="Group 12"/>
          <p:cNvGrpSpPr/>
          <p:nvPr/>
        </p:nvGrpSpPr>
        <p:grpSpPr>
          <a:xfrm>
            <a:off x="815201" y="5870734"/>
            <a:ext cx="5070748" cy="1886779"/>
            <a:chExt cx="1456271" cy="541865"/>
          </a:xfrm>
        </p:grpSpPr>
        <p:sp>
          <p:nvSpPr>
            <p:cNvPr id="13" name="Freeform 13"/>
            <p:cNvSpPr/>
            <p:nvPr/>
          </p:nvSpPr>
          <p:spPr>
            <a:xfrm>
              <a:off x="0" y="0"/>
              <a:ext cx="1456271" cy="541865"/>
            </a:xfrm>
            <a:custGeom>
              <a:rect l="l" t="t" r="r" b="b"/>
              <a:pathLst>
                <a:path w="1456271" h="541865">
                  <a:moveTo>
                    <a:pt x="0" y="0"/>
                  </a:moveTo>
                  <a:lnTo>
                    <a:pt x="1456271" y="0"/>
                  </a:lnTo>
                  <a:lnTo>
                    <a:pt x="1456271" y="541865"/>
                  </a:lnTo>
                  <a:lnTo>
                    <a:pt x="0" y="541865"/>
                  </a:lnTo>
                  <a:close/>
                </a:path>
              </a:pathLst>
            </a:custGeom>
            <a:solidFill>
              <a:srgbClr val="22577A"/>
            </a:solidFill>
          </p:spPr>
          <p:txBody>
            <a:bodyPr/>
            <a:lstStyle/>
            <a:p/>
          </p:txBody>
        </p:sp>
        <p:sp>
          <p:nvSpPr>
            <p:cNvPr id="14" name="TextBox 14"/>
            <p:cNvSpPr txBox="1"/>
            <p:nvPr/>
          </p:nvSpPr>
          <p:spPr>
            <a:xfrm>
              <a:off x="0" y="-47625"/>
              <a:ext cx="1456271" cy="589490"/>
            </a:xfrm>
            <a:prstGeom prst="rect">
              <a:avLst/>
            </a:prstGeom>
          </p:spPr>
          <p:txBody>
            <a:bodyPr lIns="38751" tIns="38751" rIns="38751" bIns="38751" rtlCol="0" anchor="ctr"/>
            <a:lstStyle/>
            <a:p>
              <a:pPr algn="ctr">
                <a:lnSpc>
                  <a:spcPts val="2399"/>
                </a:lnSpc>
              </a:pPr>
              <a:endParaRPr/>
            </a:p>
          </p:txBody>
        </p:sp>
      </p:grpSp>
      <p:grpSp>
        <p:nvGrpSpPr>
          <p:cNvPr id="15" name="Group 15"/>
          <p:cNvGrpSpPr/>
          <p:nvPr/>
        </p:nvGrpSpPr>
        <p:grpSpPr>
          <a:xfrm>
            <a:off x="126928" y="5740854"/>
            <a:ext cx="1808163" cy="1808163"/>
            <a:chExt cx="812800" cy="812800"/>
          </a:xfrm>
        </p:grpSpPr>
        <p:sp>
          <p:nvSpPr>
            <p:cNvPr id="16" name="Freeform 16"/>
            <p:cNvSpPr/>
            <p:nvPr/>
          </p:nvSpPr>
          <p:spPr>
            <a:xfrm>
              <a:off x="0" y="0"/>
              <a:ext cx="812800" cy="812800"/>
            </a:xfrm>
            <a:custGeom>
              <a:rect l="l" t="t" r="r" b="b"/>
              <a:pathLst>
                <a:path w="812800" h="812800">
                  <a:moveTo>
                    <a:pt x="0" y="0"/>
                  </a:moveTo>
                  <a:lnTo>
                    <a:pt x="812800" y="0"/>
                  </a:lnTo>
                  <a:lnTo>
                    <a:pt x="812800" y="812800"/>
                  </a:lnTo>
                  <a:lnTo>
                    <a:pt x="0" y="812800"/>
                  </a:lnTo>
                  <a:close/>
                </a:path>
              </a:pathLst>
            </a:custGeom>
            <a:solidFill>
              <a:srgbClr val="22577A"/>
            </a:solidFill>
          </p:spPr>
          <p:txBody>
            <a:bodyPr/>
            <a:lstStyle/>
            <a:p/>
          </p:txBody>
        </p:sp>
        <p:sp>
          <p:nvSpPr>
            <p:cNvPr id="17" name="TextBox 17"/>
            <p:cNvSpPr txBox="1"/>
            <p:nvPr/>
          </p:nvSpPr>
          <p:spPr>
            <a:xfrm>
              <a:off x="0" y="-47625"/>
              <a:ext cx="812800" cy="860425"/>
            </a:xfrm>
            <a:prstGeom prst="rect">
              <a:avLst/>
            </a:prstGeom>
          </p:spPr>
          <p:txBody>
            <a:bodyPr lIns="38751" tIns="38751" rIns="38751" bIns="38751" rtlCol="0" anchor="ctr"/>
            <a:lstStyle/>
            <a:p>
              <a:pPr algn="ctr">
                <a:lnSpc>
                  <a:spcPts val="2399"/>
                </a:lnSpc>
              </a:pPr>
              <a:endParaRPr/>
            </a:p>
          </p:txBody>
        </p:sp>
      </p:grpSp>
      <p:grpSp>
        <p:nvGrpSpPr>
          <p:cNvPr id="18" name="Group 18"/>
          <p:cNvGrpSpPr/>
          <p:nvPr/>
        </p:nvGrpSpPr>
        <p:grpSpPr>
          <a:xfrm>
            <a:off x="256807" y="5870734"/>
            <a:ext cx="1548403" cy="1548403"/>
            <a:chExt cx="812800" cy="812800"/>
          </a:xfrm>
        </p:grpSpPr>
        <p:sp>
          <p:nvSpPr>
            <p:cNvPr id="19" name="Freeform 19"/>
            <p:cNvSpPr/>
            <p:nvPr/>
          </p:nvSpPr>
          <p:spPr>
            <a:xfrm>
              <a:off x="0" y="0"/>
              <a:ext cx="812800" cy="812800"/>
            </a:xfrm>
            <a:custGeom>
              <a:rect l="l" t="t" r="r" b="b"/>
              <a:pathLst>
                <a:path w="812800" h="812800">
                  <a:moveTo>
                    <a:pt x="0" y="0"/>
                  </a:moveTo>
                  <a:lnTo>
                    <a:pt x="812800" y="0"/>
                  </a:lnTo>
                  <a:lnTo>
                    <a:pt x="812800" y="812800"/>
                  </a:lnTo>
                  <a:lnTo>
                    <a:pt x="0" y="812800"/>
                  </a:lnTo>
                  <a:close/>
                </a:path>
              </a:pathLst>
            </a:custGeom>
            <a:solidFill>
              <a:srgbClr val="FAFAFA"/>
            </a:solidFill>
          </p:spPr>
          <p:txBody>
            <a:bodyPr/>
            <a:lstStyle/>
            <a:p/>
          </p:txBody>
        </p:sp>
        <p:sp>
          <p:nvSpPr>
            <p:cNvPr id="20" name="TextBox 20"/>
            <p:cNvSpPr txBox="1"/>
            <p:nvPr/>
          </p:nvSpPr>
          <p:spPr>
            <a:xfrm>
              <a:off x="0" y="-47625"/>
              <a:ext cx="812800" cy="860425"/>
            </a:xfrm>
            <a:prstGeom prst="rect">
              <a:avLst/>
            </a:prstGeom>
          </p:spPr>
          <p:txBody>
            <a:bodyPr lIns="38751" tIns="38751" rIns="38751" bIns="38751" rtlCol="0" anchor="ctr"/>
            <a:lstStyle/>
            <a:p>
              <a:pPr algn="ctr">
                <a:lnSpc>
                  <a:spcPts val="2399"/>
                </a:lnSpc>
              </a:pPr>
              <a:endParaRPr/>
            </a:p>
          </p:txBody>
        </p:sp>
      </p:grpSp>
      <p:grpSp>
        <p:nvGrpSpPr>
          <p:cNvPr id="21" name="Group 21"/>
          <p:cNvGrpSpPr/>
          <p:nvPr/>
        </p:nvGrpSpPr>
        <p:grpSpPr>
          <a:xfrm>
            <a:off x="13090325" y="5951630"/>
            <a:ext cx="5070748" cy="1886779"/>
            <a:chExt cx="1456271" cy="541865"/>
          </a:xfrm>
        </p:grpSpPr>
        <p:sp>
          <p:nvSpPr>
            <p:cNvPr id="22" name="Freeform 22"/>
            <p:cNvSpPr/>
            <p:nvPr/>
          </p:nvSpPr>
          <p:spPr>
            <a:xfrm>
              <a:off x="0" y="0"/>
              <a:ext cx="1456271" cy="541865"/>
            </a:xfrm>
            <a:custGeom>
              <a:rect l="l" t="t" r="r" b="b"/>
              <a:pathLst>
                <a:path w="1456271" h="541865">
                  <a:moveTo>
                    <a:pt x="0" y="0"/>
                  </a:moveTo>
                  <a:lnTo>
                    <a:pt x="1456271" y="0"/>
                  </a:lnTo>
                  <a:lnTo>
                    <a:pt x="1456271" y="541865"/>
                  </a:lnTo>
                  <a:lnTo>
                    <a:pt x="0" y="541865"/>
                  </a:lnTo>
                  <a:close/>
                </a:path>
              </a:pathLst>
            </a:custGeom>
            <a:solidFill>
              <a:srgbClr val="22577A"/>
            </a:solidFill>
          </p:spPr>
          <p:txBody>
            <a:bodyPr/>
            <a:lstStyle/>
            <a:p/>
          </p:txBody>
        </p:sp>
        <p:sp>
          <p:nvSpPr>
            <p:cNvPr id="23" name="TextBox 23"/>
            <p:cNvSpPr txBox="1"/>
            <p:nvPr/>
          </p:nvSpPr>
          <p:spPr>
            <a:xfrm>
              <a:off x="0" y="-47625"/>
              <a:ext cx="1456271" cy="589490"/>
            </a:xfrm>
            <a:prstGeom prst="rect">
              <a:avLst/>
            </a:prstGeom>
          </p:spPr>
          <p:txBody>
            <a:bodyPr lIns="38751" tIns="38751" rIns="38751" bIns="38751" rtlCol="0" anchor="ctr"/>
            <a:lstStyle/>
            <a:p>
              <a:pPr algn="ctr">
                <a:lnSpc>
                  <a:spcPts val="2399"/>
                </a:lnSpc>
              </a:pPr>
              <a:endParaRPr/>
            </a:p>
          </p:txBody>
        </p:sp>
      </p:grpSp>
      <p:grpSp>
        <p:nvGrpSpPr>
          <p:cNvPr id="24" name="Group 24"/>
          <p:cNvGrpSpPr/>
          <p:nvPr/>
        </p:nvGrpSpPr>
        <p:grpSpPr>
          <a:xfrm>
            <a:off x="12402052" y="5821751"/>
            <a:ext cx="1808163" cy="1808163"/>
            <a:chExt cx="812800" cy="812800"/>
          </a:xfrm>
        </p:grpSpPr>
        <p:sp>
          <p:nvSpPr>
            <p:cNvPr id="25" name="Freeform 25"/>
            <p:cNvSpPr/>
            <p:nvPr/>
          </p:nvSpPr>
          <p:spPr>
            <a:xfrm>
              <a:off x="0" y="0"/>
              <a:ext cx="812800" cy="812800"/>
            </a:xfrm>
            <a:custGeom>
              <a:rect l="l" t="t" r="r" b="b"/>
              <a:pathLst>
                <a:path w="812800" h="812800">
                  <a:moveTo>
                    <a:pt x="0" y="0"/>
                  </a:moveTo>
                  <a:lnTo>
                    <a:pt x="812800" y="0"/>
                  </a:lnTo>
                  <a:lnTo>
                    <a:pt x="812800" y="812800"/>
                  </a:lnTo>
                  <a:lnTo>
                    <a:pt x="0" y="812800"/>
                  </a:lnTo>
                  <a:close/>
                </a:path>
              </a:pathLst>
            </a:custGeom>
            <a:solidFill>
              <a:srgbClr val="22577A"/>
            </a:solidFill>
          </p:spPr>
          <p:txBody>
            <a:bodyPr/>
            <a:lstStyle/>
            <a:p/>
          </p:txBody>
        </p:sp>
        <p:sp>
          <p:nvSpPr>
            <p:cNvPr id="26" name="TextBox 26"/>
            <p:cNvSpPr txBox="1"/>
            <p:nvPr/>
          </p:nvSpPr>
          <p:spPr>
            <a:xfrm>
              <a:off x="0" y="-47625"/>
              <a:ext cx="812800" cy="860425"/>
            </a:xfrm>
            <a:prstGeom prst="rect">
              <a:avLst/>
            </a:prstGeom>
          </p:spPr>
          <p:txBody>
            <a:bodyPr lIns="38751" tIns="38751" rIns="38751" bIns="38751" rtlCol="0" anchor="ctr"/>
            <a:lstStyle/>
            <a:p>
              <a:pPr algn="ctr">
                <a:lnSpc>
                  <a:spcPts val="2399"/>
                </a:lnSpc>
              </a:pPr>
              <a:endParaRPr/>
            </a:p>
          </p:txBody>
        </p:sp>
      </p:grpSp>
      <p:grpSp>
        <p:nvGrpSpPr>
          <p:cNvPr id="27" name="Group 27"/>
          <p:cNvGrpSpPr/>
          <p:nvPr/>
        </p:nvGrpSpPr>
        <p:grpSpPr>
          <a:xfrm>
            <a:off x="12531931" y="5951630"/>
            <a:ext cx="1548403" cy="1548403"/>
            <a:chExt cx="812800" cy="812800"/>
          </a:xfrm>
        </p:grpSpPr>
        <p:sp>
          <p:nvSpPr>
            <p:cNvPr id="28" name="Freeform 28"/>
            <p:cNvSpPr/>
            <p:nvPr/>
          </p:nvSpPr>
          <p:spPr>
            <a:xfrm>
              <a:off x="0" y="0"/>
              <a:ext cx="812800" cy="812800"/>
            </a:xfrm>
            <a:custGeom>
              <a:rect l="l" t="t" r="r" b="b"/>
              <a:pathLst>
                <a:path w="812800" h="812800">
                  <a:moveTo>
                    <a:pt x="0" y="0"/>
                  </a:moveTo>
                  <a:lnTo>
                    <a:pt x="812800" y="0"/>
                  </a:lnTo>
                  <a:lnTo>
                    <a:pt x="812800" y="812800"/>
                  </a:lnTo>
                  <a:lnTo>
                    <a:pt x="0" y="812800"/>
                  </a:lnTo>
                  <a:close/>
                </a:path>
              </a:pathLst>
            </a:custGeom>
            <a:solidFill>
              <a:srgbClr val="FAFAFA"/>
            </a:solidFill>
          </p:spPr>
          <p:txBody>
            <a:bodyPr/>
            <a:lstStyle/>
            <a:p/>
          </p:txBody>
        </p:sp>
        <p:sp>
          <p:nvSpPr>
            <p:cNvPr id="29" name="TextBox 29"/>
            <p:cNvSpPr txBox="1"/>
            <p:nvPr/>
          </p:nvSpPr>
          <p:spPr>
            <a:xfrm>
              <a:off x="0" y="-47625"/>
              <a:ext cx="812800" cy="860425"/>
            </a:xfrm>
            <a:prstGeom prst="rect">
              <a:avLst/>
            </a:prstGeom>
          </p:spPr>
          <p:txBody>
            <a:bodyPr lIns="38751" tIns="38751" rIns="38751" bIns="38751" rtlCol="0" anchor="ctr"/>
            <a:lstStyle/>
            <a:p>
              <a:pPr algn="ctr">
                <a:lnSpc>
                  <a:spcPts val="2399"/>
                </a:lnSpc>
              </a:pPr>
              <a:endParaRPr/>
            </a:p>
          </p:txBody>
        </p:sp>
      </p:grpSp>
      <p:sp>
        <p:nvSpPr>
          <p:cNvPr id="30" name="Freeform 30"/>
          <p:cNvSpPr/>
          <p:nvPr/>
        </p:nvSpPr>
        <p:spPr>
          <a:xfrm>
            <a:off x="451174" y="6019013"/>
            <a:ext cx="1121966" cy="1251845"/>
          </a:xfrm>
          <a:custGeom>
            <a:rect l="l" t="t" r="r" b="b"/>
            <a:pathLst>
              <a:path w="1121966" h="1251845">
                <a:moveTo>
                  <a:pt x="0" y="0"/>
                </a:moveTo>
                <a:lnTo>
                  <a:pt x="1121966" y="0"/>
                </a:lnTo>
                <a:lnTo>
                  <a:pt x="1121966" y="1251845"/>
                </a:lnTo>
                <a:lnTo>
                  <a:pt x="0" y="125184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p:txBody>
      </p:sp>
      <p:sp>
        <p:nvSpPr>
          <p:cNvPr id="31" name="Freeform 31"/>
          <p:cNvSpPr/>
          <p:nvPr/>
        </p:nvSpPr>
        <p:spPr>
          <a:xfrm>
            <a:off x="6420209" y="6104164"/>
            <a:ext cx="1622875" cy="1215127"/>
          </a:xfrm>
          <a:custGeom>
            <a:rect l="l" t="t" r="r" b="b"/>
            <a:pathLst>
              <a:path w="1622875" h="1215127">
                <a:moveTo>
                  <a:pt x="0" y="0"/>
                </a:moveTo>
                <a:lnTo>
                  <a:pt x="1622875" y="0"/>
                </a:lnTo>
                <a:lnTo>
                  <a:pt x="1622875" y="1215128"/>
                </a:lnTo>
                <a:lnTo>
                  <a:pt x="0" y="1215128"/>
                </a:lnTo>
                <a:lnTo>
                  <a:pt x="0" y="0"/>
                </a:lnTo>
                <a:close/>
              </a:path>
            </a:pathLst>
          </a:custGeom>
          <a:blipFill>
            <a:blip r:embed="rId4"/>
            <a:stretch>
              <a:fillRect/>
            </a:stretch>
          </a:blipFill>
        </p:spPr>
        <p:txBody>
          <a:bodyPr/>
          <a:lstStyle/>
          <a:p/>
        </p:txBody>
      </p:sp>
      <p:sp>
        <p:nvSpPr>
          <p:cNvPr id="32" name="Freeform 32"/>
          <p:cNvSpPr/>
          <p:nvPr/>
        </p:nvSpPr>
        <p:spPr>
          <a:xfrm>
            <a:off x="12631672" y="6214313"/>
            <a:ext cx="1348922" cy="994830"/>
          </a:xfrm>
          <a:custGeom>
            <a:rect l="l" t="t" r="r" b="b"/>
            <a:pathLst>
              <a:path w="1348922" h="994830">
                <a:moveTo>
                  <a:pt x="0" y="0"/>
                </a:moveTo>
                <a:lnTo>
                  <a:pt x="1348922" y="0"/>
                </a:lnTo>
                <a:lnTo>
                  <a:pt x="1348922" y="994830"/>
                </a:lnTo>
                <a:lnTo>
                  <a:pt x="0" y="994830"/>
                </a:lnTo>
                <a:lnTo>
                  <a:pt x="0" y="0"/>
                </a:lnTo>
                <a:close/>
              </a:path>
            </a:pathLst>
          </a:custGeom>
          <a:blipFill>
            <a:blip r:embed="rId5">
              <a:extLst>
                <a:ext uri="{96DAC541-7B7A-43D3-8B79-37D633B846F1}">
                  <asvg:svgBlip xmlns:asvg="http://schemas.microsoft.com/office/drawing/2016/SVG/main" r:embed="rId7"/>
                </a:ext>
              </a:extLst>
            </a:blip>
            <a:stretch>
              <a:fillRect/>
            </a:stretch>
          </a:blipFill>
        </p:spPr>
        <p:txBody>
          <a:bodyPr/>
          <a:lstStyle/>
          <a:p/>
        </p:txBody>
      </p:sp>
      <p:sp>
        <p:nvSpPr>
          <p:cNvPr id="33" name="TextBox 33"/>
          <p:cNvSpPr txBox="1"/>
          <p:nvPr/>
        </p:nvSpPr>
        <p:spPr>
          <a:xfrm>
            <a:off x="1329833" y="509586"/>
            <a:ext cx="16087844" cy="895353"/>
          </a:xfrm>
          <a:prstGeom prst="rect">
            <a:avLst/>
          </a:prstGeom>
        </p:spPr>
        <p:txBody>
          <a:bodyPr lIns="0" tIns="0" rIns="0" bIns="0" rtlCol="0" anchor="t">
            <a:spAutoFit/>
          </a:bodyPr>
          <a:lstStyle/>
          <a:p>
            <a:pPr algn="ctr">
              <a:lnSpc>
                <a:spcPts val="7499"/>
              </a:lnSpc>
              <a:spcBef>
                <a:spcPct val="0"/>
              </a:spcBef>
            </a:pPr>
            <a:r>
              <a:rPr lang="en-US" sz="4999" spc="259">
                <a:solidFill>
                  <a:srgbClr val="000000"/>
                </a:solidFill>
                <a:latin typeface="Garet Bold"/>
              </a:rPr>
              <a:t>REVENUE MARKET SHARE BY SEGMENTS 2022</a:t>
            </a:r>
          </a:p>
        </p:txBody>
      </p:sp>
      <p:sp>
        <p:nvSpPr>
          <p:cNvPr id="34" name="TextBox 34"/>
          <p:cNvSpPr txBox="1"/>
          <p:nvPr/>
        </p:nvSpPr>
        <p:spPr>
          <a:xfrm>
            <a:off x="8176434" y="6455786"/>
            <a:ext cx="3863143" cy="887992"/>
          </a:xfrm>
          <a:prstGeom prst="rect">
            <a:avLst/>
          </a:prstGeom>
        </p:spPr>
        <p:txBody>
          <a:bodyPr lIns="0" tIns="0" rIns="0" bIns="0" rtlCol="0" anchor="t">
            <a:spAutoFit/>
          </a:bodyPr>
          <a:lstStyle/>
          <a:p>
            <a:pPr algn="ctr">
              <a:lnSpc>
                <a:spcPts val="3522"/>
              </a:lnSpc>
            </a:pPr>
            <a:r>
              <a:rPr lang="en-US" sz="3036" spc="157">
                <a:solidFill>
                  <a:srgbClr val="FFFFFF"/>
                </a:solidFill>
                <a:latin typeface="Barlow"/>
              </a:rPr>
              <a:t>Handymax Size:</a:t>
            </a:r>
          </a:p>
          <a:p>
            <a:pPr marL="0" lvl="0" indent="0" algn="ctr">
              <a:lnSpc>
                <a:spcPts val="3522"/>
              </a:lnSpc>
            </a:pPr>
            <a:r>
              <a:rPr lang="en-US" sz="3036" spc="157">
                <a:solidFill>
                  <a:srgbClr val="FFFFFF"/>
                </a:solidFill>
                <a:latin typeface="Barlow"/>
              </a:rPr>
              <a:t>49.7%</a:t>
            </a:r>
          </a:p>
        </p:txBody>
      </p:sp>
      <p:sp>
        <p:nvSpPr>
          <p:cNvPr id="35" name="TextBox 35"/>
          <p:cNvSpPr txBox="1"/>
          <p:nvPr/>
        </p:nvSpPr>
        <p:spPr>
          <a:xfrm>
            <a:off x="1935090" y="6372678"/>
            <a:ext cx="3710752" cy="892416"/>
          </a:xfrm>
          <a:prstGeom prst="rect">
            <a:avLst/>
          </a:prstGeom>
        </p:spPr>
        <p:txBody>
          <a:bodyPr lIns="0" tIns="0" rIns="0" bIns="0" rtlCol="0" anchor="t">
            <a:spAutoFit/>
          </a:bodyPr>
          <a:lstStyle/>
          <a:p>
            <a:pPr algn="ctr">
              <a:lnSpc>
                <a:spcPts val="3539"/>
              </a:lnSpc>
            </a:pPr>
            <a:r>
              <a:rPr lang="en-US" sz="3051" spc="158">
                <a:solidFill>
                  <a:srgbClr val="FFFFFF"/>
                </a:solidFill>
                <a:latin typeface="Barlow"/>
              </a:rPr>
              <a:t>Geared Type:</a:t>
            </a:r>
          </a:p>
          <a:p>
            <a:pPr marL="0" lvl="0" indent="0" algn="ctr">
              <a:lnSpc>
                <a:spcPts val="3539"/>
              </a:lnSpc>
            </a:pPr>
            <a:r>
              <a:rPr lang="en-US" sz="3051" spc="158">
                <a:solidFill>
                  <a:srgbClr val="FFFFFF"/>
                </a:solidFill>
                <a:latin typeface="Barlow"/>
              </a:rPr>
              <a:t>34.6%</a:t>
            </a:r>
          </a:p>
        </p:txBody>
      </p:sp>
      <p:sp>
        <p:nvSpPr>
          <p:cNvPr id="36" name="TextBox 36"/>
          <p:cNvSpPr txBox="1"/>
          <p:nvPr/>
        </p:nvSpPr>
        <p:spPr>
          <a:xfrm>
            <a:off x="14343563" y="6455786"/>
            <a:ext cx="3472075" cy="901326"/>
          </a:xfrm>
          <a:prstGeom prst="rect">
            <a:avLst/>
          </a:prstGeom>
        </p:spPr>
        <p:txBody>
          <a:bodyPr lIns="0" tIns="0" rIns="0" bIns="0" rtlCol="0" anchor="t">
            <a:spAutoFit/>
          </a:bodyPr>
          <a:lstStyle/>
          <a:p>
            <a:pPr algn="ctr">
              <a:lnSpc>
                <a:spcPts val="3539"/>
              </a:lnSpc>
            </a:pPr>
            <a:r>
              <a:rPr lang="en-US" sz="3051" spc="158">
                <a:solidFill>
                  <a:srgbClr val="FFFFFF"/>
                </a:solidFill>
                <a:latin typeface="Barlow"/>
              </a:rPr>
              <a:t>Coal Buk Cargo:</a:t>
            </a:r>
          </a:p>
          <a:p>
            <a:pPr marL="0" lvl="0" indent="0" algn="ctr">
              <a:lnSpc>
                <a:spcPts val="3539"/>
              </a:lnSpc>
            </a:pPr>
            <a:r>
              <a:rPr lang="en-US" sz="3051" spc="158">
                <a:solidFill>
                  <a:srgbClr val="FFFFFF"/>
                </a:solidFill>
                <a:latin typeface="Barlow"/>
              </a:rPr>
              <a:t>33.6%</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7432" b="-21505"/>
            </a:stretch>
          </a:blipFill>
        </p:spPr>
        <p:txBody>
          <a:bodyPr/>
          <a:lstStyle/>
          <a:p/>
        </p:txBody>
      </p:sp>
      <p:sp>
        <p:nvSpPr>
          <p:cNvPr id="3" name="TextBox 3"/>
          <p:cNvSpPr txBox="1"/>
          <p:nvPr/>
        </p:nvSpPr>
        <p:spPr>
          <a:xfrm>
            <a:off x="1028700" y="4470521"/>
            <a:ext cx="5716488" cy="1840334"/>
          </a:xfrm>
          <a:prstGeom prst="rect">
            <a:avLst/>
          </a:prstGeom>
        </p:spPr>
        <p:txBody>
          <a:bodyPr lIns="0" tIns="0" rIns="0" bIns="0" rtlCol="0" anchor="t">
            <a:spAutoFit/>
          </a:bodyPr>
          <a:lstStyle/>
          <a:p>
            <a:pPr algn="ctr">
              <a:lnSpc>
                <a:spcPts val="7029"/>
              </a:lnSpc>
            </a:pPr>
            <a:r>
              <a:rPr lang="en-US" sz="7558" spc="241">
                <a:solidFill>
                  <a:srgbClr val="FFFFFF"/>
                </a:solidFill>
                <a:latin typeface="Barlow Semi-Bold"/>
              </a:rPr>
              <a:t>Asia Pacific:</a:t>
            </a:r>
          </a:p>
          <a:p>
            <a:pPr algn="ctr">
              <a:lnSpc>
                <a:spcPts val="7029"/>
              </a:lnSpc>
            </a:pPr>
            <a:r>
              <a:rPr lang="en-US" sz="7558" spc="241">
                <a:solidFill>
                  <a:srgbClr val="FFFFFF"/>
                </a:solidFill>
                <a:latin typeface="Barlow Semi-Bold"/>
              </a:rPr>
              <a:t>35.8%</a:t>
            </a:r>
          </a:p>
        </p:txBody>
      </p:sp>
      <p:sp>
        <p:nvSpPr>
          <p:cNvPr id="4" name="TextBox 4"/>
          <p:cNvSpPr txBox="1"/>
          <p:nvPr/>
        </p:nvSpPr>
        <p:spPr>
          <a:xfrm>
            <a:off x="363444" y="792748"/>
            <a:ext cx="17561113" cy="672091"/>
          </a:xfrm>
          <a:prstGeom prst="rect">
            <a:avLst/>
          </a:prstGeom>
        </p:spPr>
        <p:txBody>
          <a:bodyPr lIns="0" tIns="0" rIns="0" bIns="0" rtlCol="0" anchor="t">
            <a:spAutoFit/>
          </a:bodyPr>
          <a:lstStyle/>
          <a:p>
            <a:pPr>
              <a:lnSpc>
                <a:spcPts val="5480"/>
              </a:lnSpc>
              <a:spcBef>
                <a:spcPct val="0"/>
              </a:spcBef>
            </a:pPr>
            <a:r>
              <a:rPr lang="en-US" sz="3914" spc="125">
                <a:solidFill>
                  <a:srgbClr val="FFFFFF"/>
                </a:solidFill>
                <a:latin typeface="Garet"/>
              </a:rPr>
              <a:t>GLOBAL BULK CARRIER SHIPS MARKET REVENUE SHARE FOR 2022 </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8370" b="0"/>
            </a:stretch>
          </a:blipFill>
        </p:spPr>
        <p:txBody>
          <a:bodyPr/>
          <a:lstStyle/>
          <a:p/>
        </p:txBody>
      </p:sp>
      <p:grpSp>
        <p:nvGrpSpPr>
          <p:cNvPr id="3" name="Group 3"/>
          <p:cNvGrpSpPr/>
          <p:nvPr/>
        </p:nvGrpSpPr>
        <p:grpSpPr>
          <a:xfrm>
            <a:off x="1977441" y="3569821"/>
            <a:ext cx="6832093" cy="2518128"/>
            <a:chExt cx="6848186" cy="2524059"/>
          </a:xfrm>
        </p:grpSpPr>
        <p:sp>
          <p:nvSpPr>
            <p:cNvPr id="4" name="Freeform 4"/>
            <p:cNvSpPr/>
            <p:nvPr/>
          </p:nvSpPr>
          <p:spPr>
            <a:xfrm>
              <a:off x="0" y="0"/>
              <a:ext cx="6848187" cy="2524060"/>
            </a:xfrm>
            <a:custGeom>
              <a:rect l="l" t="t" r="r" b="b"/>
              <a:pathLst>
                <a:path w="6848187" h="2524060">
                  <a:moveTo>
                    <a:pt x="6723726" y="2524060"/>
                  </a:moveTo>
                  <a:lnTo>
                    <a:pt x="124460" y="2524060"/>
                  </a:lnTo>
                  <a:cubicBezTo>
                    <a:pt x="55880" y="2524060"/>
                    <a:pt x="0" y="2468180"/>
                    <a:pt x="0" y="2399599"/>
                  </a:cubicBezTo>
                  <a:lnTo>
                    <a:pt x="0" y="124460"/>
                  </a:lnTo>
                  <a:cubicBezTo>
                    <a:pt x="0" y="55880"/>
                    <a:pt x="55880" y="0"/>
                    <a:pt x="124460" y="0"/>
                  </a:cubicBezTo>
                  <a:lnTo>
                    <a:pt x="6723727" y="0"/>
                  </a:lnTo>
                  <a:cubicBezTo>
                    <a:pt x="6792306" y="0"/>
                    <a:pt x="6848187" y="55880"/>
                    <a:pt x="6848187" y="124460"/>
                  </a:cubicBezTo>
                  <a:lnTo>
                    <a:pt x="6848187" y="2399600"/>
                  </a:lnTo>
                  <a:cubicBezTo>
                    <a:pt x="6848187" y="2468180"/>
                    <a:pt x="6792306" y="2524060"/>
                    <a:pt x="6723727" y="2524060"/>
                  </a:cubicBezTo>
                  <a:close/>
                </a:path>
              </a:pathLst>
            </a:custGeom>
            <a:solidFill>
              <a:srgbClr val="1E3048"/>
            </a:solidFill>
          </p:spPr>
          <p:txBody>
            <a:bodyPr/>
            <a:lstStyle/>
            <a:p/>
          </p:txBody>
        </p:sp>
      </p:grpSp>
      <p:grpSp>
        <p:nvGrpSpPr>
          <p:cNvPr id="5" name="Group 5"/>
          <p:cNvGrpSpPr/>
          <p:nvPr/>
        </p:nvGrpSpPr>
        <p:grpSpPr>
          <a:xfrm>
            <a:off x="1339932" y="6363422"/>
            <a:ext cx="7469601" cy="2518128"/>
            <a:chExt cx="7487197" cy="2524059"/>
          </a:xfrm>
        </p:grpSpPr>
        <p:sp>
          <p:nvSpPr>
            <p:cNvPr id="6" name="Freeform 6"/>
            <p:cNvSpPr/>
            <p:nvPr/>
          </p:nvSpPr>
          <p:spPr>
            <a:xfrm>
              <a:off x="0" y="0"/>
              <a:ext cx="7487197" cy="2524060"/>
            </a:xfrm>
            <a:custGeom>
              <a:rect l="l" t="t" r="r" b="b"/>
              <a:pathLst>
                <a:path w="7487197" h="2524060">
                  <a:moveTo>
                    <a:pt x="7362737" y="2524060"/>
                  </a:moveTo>
                  <a:lnTo>
                    <a:pt x="124460" y="2524060"/>
                  </a:lnTo>
                  <a:cubicBezTo>
                    <a:pt x="55880" y="2524060"/>
                    <a:pt x="0" y="2468180"/>
                    <a:pt x="0" y="2399599"/>
                  </a:cubicBezTo>
                  <a:lnTo>
                    <a:pt x="0" y="124460"/>
                  </a:lnTo>
                  <a:cubicBezTo>
                    <a:pt x="0" y="55880"/>
                    <a:pt x="55880" y="0"/>
                    <a:pt x="124460" y="0"/>
                  </a:cubicBezTo>
                  <a:lnTo>
                    <a:pt x="7362737" y="0"/>
                  </a:lnTo>
                  <a:cubicBezTo>
                    <a:pt x="7431317" y="0"/>
                    <a:pt x="7487197" y="55880"/>
                    <a:pt x="7487197" y="124460"/>
                  </a:cubicBezTo>
                  <a:lnTo>
                    <a:pt x="7487197" y="2399600"/>
                  </a:lnTo>
                  <a:cubicBezTo>
                    <a:pt x="7487197" y="2468180"/>
                    <a:pt x="7431317" y="2524060"/>
                    <a:pt x="7362737" y="2524060"/>
                  </a:cubicBezTo>
                  <a:close/>
                </a:path>
              </a:pathLst>
            </a:custGeom>
            <a:solidFill>
              <a:srgbClr val="FFFFFF"/>
            </a:solidFill>
          </p:spPr>
          <p:txBody>
            <a:bodyPr/>
            <a:lstStyle/>
            <a:p/>
          </p:txBody>
        </p:sp>
      </p:grpSp>
      <p:grpSp>
        <p:nvGrpSpPr>
          <p:cNvPr id="7" name="Group 7"/>
          <p:cNvGrpSpPr/>
          <p:nvPr/>
        </p:nvGrpSpPr>
        <p:grpSpPr>
          <a:xfrm>
            <a:off x="1339932" y="3569821"/>
            <a:ext cx="7469601" cy="2518128"/>
            <a:chExt cx="7487197" cy="2524059"/>
          </a:xfrm>
        </p:grpSpPr>
        <p:sp>
          <p:nvSpPr>
            <p:cNvPr id="8" name="Freeform 8"/>
            <p:cNvSpPr/>
            <p:nvPr/>
          </p:nvSpPr>
          <p:spPr>
            <a:xfrm>
              <a:off x="0" y="0"/>
              <a:ext cx="7487197" cy="2524060"/>
            </a:xfrm>
            <a:custGeom>
              <a:rect l="l" t="t" r="r" b="b"/>
              <a:pathLst>
                <a:path w="7487197" h="2524060">
                  <a:moveTo>
                    <a:pt x="7362737" y="2524060"/>
                  </a:moveTo>
                  <a:lnTo>
                    <a:pt x="124460" y="2524060"/>
                  </a:lnTo>
                  <a:cubicBezTo>
                    <a:pt x="55880" y="2524060"/>
                    <a:pt x="0" y="2468180"/>
                    <a:pt x="0" y="2399599"/>
                  </a:cubicBezTo>
                  <a:lnTo>
                    <a:pt x="0" y="124460"/>
                  </a:lnTo>
                  <a:cubicBezTo>
                    <a:pt x="0" y="55880"/>
                    <a:pt x="55880" y="0"/>
                    <a:pt x="124460" y="0"/>
                  </a:cubicBezTo>
                  <a:lnTo>
                    <a:pt x="7362737" y="0"/>
                  </a:lnTo>
                  <a:cubicBezTo>
                    <a:pt x="7431317" y="0"/>
                    <a:pt x="7487197" y="55880"/>
                    <a:pt x="7487197" y="124460"/>
                  </a:cubicBezTo>
                  <a:lnTo>
                    <a:pt x="7487197" y="2399600"/>
                  </a:lnTo>
                  <a:cubicBezTo>
                    <a:pt x="7487197" y="2468180"/>
                    <a:pt x="7431317" y="2524060"/>
                    <a:pt x="7362737" y="2524060"/>
                  </a:cubicBezTo>
                  <a:close/>
                </a:path>
              </a:pathLst>
            </a:custGeom>
            <a:solidFill>
              <a:srgbClr val="38A3A5"/>
            </a:solidFill>
          </p:spPr>
          <p:txBody>
            <a:bodyPr/>
            <a:lstStyle/>
            <a:p/>
          </p:txBody>
        </p:sp>
      </p:grpSp>
      <p:grpSp>
        <p:nvGrpSpPr>
          <p:cNvPr id="9" name="Group 9"/>
          <p:cNvGrpSpPr/>
          <p:nvPr/>
        </p:nvGrpSpPr>
        <p:grpSpPr>
          <a:xfrm>
            <a:off x="380474" y="3959412"/>
            <a:ext cx="1918917" cy="1738946"/>
            <a:chExt cx="1923438" cy="1743043"/>
          </a:xfrm>
        </p:grpSpPr>
        <p:sp>
          <p:nvSpPr>
            <p:cNvPr id="10" name="Freeform 10"/>
            <p:cNvSpPr/>
            <p:nvPr/>
          </p:nvSpPr>
          <p:spPr>
            <a:xfrm>
              <a:off x="0" y="0"/>
              <a:ext cx="1923438" cy="1743043"/>
            </a:xfrm>
            <a:custGeom>
              <a:rect l="l" t="t" r="r" b="b"/>
              <a:pathLst>
                <a:path w="1923438" h="1743043">
                  <a:moveTo>
                    <a:pt x="1798977" y="1743042"/>
                  </a:moveTo>
                  <a:lnTo>
                    <a:pt x="124460" y="1743042"/>
                  </a:lnTo>
                  <a:cubicBezTo>
                    <a:pt x="55880" y="1743042"/>
                    <a:pt x="0" y="1687163"/>
                    <a:pt x="0" y="1618583"/>
                  </a:cubicBezTo>
                  <a:lnTo>
                    <a:pt x="0" y="124460"/>
                  </a:lnTo>
                  <a:cubicBezTo>
                    <a:pt x="0" y="55880"/>
                    <a:pt x="55880" y="0"/>
                    <a:pt x="124460" y="0"/>
                  </a:cubicBezTo>
                  <a:lnTo>
                    <a:pt x="1798978" y="0"/>
                  </a:lnTo>
                  <a:cubicBezTo>
                    <a:pt x="1867558" y="0"/>
                    <a:pt x="1923438" y="55880"/>
                    <a:pt x="1923438" y="124460"/>
                  </a:cubicBezTo>
                  <a:lnTo>
                    <a:pt x="1923438" y="1618583"/>
                  </a:lnTo>
                  <a:cubicBezTo>
                    <a:pt x="1923438" y="1687163"/>
                    <a:pt x="1867558" y="1743043"/>
                    <a:pt x="1798978" y="1743043"/>
                  </a:cubicBezTo>
                  <a:close/>
                </a:path>
              </a:pathLst>
            </a:custGeom>
            <a:solidFill>
              <a:srgbClr val="FFFFFF"/>
            </a:solidFill>
          </p:spPr>
          <p:txBody>
            <a:bodyPr/>
            <a:lstStyle/>
            <a:p/>
          </p:txBody>
        </p:sp>
      </p:grpSp>
      <p:grpSp>
        <p:nvGrpSpPr>
          <p:cNvPr id="11" name="Group 11"/>
          <p:cNvGrpSpPr/>
          <p:nvPr/>
        </p:nvGrpSpPr>
        <p:grpSpPr>
          <a:xfrm>
            <a:off x="380474" y="6753012"/>
            <a:ext cx="1918917" cy="1738946"/>
            <a:chExt cx="1923438" cy="1743043"/>
          </a:xfrm>
        </p:grpSpPr>
        <p:sp>
          <p:nvSpPr>
            <p:cNvPr id="12" name="Freeform 12"/>
            <p:cNvSpPr/>
            <p:nvPr/>
          </p:nvSpPr>
          <p:spPr>
            <a:xfrm>
              <a:off x="0" y="0"/>
              <a:ext cx="1923438" cy="1743043"/>
            </a:xfrm>
            <a:custGeom>
              <a:rect l="l" t="t" r="r" b="b"/>
              <a:pathLst>
                <a:path w="1923438" h="1743043">
                  <a:moveTo>
                    <a:pt x="1798977" y="1743042"/>
                  </a:moveTo>
                  <a:lnTo>
                    <a:pt x="124460" y="1743042"/>
                  </a:lnTo>
                  <a:cubicBezTo>
                    <a:pt x="55880" y="1743042"/>
                    <a:pt x="0" y="1687163"/>
                    <a:pt x="0" y="1618583"/>
                  </a:cubicBezTo>
                  <a:lnTo>
                    <a:pt x="0" y="124460"/>
                  </a:lnTo>
                  <a:cubicBezTo>
                    <a:pt x="0" y="55880"/>
                    <a:pt x="55880" y="0"/>
                    <a:pt x="124460" y="0"/>
                  </a:cubicBezTo>
                  <a:lnTo>
                    <a:pt x="1798978" y="0"/>
                  </a:lnTo>
                  <a:cubicBezTo>
                    <a:pt x="1867558" y="0"/>
                    <a:pt x="1923438" y="55880"/>
                    <a:pt x="1923438" y="124460"/>
                  </a:cubicBezTo>
                  <a:lnTo>
                    <a:pt x="1923438" y="1618583"/>
                  </a:lnTo>
                  <a:cubicBezTo>
                    <a:pt x="1923438" y="1687163"/>
                    <a:pt x="1867558" y="1743043"/>
                    <a:pt x="1798978" y="1743043"/>
                  </a:cubicBezTo>
                  <a:close/>
                </a:path>
              </a:pathLst>
            </a:custGeom>
            <a:solidFill>
              <a:srgbClr val="38A3A5"/>
            </a:solidFill>
          </p:spPr>
          <p:txBody>
            <a:bodyPr/>
            <a:lstStyle/>
            <a:p/>
          </p:txBody>
        </p:sp>
      </p:grpSp>
      <p:grpSp>
        <p:nvGrpSpPr>
          <p:cNvPr id="13" name="Group 13"/>
          <p:cNvGrpSpPr>
            <a:grpSpLocks noChangeAspect="1"/>
          </p:cNvGrpSpPr>
          <p:nvPr/>
        </p:nvGrpSpPr>
        <p:grpSpPr>
          <a:xfrm rot="5400000">
            <a:off x="2198091" y="4577225"/>
            <a:ext cx="581201" cy="503320"/>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p:txBody>
        </p:sp>
      </p:grpSp>
      <p:grpSp>
        <p:nvGrpSpPr>
          <p:cNvPr id="15" name="Group 15"/>
          <p:cNvGrpSpPr>
            <a:grpSpLocks noChangeAspect="1"/>
          </p:cNvGrpSpPr>
          <p:nvPr/>
        </p:nvGrpSpPr>
        <p:grpSpPr>
          <a:xfrm rot="5400000">
            <a:off x="2198091" y="7370825"/>
            <a:ext cx="581201" cy="503320"/>
            <a:chExt cx="6350000" cy="5499100"/>
          </a:xfrm>
        </p:grpSpPr>
        <p:sp>
          <p:nvSpPr>
            <p:cNvPr id="16" name="Freeform 16"/>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38A3A5"/>
            </a:solidFill>
          </p:spPr>
          <p:txBody>
            <a:bodyPr/>
            <a:lstStyle/>
            <a:p/>
          </p:txBody>
        </p:sp>
      </p:grpSp>
      <p:sp>
        <p:nvSpPr>
          <p:cNvPr id="17" name="TextBox 17"/>
          <p:cNvSpPr txBox="1"/>
          <p:nvPr/>
        </p:nvSpPr>
        <p:spPr>
          <a:xfrm>
            <a:off x="380474" y="4520699"/>
            <a:ext cx="1918917" cy="498790"/>
          </a:xfrm>
          <a:prstGeom prst="rect">
            <a:avLst/>
          </a:prstGeom>
        </p:spPr>
        <p:txBody>
          <a:bodyPr lIns="0" tIns="0" rIns="0" bIns="0" rtlCol="0" anchor="t">
            <a:spAutoFit/>
          </a:bodyPr>
          <a:lstStyle/>
          <a:p>
            <a:pPr algn="ctr">
              <a:lnSpc>
                <a:spcPts val="4007"/>
              </a:lnSpc>
              <a:spcBef>
                <a:spcPct val="0"/>
              </a:spcBef>
            </a:pPr>
            <a:r>
              <a:rPr lang="en-US" sz="2862" spc="91">
                <a:solidFill>
                  <a:srgbClr val="000000"/>
                </a:solidFill>
                <a:latin typeface="Garet Bold"/>
              </a:rPr>
              <a:t>Drivers</a:t>
            </a:r>
          </a:p>
        </p:txBody>
      </p:sp>
      <p:sp>
        <p:nvSpPr>
          <p:cNvPr id="18" name="TextBox 18"/>
          <p:cNvSpPr txBox="1"/>
          <p:nvPr/>
        </p:nvSpPr>
        <p:spPr>
          <a:xfrm>
            <a:off x="285662" y="7331498"/>
            <a:ext cx="2359878" cy="498790"/>
          </a:xfrm>
          <a:prstGeom prst="rect">
            <a:avLst/>
          </a:prstGeom>
        </p:spPr>
        <p:txBody>
          <a:bodyPr lIns="0" tIns="0" rIns="0" bIns="0" rtlCol="0" anchor="t">
            <a:spAutoFit/>
          </a:bodyPr>
          <a:lstStyle/>
          <a:p>
            <a:pPr algn="ctr">
              <a:lnSpc>
                <a:spcPts val="4007"/>
              </a:lnSpc>
              <a:spcBef>
                <a:spcPct val="0"/>
              </a:spcBef>
            </a:pPr>
            <a:r>
              <a:rPr lang="en-US" sz="2862" spc="91">
                <a:solidFill>
                  <a:srgbClr val="FFFFFF"/>
                </a:solidFill>
                <a:latin typeface="Garet Bold"/>
              </a:rPr>
              <a:t>Restraints</a:t>
            </a:r>
          </a:p>
        </p:txBody>
      </p:sp>
      <p:sp>
        <p:nvSpPr>
          <p:cNvPr id="19" name="TextBox 19"/>
          <p:cNvSpPr txBox="1"/>
          <p:nvPr/>
        </p:nvSpPr>
        <p:spPr>
          <a:xfrm>
            <a:off x="2740351" y="4036986"/>
            <a:ext cx="6069182" cy="1498074"/>
          </a:xfrm>
          <a:prstGeom prst="rect">
            <a:avLst/>
          </a:prstGeom>
        </p:spPr>
        <p:txBody>
          <a:bodyPr lIns="0" tIns="0" rIns="0" bIns="0" rtlCol="0" anchor="t">
            <a:spAutoFit/>
          </a:bodyPr>
          <a:lstStyle/>
          <a:p>
            <a:pPr>
              <a:lnSpc>
                <a:spcPts val="4020"/>
              </a:lnSpc>
            </a:pPr>
            <a:r>
              <a:rPr lang="en-US" sz="2680" spc="139">
                <a:solidFill>
                  <a:srgbClr val="FAFAFA"/>
                </a:solidFill>
                <a:latin typeface="Canva Sans"/>
              </a:rPr>
              <a:t>Surging international trade drives the growth of bulk carrier’s market across the globe</a:t>
            </a:r>
          </a:p>
        </p:txBody>
      </p:sp>
      <p:sp>
        <p:nvSpPr>
          <p:cNvPr id="20" name="TextBox 20"/>
          <p:cNvSpPr txBox="1"/>
          <p:nvPr/>
        </p:nvSpPr>
        <p:spPr>
          <a:xfrm>
            <a:off x="2740351" y="6830586"/>
            <a:ext cx="5861236" cy="1498073"/>
          </a:xfrm>
          <a:prstGeom prst="rect">
            <a:avLst/>
          </a:prstGeom>
        </p:spPr>
        <p:txBody>
          <a:bodyPr lIns="0" tIns="0" rIns="0" bIns="0" rtlCol="0" anchor="t">
            <a:spAutoFit/>
          </a:bodyPr>
          <a:lstStyle/>
          <a:p>
            <a:pPr>
              <a:lnSpc>
                <a:spcPts val="4020"/>
              </a:lnSpc>
              <a:spcBef>
                <a:spcPct val="0"/>
              </a:spcBef>
            </a:pPr>
            <a:r>
              <a:rPr lang="en-US" sz="2680" spc="139">
                <a:solidFill>
                  <a:srgbClr val="000000"/>
                </a:solidFill>
                <a:latin typeface="Canva Sans"/>
              </a:rPr>
              <a:t>Geopolitical crisis somehow hinders the growth of bulk carriers ships market</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sp>
        <p:nvSpPr>
          <p:cNvPr id="3" name="TextBox 3"/>
          <p:cNvSpPr txBox="1"/>
          <p:nvPr/>
        </p:nvSpPr>
        <p:spPr>
          <a:xfrm>
            <a:off x="5367561" y="933450"/>
            <a:ext cx="7552879" cy="870585"/>
          </a:xfrm>
          <a:prstGeom prst="rect">
            <a:avLst/>
          </a:prstGeom>
        </p:spPr>
        <p:txBody>
          <a:bodyPr lIns="0" tIns="0" rIns="0" bIns="0" rtlCol="0" anchor="t">
            <a:spAutoFit/>
          </a:bodyPr>
          <a:lstStyle/>
          <a:p>
            <a:pPr algn="ctr">
              <a:lnSpc>
                <a:spcPts val="7139"/>
              </a:lnSpc>
              <a:spcBef>
                <a:spcPct val="0"/>
              </a:spcBef>
            </a:pPr>
            <a:r>
              <a:rPr lang="en-US" sz="5100" spc="163">
                <a:solidFill>
                  <a:srgbClr val="000000"/>
                </a:solidFill>
                <a:latin typeface="Garet Bold"/>
              </a:rPr>
              <a:t>Author's Perspective</a:t>
            </a:r>
          </a:p>
        </p:txBody>
      </p:sp>
      <p:sp>
        <p:nvSpPr>
          <p:cNvPr id="4" name="TextBox 4"/>
          <p:cNvSpPr txBox="1"/>
          <p:nvPr/>
        </p:nvSpPr>
        <p:spPr>
          <a:xfrm>
            <a:off x="276534" y="2791580"/>
            <a:ext cx="7446311" cy="1298200"/>
          </a:xfrm>
          <a:prstGeom prst="rect">
            <a:avLst/>
          </a:prstGeom>
        </p:spPr>
        <p:txBody>
          <a:bodyPr lIns="0" tIns="0" rIns="0" bIns="0" rtlCol="0" anchor="t">
            <a:spAutoFit/>
          </a:bodyPr>
          <a:lstStyle/>
          <a:p>
            <a:pPr marL="542936" lvl="1" indent="-271468">
              <a:lnSpc>
                <a:spcPts val="3520"/>
              </a:lnSpc>
              <a:buFont typeface="Arial"/>
              <a:buChar char="•"/>
            </a:pPr>
            <a:r>
              <a:rPr lang="en-US" sz="2514" spc="80">
                <a:solidFill>
                  <a:srgbClr val="FFFFFF"/>
                </a:solidFill>
                <a:latin typeface="Barlow Semi-Bold"/>
              </a:rPr>
              <a:t>Geared bulk carriers are made up with hatchways and alongside are equipped with cranes and transporters.</a:t>
            </a:r>
          </a:p>
        </p:txBody>
      </p:sp>
      <p:sp>
        <p:nvSpPr>
          <p:cNvPr id="5" name="TextBox 5"/>
          <p:cNvSpPr txBox="1"/>
          <p:nvPr/>
        </p:nvSpPr>
        <p:spPr>
          <a:xfrm>
            <a:off x="205425" y="4298691"/>
            <a:ext cx="7541123" cy="1736350"/>
          </a:xfrm>
          <a:prstGeom prst="rect">
            <a:avLst/>
          </a:prstGeom>
        </p:spPr>
        <p:txBody>
          <a:bodyPr lIns="0" tIns="0" rIns="0" bIns="0" rtlCol="0" anchor="t">
            <a:spAutoFit/>
          </a:bodyPr>
          <a:lstStyle/>
          <a:p>
            <a:pPr marL="542936" lvl="1" indent="-271468">
              <a:lnSpc>
                <a:spcPts val="3520"/>
              </a:lnSpc>
              <a:buFont typeface="Arial"/>
              <a:buChar char="•"/>
            </a:pPr>
            <a:r>
              <a:rPr lang="en-US" sz="2514" spc="80">
                <a:solidFill>
                  <a:srgbClr val="FFFFFF"/>
                </a:solidFill>
                <a:latin typeface="Barlow Semi-Bold"/>
              </a:rPr>
              <a:t>Handymax segment generated highest revenue in the global bulk carrier ships market owing to their huge capacity of transporting goods.</a:t>
            </a:r>
          </a:p>
        </p:txBody>
      </p:sp>
      <p:sp>
        <p:nvSpPr>
          <p:cNvPr id="6" name="TextBox 6"/>
          <p:cNvSpPr txBox="1"/>
          <p:nvPr/>
        </p:nvSpPr>
        <p:spPr>
          <a:xfrm>
            <a:off x="181722" y="6244591"/>
            <a:ext cx="7446311" cy="1736350"/>
          </a:xfrm>
          <a:prstGeom prst="rect">
            <a:avLst/>
          </a:prstGeom>
        </p:spPr>
        <p:txBody>
          <a:bodyPr lIns="0" tIns="0" rIns="0" bIns="0" rtlCol="0" anchor="t">
            <a:spAutoFit/>
          </a:bodyPr>
          <a:lstStyle/>
          <a:p>
            <a:pPr marL="542936" lvl="1" indent="-271468">
              <a:lnSpc>
                <a:spcPts val="3520"/>
              </a:lnSpc>
              <a:buFont typeface="Arial"/>
              <a:buChar char="•"/>
            </a:pPr>
            <a:r>
              <a:rPr lang="en-US" sz="2514" spc="80">
                <a:solidFill>
                  <a:srgbClr val="FFFFFF"/>
                </a:solidFill>
                <a:latin typeface="Barlow Semi-Bold"/>
              </a:rPr>
              <a:t>Currently, technological innovation, increased need for a variety of items, and rising desire for authentic products are all driving up international commercial activity. </a:t>
            </a:r>
          </a:p>
        </p:txBody>
      </p:sp>
      <p:sp>
        <p:nvSpPr>
          <p:cNvPr id="7" name="TextBox 7"/>
          <p:cNvSpPr txBox="1"/>
          <p:nvPr/>
        </p:nvSpPr>
        <p:spPr>
          <a:xfrm>
            <a:off x="205425" y="8398250"/>
            <a:ext cx="7398905" cy="860050"/>
          </a:xfrm>
          <a:prstGeom prst="rect">
            <a:avLst/>
          </a:prstGeom>
        </p:spPr>
        <p:txBody>
          <a:bodyPr lIns="0" tIns="0" rIns="0" bIns="0" rtlCol="0" anchor="t">
            <a:spAutoFit/>
          </a:bodyPr>
          <a:lstStyle/>
          <a:p>
            <a:pPr marL="542936" lvl="1" indent="-271468">
              <a:lnSpc>
                <a:spcPts val="3520"/>
              </a:lnSpc>
              <a:buFont typeface="Arial"/>
              <a:buChar char="•"/>
            </a:pPr>
            <a:r>
              <a:rPr lang="en-US" sz="2514" spc="80">
                <a:solidFill>
                  <a:srgbClr val="FFFFFF"/>
                </a:solidFill>
                <a:latin typeface="Barlow Semi-Bold"/>
              </a:rPr>
              <a:t>Bulk carrier ships play vital role in supply chain by carrying cargo across oceans linking </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11" b="-9211"/>
            </a:stretch>
          </a:blipFill>
        </p:spPr>
        <p:txBody>
          <a:bodyPr/>
          <a:lstStyle/>
          <a:p/>
        </p:txBody>
      </p:sp>
      <p:grpSp>
        <p:nvGrpSpPr>
          <p:cNvPr id="3" name="Group 3"/>
          <p:cNvGrpSpPr/>
          <p:nvPr/>
        </p:nvGrpSpPr>
        <p:grpSpPr>
          <a:xfrm>
            <a:off x="0" y="0"/>
            <a:ext cx="18288000" cy="10287000"/>
            <a:chExt cx="4816593" cy="2709333"/>
          </a:xfrm>
        </p:grpSpPr>
        <p:sp>
          <p:nvSpPr>
            <p:cNvPr id="4" name="Freeform 4"/>
            <p:cNvSpPr/>
            <p:nvPr/>
          </p:nvSpPr>
          <p:spPr>
            <a:xfrm>
              <a:off x="0" y="0"/>
              <a:ext cx="4816592" cy="2709333"/>
            </a:xfrm>
            <a:custGeom>
              <a:rect l="l" t="t" r="r" b="b"/>
              <a:pathLst>
                <a:path w="4816592" h="2709333">
                  <a:moveTo>
                    <a:pt x="0" y="0"/>
                  </a:moveTo>
                  <a:lnTo>
                    <a:pt x="4816592" y="0"/>
                  </a:lnTo>
                  <a:lnTo>
                    <a:pt x="4816592" y="2709333"/>
                  </a:lnTo>
                  <a:lnTo>
                    <a:pt x="0" y="2709333"/>
                  </a:lnTo>
                  <a:close/>
                </a:path>
              </a:pathLst>
            </a:custGeom>
            <a:solidFill>
              <a:srgbClr val="FFFFFF">
                <a:alpha val="19608"/>
              </a:srgbClr>
            </a:solidFill>
          </p:spPr>
          <p:txBody>
            <a:bodyPr/>
            <a:lstStyle/>
            <a:p/>
          </p:txBody>
        </p:sp>
        <p:sp>
          <p:nvSpPr>
            <p:cNvPr id="5" name="TextBox 5"/>
            <p:cNvSpPr txBox="1"/>
            <p:nvPr/>
          </p:nvSpPr>
          <p:spPr>
            <a:xfrm>
              <a:off x="0" y="-47625"/>
              <a:ext cx="4816593" cy="2756958"/>
            </a:xfrm>
            <a:prstGeom prst="rect">
              <a:avLst/>
            </a:prstGeom>
          </p:spPr>
          <p:txBody>
            <a:bodyPr lIns="50800" tIns="50800" rIns="50800" bIns="50800" rtlCol="0" anchor="ctr"/>
            <a:lstStyle/>
            <a:p>
              <a:pPr algn="ctr">
                <a:lnSpc>
                  <a:spcPts val="2399"/>
                </a:lnSpc>
              </a:pPr>
              <a:endParaRPr/>
            </a:p>
          </p:txBody>
        </p:sp>
      </p:grpSp>
      <p:sp>
        <p:nvSpPr>
          <p:cNvPr id="6" name="Freeform 6"/>
          <p:cNvSpPr/>
          <p:nvPr/>
        </p:nvSpPr>
        <p:spPr>
          <a:xfrm>
            <a:off x="328559" y="3523969"/>
            <a:ext cx="4775486" cy="855608"/>
          </a:xfrm>
          <a:custGeom>
            <a:rect l="l" t="t" r="r" b="b"/>
            <a:pathLst>
              <a:path w="4775486" h="855608">
                <a:moveTo>
                  <a:pt x="0" y="0"/>
                </a:moveTo>
                <a:lnTo>
                  <a:pt x="4775486" y="0"/>
                </a:lnTo>
                <a:lnTo>
                  <a:pt x="4775486" y="855608"/>
                </a:lnTo>
                <a:lnTo>
                  <a:pt x="0" y="855608"/>
                </a:lnTo>
                <a:lnTo>
                  <a:pt x="0" y="0"/>
                </a:lnTo>
                <a:close/>
              </a:path>
            </a:pathLst>
          </a:custGeom>
          <a:blipFill>
            <a:blip r:embed="rId3"/>
            <a:stretch>
              <a:fillRect/>
            </a:stretch>
          </a:blipFill>
        </p:spPr>
        <p:txBody>
          <a:bodyPr/>
          <a:lstStyle/>
          <a:p/>
        </p:txBody>
      </p:sp>
      <p:sp>
        <p:nvSpPr>
          <p:cNvPr id="7" name="Freeform 7"/>
          <p:cNvSpPr/>
          <p:nvPr/>
        </p:nvSpPr>
        <p:spPr>
          <a:xfrm>
            <a:off x="857450" y="4933913"/>
            <a:ext cx="2316184" cy="1750817"/>
          </a:xfrm>
          <a:custGeom>
            <a:rect l="l" t="t" r="r" b="b"/>
            <a:pathLst>
              <a:path w="2316184" h="1750817">
                <a:moveTo>
                  <a:pt x="0" y="0"/>
                </a:moveTo>
                <a:lnTo>
                  <a:pt x="2316185" y="0"/>
                </a:lnTo>
                <a:lnTo>
                  <a:pt x="2316185" y="1750817"/>
                </a:lnTo>
                <a:lnTo>
                  <a:pt x="0" y="1750817"/>
                </a:lnTo>
                <a:lnTo>
                  <a:pt x="0" y="0"/>
                </a:lnTo>
                <a:close/>
              </a:path>
            </a:pathLst>
          </a:custGeom>
          <a:blipFill>
            <a:blip r:embed="rId4"/>
            <a:stretch>
              <a:fillRect/>
            </a:stretch>
          </a:blipFill>
        </p:spPr>
        <p:txBody>
          <a:bodyPr/>
          <a:lstStyle/>
          <a:p/>
        </p:txBody>
      </p:sp>
      <p:sp>
        <p:nvSpPr>
          <p:cNvPr id="8" name="Freeform 8"/>
          <p:cNvSpPr/>
          <p:nvPr/>
        </p:nvSpPr>
        <p:spPr>
          <a:xfrm>
            <a:off x="7811743" y="4933913"/>
            <a:ext cx="2664515" cy="2131612"/>
          </a:xfrm>
          <a:custGeom>
            <a:rect l="l" t="t" r="r" b="b"/>
            <a:pathLst>
              <a:path w="2664515" h="2131612">
                <a:moveTo>
                  <a:pt x="0" y="0"/>
                </a:moveTo>
                <a:lnTo>
                  <a:pt x="2664514" y="0"/>
                </a:lnTo>
                <a:lnTo>
                  <a:pt x="2664514" y="2131612"/>
                </a:lnTo>
                <a:lnTo>
                  <a:pt x="0" y="2131612"/>
                </a:lnTo>
                <a:lnTo>
                  <a:pt x="0" y="0"/>
                </a:lnTo>
                <a:close/>
              </a:path>
            </a:pathLst>
          </a:custGeom>
          <a:blipFill>
            <a:blip r:embed="rId5"/>
            <a:stretch>
              <a:fillRect/>
            </a:stretch>
          </a:blipFill>
        </p:spPr>
        <p:txBody>
          <a:bodyPr/>
          <a:lstStyle/>
          <a:p/>
        </p:txBody>
      </p:sp>
      <p:sp>
        <p:nvSpPr>
          <p:cNvPr id="9" name="Freeform 9"/>
          <p:cNvSpPr/>
          <p:nvPr/>
        </p:nvSpPr>
        <p:spPr>
          <a:xfrm>
            <a:off x="6030884" y="3547879"/>
            <a:ext cx="3924259" cy="831698"/>
          </a:xfrm>
          <a:custGeom>
            <a:rect l="l" t="t" r="r" b="b"/>
            <a:pathLst>
              <a:path w="3924259" h="831697">
                <a:moveTo>
                  <a:pt x="0" y="0"/>
                </a:moveTo>
                <a:lnTo>
                  <a:pt x="3924258" y="0"/>
                </a:lnTo>
                <a:lnTo>
                  <a:pt x="3924258" y="831698"/>
                </a:lnTo>
                <a:lnTo>
                  <a:pt x="0" y="831698"/>
                </a:lnTo>
                <a:lnTo>
                  <a:pt x="0" y="0"/>
                </a:lnTo>
                <a:close/>
              </a:path>
            </a:pathLst>
          </a:custGeom>
          <a:blipFill>
            <a:blip r:embed="rId6"/>
            <a:stretch>
              <a:fillRect/>
            </a:stretch>
          </a:blipFill>
        </p:spPr>
        <p:txBody>
          <a:bodyPr/>
          <a:lstStyle/>
          <a:p/>
        </p:txBody>
      </p:sp>
      <p:sp>
        <p:nvSpPr>
          <p:cNvPr id="10" name="Freeform 10"/>
          <p:cNvSpPr/>
          <p:nvPr/>
        </p:nvSpPr>
        <p:spPr>
          <a:xfrm>
            <a:off x="4249960" y="4933913"/>
            <a:ext cx="2484736" cy="1728798"/>
          </a:xfrm>
          <a:custGeom>
            <a:rect l="l" t="t" r="r" b="b"/>
            <a:pathLst>
              <a:path w="2484736" h="1728798">
                <a:moveTo>
                  <a:pt x="0" y="0"/>
                </a:moveTo>
                <a:lnTo>
                  <a:pt x="2484736" y="0"/>
                </a:lnTo>
                <a:lnTo>
                  <a:pt x="2484736" y="1728798"/>
                </a:lnTo>
                <a:lnTo>
                  <a:pt x="0" y="1728798"/>
                </a:lnTo>
                <a:lnTo>
                  <a:pt x="0" y="0"/>
                </a:lnTo>
                <a:close/>
              </a:path>
            </a:pathLst>
          </a:custGeom>
          <a:blipFill>
            <a:blip r:embed="rId7"/>
            <a:stretch>
              <a:fillRect/>
            </a:stretch>
          </a:blipFill>
        </p:spPr>
        <p:txBody>
          <a:bodyPr/>
          <a:lstStyle/>
          <a:p/>
        </p:txBody>
      </p:sp>
      <p:sp>
        <p:nvSpPr>
          <p:cNvPr id="11" name="Freeform 11"/>
          <p:cNvSpPr/>
          <p:nvPr/>
        </p:nvSpPr>
        <p:spPr>
          <a:xfrm>
            <a:off x="683290" y="7090782"/>
            <a:ext cx="2391021" cy="1530253"/>
          </a:xfrm>
          <a:custGeom>
            <a:rect l="l" t="t" r="r" b="b"/>
            <a:pathLst>
              <a:path w="2391021" h="1530253">
                <a:moveTo>
                  <a:pt x="0" y="0"/>
                </a:moveTo>
                <a:lnTo>
                  <a:pt x="2391021" y="0"/>
                </a:lnTo>
                <a:lnTo>
                  <a:pt x="2391021" y="1530254"/>
                </a:lnTo>
                <a:lnTo>
                  <a:pt x="0" y="1530254"/>
                </a:lnTo>
                <a:lnTo>
                  <a:pt x="0" y="0"/>
                </a:lnTo>
                <a:close/>
              </a:path>
            </a:pathLst>
          </a:custGeom>
          <a:blipFill>
            <a:blip r:embed="rId8"/>
            <a:stretch>
              <a:fillRect/>
            </a:stretch>
          </a:blipFill>
        </p:spPr>
        <p:txBody>
          <a:bodyPr/>
          <a:lstStyle/>
          <a:p/>
        </p:txBody>
      </p:sp>
      <p:sp>
        <p:nvSpPr>
          <p:cNvPr id="12" name="Freeform 12"/>
          <p:cNvSpPr/>
          <p:nvPr/>
        </p:nvSpPr>
        <p:spPr>
          <a:xfrm>
            <a:off x="5649830" y="7427934"/>
            <a:ext cx="4305312" cy="855949"/>
          </a:xfrm>
          <a:custGeom>
            <a:rect l="l" t="t" r="r" b="b"/>
            <a:pathLst>
              <a:path w="4305312" h="855949">
                <a:moveTo>
                  <a:pt x="0" y="0"/>
                </a:moveTo>
                <a:lnTo>
                  <a:pt x="4305312" y="0"/>
                </a:lnTo>
                <a:lnTo>
                  <a:pt x="4305312" y="855950"/>
                </a:lnTo>
                <a:lnTo>
                  <a:pt x="0" y="855950"/>
                </a:lnTo>
                <a:lnTo>
                  <a:pt x="0" y="0"/>
                </a:lnTo>
                <a:close/>
              </a:path>
            </a:pathLst>
          </a:custGeom>
          <a:blipFill>
            <a:blip r:embed="rId9"/>
            <a:stretch>
              <a:fillRect b="-30844"/>
            </a:stretch>
          </a:blipFill>
        </p:spPr>
        <p:txBody>
          <a:bodyPr/>
          <a:lstStyle/>
          <a:p/>
        </p:txBody>
      </p:sp>
      <p:sp>
        <p:nvSpPr>
          <p:cNvPr id="13" name="Freeform 13"/>
          <p:cNvSpPr/>
          <p:nvPr/>
        </p:nvSpPr>
        <p:spPr>
          <a:xfrm>
            <a:off x="683290" y="9030611"/>
            <a:ext cx="4660387" cy="883532"/>
          </a:xfrm>
          <a:custGeom>
            <a:rect l="l" t="t" r="r" b="b"/>
            <a:pathLst>
              <a:path w="4660387" h="883532">
                <a:moveTo>
                  <a:pt x="0" y="0"/>
                </a:moveTo>
                <a:lnTo>
                  <a:pt x="4660387" y="0"/>
                </a:lnTo>
                <a:lnTo>
                  <a:pt x="4660387" y="883531"/>
                </a:lnTo>
                <a:lnTo>
                  <a:pt x="0" y="883531"/>
                </a:lnTo>
                <a:lnTo>
                  <a:pt x="0" y="0"/>
                </a:lnTo>
                <a:close/>
              </a:path>
            </a:pathLst>
          </a:custGeom>
          <a:blipFill>
            <a:blip r:embed="rId10"/>
            <a:stretch>
              <a:fillRect/>
            </a:stretch>
          </a:blipFill>
        </p:spPr>
        <p:txBody>
          <a:bodyPr/>
          <a:lstStyle/>
          <a:p/>
        </p:txBody>
      </p:sp>
      <p:sp>
        <p:nvSpPr>
          <p:cNvPr id="14" name="Freeform 14"/>
          <p:cNvSpPr/>
          <p:nvPr/>
        </p:nvSpPr>
        <p:spPr>
          <a:xfrm>
            <a:off x="7282093" y="8534349"/>
            <a:ext cx="2673049" cy="1447902"/>
          </a:xfrm>
          <a:custGeom>
            <a:rect l="l" t="t" r="r" b="b"/>
            <a:pathLst>
              <a:path w="2673049" h="1447902">
                <a:moveTo>
                  <a:pt x="0" y="0"/>
                </a:moveTo>
                <a:lnTo>
                  <a:pt x="2673049" y="0"/>
                </a:lnTo>
                <a:lnTo>
                  <a:pt x="2673049" y="1447902"/>
                </a:lnTo>
                <a:lnTo>
                  <a:pt x="0" y="1447902"/>
                </a:lnTo>
                <a:lnTo>
                  <a:pt x="0" y="0"/>
                </a:lnTo>
                <a:close/>
              </a:path>
            </a:pathLst>
          </a:custGeom>
          <a:blipFill>
            <a:blip r:embed="rId11"/>
            <a:stretch>
              <a:fillRect/>
            </a:stretch>
          </a:blipFill>
        </p:spPr>
        <p:txBody>
          <a:bodyPr/>
          <a:lstStyle/>
          <a:p/>
        </p:txBody>
      </p:sp>
      <p:sp>
        <p:nvSpPr>
          <p:cNvPr id="15" name="TextBox 15"/>
          <p:cNvSpPr txBox="1"/>
          <p:nvPr/>
        </p:nvSpPr>
        <p:spPr>
          <a:xfrm>
            <a:off x="6849785" y="750104"/>
            <a:ext cx="4588431" cy="863600"/>
          </a:xfrm>
          <a:prstGeom prst="rect">
            <a:avLst/>
          </a:prstGeom>
        </p:spPr>
        <p:txBody>
          <a:bodyPr lIns="0" tIns="0" rIns="0" bIns="0" rtlCol="0" anchor="t">
            <a:spAutoFit/>
          </a:bodyPr>
          <a:lstStyle/>
          <a:p>
            <a:pPr algn="ctr">
              <a:lnSpc>
                <a:spcPts val="7000"/>
              </a:lnSpc>
              <a:spcBef>
                <a:spcPct val="0"/>
              </a:spcBef>
            </a:pPr>
            <a:r>
              <a:rPr lang="en-US" sz="5000" spc="160">
                <a:solidFill>
                  <a:srgbClr val="000000"/>
                </a:solidFill>
                <a:latin typeface="Garet Bold"/>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sp>
        <p:nvSpPr>
          <p:cNvPr id="3" name="TextBox 3"/>
          <p:cNvSpPr txBox="1"/>
          <p:nvPr/>
        </p:nvSpPr>
        <p:spPr>
          <a:xfrm>
            <a:off x="5422919" y="1095375"/>
            <a:ext cx="7151341" cy="411928"/>
          </a:xfrm>
          <a:prstGeom prst="rect">
            <a:avLst/>
          </a:prstGeom>
        </p:spPr>
        <p:txBody>
          <a:bodyPr lIns="0" tIns="0" rIns="0" bIns="0" rtlCol="0" anchor="t">
            <a:spAutoFit/>
          </a:bodyPr>
          <a:lstStyle/>
          <a:p>
            <a:pPr algn="ctr">
              <a:lnSpc>
                <a:spcPts val="2997"/>
              </a:lnSpc>
            </a:pPr>
            <a:r>
              <a:rPr lang="en-US" sz="3155">
                <a:solidFill>
                  <a:srgbClr val="000000"/>
                </a:solidFill>
                <a:latin typeface="Georgia Pro Bold"/>
              </a:rPr>
              <a:t>For Full Report</a:t>
            </a:r>
          </a:p>
        </p:txBody>
      </p:sp>
      <p:sp>
        <p:nvSpPr>
          <p:cNvPr id="4" name="TextBox 4"/>
          <p:cNvSpPr txBox="1"/>
          <p:nvPr/>
        </p:nvSpPr>
        <p:spPr>
          <a:xfrm>
            <a:off x="4279514" y="1106077"/>
            <a:ext cx="9696662" cy="1420388"/>
          </a:xfrm>
          <a:prstGeom prst="rect">
            <a:avLst/>
          </a:prstGeom>
        </p:spPr>
        <p:txBody>
          <a:bodyPr lIns="0" tIns="0" rIns="0" bIns="0" rtlCol="0" anchor="t">
            <a:spAutoFit/>
          </a:bodyPr>
          <a:lstStyle/>
          <a:p>
            <a:pPr algn="ctr">
              <a:lnSpc>
                <a:spcPts val="11615"/>
              </a:lnSpc>
            </a:pPr>
            <a:r>
              <a:rPr lang="en-US" sz="8296">
                <a:solidFill>
                  <a:srgbClr val="000000"/>
                </a:solidFill>
                <a:latin typeface="Canva Sans Bold"/>
              </a:rPr>
              <a:t>Contact us</a:t>
            </a:r>
          </a:p>
        </p:txBody>
      </p:sp>
      <p:sp>
        <p:nvSpPr>
          <p:cNvPr id="5" name="Freeform 5"/>
          <p:cNvSpPr/>
          <p:nvPr/>
        </p:nvSpPr>
        <p:spPr>
          <a:xfrm>
            <a:off x="7557211" y="2381771"/>
            <a:ext cx="2882756" cy="1833013"/>
          </a:xfrm>
          <a:custGeom>
            <a:rect l="l" t="t" r="r" b="b"/>
            <a:pathLst>
              <a:path w="2882756" h="1833013">
                <a:moveTo>
                  <a:pt x="0" y="0"/>
                </a:moveTo>
                <a:lnTo>
                  <a:pt x="2882757" y="0"/>
                </a:lnTo>
                <a:lnTo>
                  <a:pt x="2882757" y="1833013"/>
                </a:lnTo>
                <a:lnTo>
                  <a:pt x="0" y="1833013"/>
                </a:lnTo>
                <a:lnTo>
                  <a:pt x="0" y="0"/>
                </a:lnTo>
                <a:close/>
              </a:path>
            </a:pathLst>
          </a:custGeom>
          <a:blipFill>
            <a:blip r:embed="rId3"/>
            <a:stretch>
              <a:fillRect/>
            </a:stretch>
          </a:blipFill>
        </p:spPr>
        <p:txBody>
          <a:bodyPr/>
          <a:lstStyle/>
          <a:p/>
        </p:txBody>
      </p:sp>
      <p:sp>
        <p:nvSpPr>
          <p:cNvPr id="6" name="TextBox 6"/>
          <p:cNvSpPr txBox="1"/>
          <p:nvPr/>
        </p:nvSpPr>
        <p:spPr>
          <a:xfrm>
            <a:off x="783634" y="4235653"/>
            <a:ext cx="17131582" cy="1124716"/>
          </a:xfrm>
          <a:prstGeom prst="rect">
            <a:avLst/>
          </a:prstGeom>
        </p:spPr>
        <p:txBody>
          <a:bodyPr lIns="0" tIns="0" rIns="0" bIns="0" rtlCol="0" anchor="t">
            <a:spAutoFit/>
          </a:bodyPr>
          <a:lstStyle/>
          <a:p>
            <a:pPr algn="ctr">
              <a:lnSpc>
                <a:spcPts val="9248"/>
              </a:lnSpc>
              <a:spcBef>
                <a:spcPct val="0"/>
              </a:spcBef>
            </a:pPr>
            <a:r>
              <a:rPr lang="en-US" sz="6605">
                <a:solidFill>
                  <a:srgbClr val="000000"/>
                </a:solidFill>
                <a:latin typeface="Lato Bold"/>
              </a:rPr>
              <a:t>COGNITIVE MARKET RESEARCH</a:t>
            </a:r>
          </a:p>
        </p:txBody>
      </p:sp>
      <p:sp>
        <p:nvSpPr>
          <p:cNvPr id="7" name="TextBox 7"/>
          <p:cNvSpPr txBox="1"/>
          <p:nvPr/>
        </p:nvSpPr>
        <p:spPr>
          <a:xfrm>
            <a:off x="4551473" y="5449724"/>
            <a:ext cx="8907922" cy="1007394"/>
          </a:xfrm>
          <a:prstGeom prst="rect">
            <a:avLst/>
          </a:prstGeom>
        </p:spPr>
        <p:txBody>
          <a:bodyPr lIns="0" tIns="0" rIns="0" bIns="0" rtlCol="0" anchor="t">
            <a:spAutoFit/>
          </a:bodyPr>
          <a:lstStyle/>
          <a:p>
            <a:pPr algn="ctr">
              <a:lnSpc>
                <a:spcPts val="4094"/>
              </a:lnSpc>
              <a:spcBef>
                <a:spcPct val="0"/>
              </a:spcBef>
            </a:pPr>
            <a:r>
              <a:rPr lang="en-US" sz="2924" spc="292">
                <a:solidFill>
                  <a:srgbClr val="000000"/>
                </a:solidFill>
                <a:latin typeface="Lato"/>
              </a:rPr>
              <a:t>Tel: +1 312-376-8303 | +44 020-8123-0732</a:t>
            </a:r>
          </a:p>
          <a:p>
            <a:pPr algn="ctr">
              <a:lnSpc>
                <a:spcPts val="4094"/>
              </a:lnSpc>
              <a:spcBef>
                <a:spcPct val="0"/>
              </a:spcBef>
            </a:pPr>
            <a:r>
              <a:rPr lang="en-US" sz="2924" spc="292">
                <a:solidFill>
                  <a:srgbClr val="000000"/>
                </a:solidFill>
                <a:latin typeface="Lato"/>
              </a:rPr>
              <a:t>India: (+91) 983-496-8611</a:t>
            </a:r>
          </a:p>
        </p:txBody>
      </p:sp>
      <p:sp>
        <p:nvSpPr>
          <p:cNvPr id="8" name="TextBox 8"/>
          <p:cNvSpPr txBox="1"/>
          <p:nvPr/>
        </p:nvSpPr>
        <p:spPr>
          <a:xfrm>
            <a:off x="2835526" y="6573443"/>
            <a:ext cx="12326126" cy="494940"/>
          </a:xfrm>
          <a:prstGeom prst="rect">
            <a:avLst/>
          </a:prstGeom>
        </p:spPr>
        <p:txBody>
          <a:bodyPr lIns="0" tIns="0" rIns="0" bIns="0" rtlCol="0" anchor="t">
            <a:spAutoFit/>
          </a:bodyPr>
          <a:lstStyle/>
          <a:p>
            <a:pPr algn="ctr">
              <a:lnSpc>
                <a:spcPts val="4089"/>
              </a:lnSpc>
            </a:pPr>
            <a:r>
              <a:rPr lang="en-US" sz="2921" spc="297">
                <a:solidFill>
                  <a:srgbClr val="000000"/>
                </a:solidFill>
                <a:latin typeface="Lato"/>
              </a:rPr>
              <a:t>sales@cognitivemarketresearch.com</a:t>
            </a:r>
          </a:p>
        </p:txBody>
      </p:sp>
      <p:sp>
        <p:nvSpPr>
          <p:cNvPr id="9" name="TextBox 9"/>
          <p:cNvSpPr txBox="1"/>
          <p:nvPr/>
        </p:nvSpPr>
        <p:spPr>
          <a:xfrm>
            <a:off x="1782837" y="7284469"/>
            <a:ext cx="14690013" cy="646473"/>
          </a:xfrm>
          <a:prstGeom prst="rect">
            <a:avLst/>
          </a:prstGeom>
        </p:spPr>
        <p:txBody>
          <a:bodyPr lIns="0" tIns="0" rIns="0" bIns="0" rtlCol="0" anchor="t">
            <a:spAutoFit/>
          </a:bodyPr>
          <a:lstStyle/>
          <a:p>
            <a:pPr algn="ctr">
              <a:lnSpc>
                <a:spcPts val="5317"/>
              </a:lnSpc>
              <a:spcBef>
                <a:spcPct val="0"/>
              </a:spcBef>
            </a:pPr>
            <a:r>
              <a:rPr lang="en-US" sz="3798" spc="379">
                <a:solidFill>
                  <a:srgbClr val="000000"/>
                </a:solidFill>
                <a:latin typeface="Lato"/>
              </a:rPr>
              <a:t>Access the Full Report : </a:t>
            </a:r>
            <a:r>
              <a:rPr lang="en-US" sz="3798" u="sng" spc="379">
                <a:solidFill>
                  <a:srgbClr val="000000"/>
                </a:solidFill>
                <a:latin typeface="Lato"/>
                <a:hlinkClick r:id="rId4" tooltip="https://tinyurl.com/yekv4mps"/>
              </a:rPr>
              <a:t>https://tinyurl.com/yekv4mps</a:t>
            </a:r>
          </a:p>
        </p:txBody>
      </p:sp>
      <p:sp>
        <p:nvSpPr>
          <p:cNvPr id="10" name="TextBox 10"/>
          <p:cNvSpPr txBox="1"/>
          <p:nvPr/>
        </p:nvSpPr>
        <p:spPr>
          <a:xfrm>
            <a:off x="5256322" y="9286875"/>
            <a:ext cx="8507676" cy="747390"/>
          </a:xfrm>
          <a:prstGeom prst="rect">
            <a:avLst/>
          </a:prstGeom>
        </p:spPr>
        <p:txBody>
          <a:bodyPr lIns="0" tIns="0" rIns="0" bIns="0" rtlCol="0" anchor="t">
            <a:spAutoFit/>
          </a:bodyPr>
          <a:lstStyle/>
          <a:p>
            <a:pPr algn="ctr">
              <a:lnSpc>
                <a:spcPts val="2869"/>
              </a:lnSpc>
            </a:pPr>
            <a:r>
              <a:rPr lang="en-US" sz="2733" spc="273">
                <a:solidFill>
                  <a:srgbClr val="000000"/>
                </a:solidFill>
                <a:latin typeface="Lato"/>
              </a:rPr>
              <a:t>Please visit our website:</a:t>
            </a:r>
          </a:p>
          <a:p>
            <a:pPr algn="ctr">
              <a:lnSpc>
                <a:spcPts val="2869"/>
              </a:lnSpc>
            </a:pPr>
            <a:r>
              <a:rPr lang="en-US" sz="2733" u="sng" spc="27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47</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Bulk Carrier Ships Market Report</dc:title>
  <cp:lastModifiedBy>decipher market</cp:lastModifiedBy>
  <cp:revision>2</cp:revision>
  <dcterms:created xsi:type="dcterms:W3CDTF">2006-08-16T00:00:00Z</dcterms:created>
  <dcterms:modified xsi:type="dcterms:W3CDTF">2024-04-17T09:40:25Z</dcterms:modified>
</cp:coreProperties>
</file>