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twpd3x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74" b="-17"/>
            </a:stretch>
          </a:blipFill>
        </p:spPr>
        <p:txBody>
          <a:bodyPr/>
          <a:lstStyle/>
          <a:p/>
        </p:txBody>
      </p:sp>
      <p:sp>
        <p:nvSpPr>
          <p:cNvPr id="3" name="TextBox 3"/>
          <p:cNvSpPr txBox="1"/>
          <p:nvPr/>
        </p:nvSpPr>
        <p:spPr>
          <a:xfrm>
            <a:off x="198847" y="943243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517003" y="3272408"/>
            <a:ext cx="9388997" cy="3946145"/>
          </a:xfrm>
          <a:prstGeom prst="rect">
            <a:avLst/>
          </a:prstGeom>
        </p:spPr>
        <p:txBody>
          <a:bodyPr wrap="square" lIns="0" tIns="0" rIns="0" bIns="0" rtlCol="0" anchor="t">
            <a:spAutoFit/>
          </a:bodyPr>
          <a:lstStyle/>
          <a:p>
            <a:pPr>
              <a:lnSpc>
                <a:spcPts val="7644"/>
              </a:lnSpc>
            </a:pPr>
            <a:r>
              <a:rPr lang="en-US" sz="8800">
                <a:solidFill>
                  <a:srgbClr val="FFFFFF"/>
                </a:solidFill>
                <a:latin typeface="Canva Sans"/>
              </a:rPr>
              <a:t>GLOBAL </a:t>
            </a:r>
          </a:p>
          <a:p>
            <a:pPr>
              <a:lnSpc>
                <a:spcPts val="7644"/>
              </a:lnSpc>
            </a:pPr>
            <a:r>
              <a:rPr lang="en-US" sz="8800">
                <a:solidFill>
                  <a:srgbClr val="FFFFFF"/>
                </a:solidFill>
                <a:latin typeface="Canva Sans"/>
              </a:rPr>
              <a:t>BREWING</a:t>
            </a:r>
          </a:p>
          <a:p>
            <a:pPr>
              <a:lnSpc>
                <a:spcPts val="7644"/>
              </a:lnSpc>
            </a:pPr>
            <a:r>
              <a:rPr lang="en-US" sz="8800">
                <a:solidFill>
                  <a:srgbClr val="FFFFFF"/>
                </a:solidFill>
                <a:latin typeface="Canva Sans"/>
              </a:rPr>
              <a:t>MARKET REPORT </a:t>
            </a:r>
          </a:p>
          <a:p>
            <a:pPr>
              <a:lnSpc>
                <a:spcPts val="7644"/>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516218" y="1519185"/>
            <a:ext cx="15255563" cy="7248630"/>
            <a:chExt cx="4017926" cy="1909104"/>
          </a:xfrm>
        </p:grpSpPr>
        <p:sp>
          <p:nvSpPr>
            <p:cNvPr id="4" name="Freeform 4"/>
            <p:cNvSpPr/>
            <p:nvPr/>
          </p:nvSpPr>
          <p:spPr>
            <a:xfrm>
              <a:off x="0" y="0"/>
              <a:ext cx="4017926" cy="1909104"/>
            </a:xfrm>
            <a:custGeom>
              <a:rect l="l" t="t" r="r" b="b"/>
              <a:pathLst>
                <a:path w="4017926" h="1909104">
                  <a:moveTo>
                    <a:pt x="0" y="0"/>
                  </a:moveTo>
                  <a:lnTo>
                    <a:pt x="4017926" y="0"/>
                  </a:lnTo>
                  <a:lnTo>
                    <a:pt x="4017926" y="1909104"/>
                  </a:lnTo>
                  <a:lnTo>
                    <a:pt x="0" y="1909104"/>
                  </a:lnTo>
                  <a:close/>
                </a:path>
              </a:pathLst>
            </a:custGeom>
            <a:solidFill>
              <a:srgbClr val="432A20">
                <a:alpha val="91765"/>
              </a:srgbClr>
            </a:solidFill>
          </p:spPr>
          <p:txBody>
            <a:bodyPr/>
            <a:lstStyle/>
            <a:p/>
          </p:txBody>
        </p:sp>
        <p:sp>
          <p:nvSpPr>
            <p:cNvPr id="5" name="TextBox 5"/>
            <p:cNvSpPr txBox="1"/>
            <p:nvPr/>
          </p:nvSpPr>
          <p:spPr>
            <a:xfrm>
              <a:off x="0" y="-38100"/>
              <a:ext cx="4017926" cy="194720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89627" y="3089562"/>
            <a:ext cx="14708746" cy="54248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Brewing is the process of producing alcoholic beverages, primarily beer, through the fermentation of various ingredients, typically including water, malted barley or other grains, hops, and yeast. The brewing process involves combining these ingredients in specific proportions, followed by controlled fermentation, which converts the sugars in the malted grains into alcohol and carbon dioxide, resulting in the final beer product. The rise of the brewing market is driven by a combination of consumer preferences for variety and quality, a focus on local and artisanal products, and the spirit of innovation and collaboration. The brewing industry's ability to adapt to changing trends and cater to evolving consumer demands has positioned it as a dynamic and growing sector within the broader beverage landscape.</a:t>
            </a:r>
          </a:p>
        </p:txBody>
      </p:sp>
      <p:sp>
        <p:nvSpPr>
          <p:cNvPr id="7" name="TextBox 7"/>
          <p:cNvSpPr txBox="1"/>
          <p:nvPr/>
        </p:nvSpPr>
        <p:spPr>
          <a:xfrm>
            <a:off x="4867992" y="1923066"/>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42" b="-16475"/>
            </a:stretch>
          </a:blipFill>
        </p:spPr>
        <p:txBody>
          <a:bodyPr/>
          <a:lstStyle/>
          <a:p/>
        </p:txBody>
      </p:sp>
      <p:grpSp>
        <p:nvGrpSpPr>
          <p:cNvPr id="3" name="Group 3"/>
          <p:cNvGrpSpPr/>
          <p:nvPr/>
        </p:nvGrpSpPr>
        <p:grpSpPr>
          <a:xfrm>
            <a:off x="277819" y="6059052"/>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8B54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21287" y="6369416"/>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7" name="Group 7"/>
          <p:cNvGrpSpPr/>
          <p:nvPr/>
        </p:nvGrpSpPr>
        <p:grpSpPr>
          <a:xfrm>
            <a:off x="573773" y="6287964"/>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77819" y="3341363"/>
            <a:ext cx="8343578" cy="2526011"/>
            <a:chExt cx="860407" cy="260488"/>
          </a:xfrm>
        </p:grpSpPr>
        <p:sp>
          <p:nvSpPr>
            <p:cNvPr id="14" name="Freeform 1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8B540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21287" y="3651727"/>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17" name="Group 17"/>
          <p:cNvGrpSpPr/>
          <p:nvPr/>
        </p:nvGrpSpPr>
        <p:grpSpPr>
          <a:xfrm>
            <a:off x="573773" y="3570275"/>
            <a:ext cx="2007923" cy="200792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42289" y="6765493"/>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2023- 2030</a:t>
            </a:r>
          </a:p>
        </p:txBody>
      </p:sp>
      <p:sp>
        <p:nvSpPr>
          <p:cNvPr id="21" name="TextBox 21"/>
          <p:cNvSpPr txBox="1"/>
          <p:nvPr/>
        </p:nvSpPr>
        <p:spPr>
          <a:xfrm>
            <a:off x="2313180" y="6425104"/>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7.20%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42289" y="4381633"/>
            <a:ext cx="1470891" cy="518557"/>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2022</a:t>
            </a:r>
          </a:p>
        </p:txBody>
      </p:sp>
      <p:sp>
        <p:nvSpPr>
          <p:cNvPr id="24" name="TextBox 24"/>
          <p:cNvSpPr txBox="1"/>
          <p:nvPr/>
        </p:nvSpPr>
        <p:spPr>
          <a:xfrm>
            <a:off x="2581696" y="3677283"/>
            <a:ext cx="6039701" cy="1584942"/>
          </a:xfrm>
          <a:prstGeom prst="rect">
            <a:avLst/>
          </a:prstGeom>
        </p:spPr>
        <p:txBody>
          <a:bodyPr lIns="0" tIns="0" rIns="0" bIns="0" rtlCol="0" anchor="t">
            <a:spAutoFit/>
          </a:bodyPr>
          <a:lstStyle/>
          <a:p>
            <a:pPr algn="ctr">
              <a:lnSpc>
                <a:spcPts val="6201"/>
              </a:lnSpc>
            </a:pPr>
            <a:r>
              <a:rPr lang="en-US" sz="4429">
                <a:solidFill>
                  <a:srgbClr val="FFFFFF"/>
                </a:solidFill>
                <a:latin typeface="Poppins"/>
              </a:rPr>
              <a:t>MARKET SIZE </a:t>
            </a:r>
          </a:p>
          <a:p>
            <a:pPr algn="ctr">
              <a:lnSpc>
                <a:spcPts val="6201"/>
              </a:lnSpc>
              <a:spcBef>
                <a:spcPct val="0"/>
              </a:spcBef>
            </a:pPr>
            <a:r>
              <a:rPr lang="en-US" sz="4429">
                <a:solidFill>
                  <a:srgbClr val="FFFFFF"/>
                </a:solidFill>
                <a:latin typeface="Poppins"/>
              </a:rPr>
              <a:t>USD 35.2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44635" y="1580747"/>
            <a:ext cx="6188087" cy="2660010"/>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260121" y="1213416"/>
            <a:ext cx="771936" cy="329217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44635" y="4584781"/>
            <a:ext cx="6188087" cy="2617750"/>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E3E4F"/>
            </a:solidFill>
          </p:spPr>
          <p:txBody>
            <a:bodyPr/>
            <a:lstStyle/>
            <a:p/>
          </p:txBody>
        </p:sp>
      </p:grpSp>
      <p:grpSp>
        <p:nvGrpSpPr>
          <p:cNvPr id="12" name="Group 12"/>
          <p:cNvGrpSpPr/>
          <p:nvPr/>
        </p:nvGrpSpPr>
        <p:grpSpPr>
          <a:xfrm rot="5400000">
            <a:off x="1260121" y="4259710"/>
            <a:ext cx="771936" cy="329217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2144635" y="7549892"/>
            <a:ext cx="6188087" cy="2617750"/>
            <a:chExt cx="8245593" cy="3488138"/>
          </a:xfrm>
        </p:grpSpPr>
        <p:sp>
          <p:nvSpPr>
            <p:cNvPr id="15" name="Freeform 15"/>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8C4B3F"/>
            </a:solidFill>
          </p:spPr>
          <p:txBody>
            <a:bodyPr/>
            <a:lstStyle/>
            <a:p/>
          </p:txBody>
        </p:sp>
      </p:grpSp>
      <p:grpSp>
        <p:nvGrpSpPr>
          <p:cNvPr id="16" name="Group 16"/>
          <p:cNvGrpSpPr/>
          <p:nvPr/>
        </p:nvGrpSpPr>
        <p:grpSpPr>
          <a:xfrm rot="5400000">
            <a:off x="1260121" y="7224821"/>
            <a:ext cx="771936" cy="329217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427301" y="1638433"/>
            <a:ext cx="4684982" cy="2610286"/>
          </a:xfrm>
          <a:prstGeom prst="rect">
            <a:avLst/>
          </a:prstGeom>
        </p:spPr>
        <p:txBody>
          <a:bodyPr lIns="0" tIns="0" rIns="0" bIns="0" rtlCol="0" anchor="t">
            <a:spAutoFit/>
          </a:bodyPr>
          <a:lstStyle/>
          <a:p>
            <a:pPr marL="644120" lvl="1" indent="-322060">
              <a:lnSpc>
                <a:spcPts val="4176"/>
              </a:lnSpc>
              <a:buFont typeface="Arial"/>
              <a:buChar char="•"/>
            </a:pPr>
            <a:r>
              <a:rPr lang="en-US" sz="2983">
                <a:solidFill>
                  <a:srgbClr val="FFFFFF"/>
                </a:solidFill>
                <a:latin typeface="Montserrat"/>
              </a:rPr>
              <a:t>Malt Extract</a:t>
            </a:r>
          </a:p>
          <a:p>
            <a:pPr marL="644120" lvl="1" indent="-322060">
              <a:lnSpc>
                <a:spcPts val="4176"/>
              </a:lnSpc>
              <a:buFont typeface="Arial"/>
              <a:buChar char="•"/>
            </a:pPr>
            <a:r>
              <a:rPr lang="en-US" sz="2983">
                <a:solidFill>
                  <a:srgbClr val="FFFFFF"/>
                </a:solidFill>
                <a:latin typeface="Montserrat"/>
              </a:rPr>
              <a:t>Adjuncts/Grains</a:t>
            </a:r>
          </a:p>
          <a:p>
            <a:pPr marL="644120" lvl="1" indent="-322060">
              <a:lnSpc>
                <a:spcPts val="4176"/>
              </a:lnSpc>
              <a:buFont typeface="Arial"/>
              <a:buChar char="•"/>
            </a:pPr>
            <a:r>
              <a:rPr lang="en-US" sz="2983">
                <a:solidFill>
                  <a:srgbClr val="FFFFFF"/>
                </a:solidFill>
                <a:latin typeface="Montserrat"/>
              </a:rPr>
              <a:t>Hops</a:t>
            </a:r>
          </a:p>
          <a:p>
            <a:pPr marL="644120" lvl="1" indent="-322060">
              <a:lnSpc>
                <a:spcPts val="4176"/>
              </a:lnSpc>
              <a:buFont typeface="Arial"/>
              <a:buChar char="•"/>
            </a:pPr>
            <a:r>
              <a:rPr lang="en-US" sz="2983">
                <a:solidFill>
                  <a:srgbClr val="FFFFFF"/>
                </a:solidFill>
                <a:latin typeface="Montserrat"/>
              </a:rPr>
              <a:t>Beer Yeast</a:t>
            </a:r>
          </a:p>
          <a:p>
            <a:pPr marL="644120" lvl="1" indent="-322060">
              <a:lnSpc>
                <a:spcPts val="4176"/>
              </a:lnSpc>
              <a:buFont typeface="Arial"/>
              <a:buChar char="•"/>
            </a:pPr>
            <a:r>
              <a:rPr lang="en-US" sz="2983">
                <a:solidFill>
                  <a:srgbClr val="FFFFFF"/>
                </a:solidFill>
                <a:latin typeface="Montserrat"/>
              </a:rPr>
              <a:t>Beer Additives</a:t>
            </a:r>
          </a:p>
        </p:txBody>
      </p:sp>
      <p:sp>
        <p:nvSpPr>
          <p:cNvPr id="20" name="TextBox 20"/>
          <p:cNvSpPr txBox="1"/>
          <p:nvPr/>
        </p:nvSpPr>
        <p:spPr>
          <a:xfrm>
            <a:off x="233786" y="2714303"/>
            <a:ext cx="2824605" cy="344967"/>
          </a:xfrm>
          <a:prstGeom prst="rect">
            <a:avLst/>
          </a:prstGeom>
        </p:spPr>
        <p:txBody>
          <a:bodyPr lIns="0" tIns="0" rIns="0" bIns="0" rtlCol="0" anchor="t">
            <a:spAutoFit/>
          </a:bodyPr>
          <a:lstStyle/>
          <a:p>
            <a:pPr algn="ctr">
              <a:lnSpc>
                <a:spcPts val="2645"/>
              </a:lnSpc>
            </a:pPr>
            <a:r>
              <a:rPr lang="en-US" sz="2619">
                <a:solidFill>
                  <a:srgbClr val="43B4BE"/>
                </a:solidFill>
                <a:latin typeface="Montserrat Classic"/>
              </a:rPr>
              <a:t>By Source</a:t>
            </a:r>
          </a:p>
        </p:txBody>
      </p:sp>
      <p:sp>
        <p:nvSpPr>
          <p:cNvPr id="21" name="TextBox 21"/>
          <p:cNvSpPr txBox="1"/>
          <p:nvPr/>
        </p:nvSpPr>
        <p:spPr>
          <a:xfrm>
            <a:off x="3327354" y="5192107"/>
            <a:ext cx="4884876" cy="1099660"/>
          </a:xfrm>
          <a:prstGeom prst="rect">
            <a:avLst/>
          </a:prstGeom>
        </p:spPr>
        <p:txBody>
          <a:bodyPr lIns="0" tIns="0" rIns="0" bIns="0" rtlCol="0" anchor="t">
            <a:spAutoFit/>
          </a:bodyPr>
          <a:lstStyle/>
          <a:p>
            <a:pPr marL="688254" lvl="1" indent="-344127">
              <a:lnSpc>
                <a:spcPts val="4462"/>
              </a:lnSpc>
              <a:buFont typeface="Arial"/>
              <a:buChar char="•"/>
            </a:pPr>
            <a:r>
              <a:rPr lang="en-US" sz="3187">
                <a:solidFill>
                  <a:srgbClr val="FFFFFF"/>
                </a:solidFill>
                <a:latin typeface="Montserrat"/>
              </a:rPr>
              <a:t>Macro Brewery</a:t>
            </a:r>
          </a:p>
          <a:p>
            <a:pPr marL="688254" lvl="1" indent="-344127">
              <a:lnSpc>
                <a:spcPts val="4462"/>
              </a:lnSpc>
              <a:buFont typeface="Arial"/>
              <a:buChar char="•"/>
            </a:pPr>
            <a:r>
              <a:rPr lang="en-US" sz="3187">
                <a:solidFill>
                  <a:srgbClr val="FFFFFF"/>
                </a:solidFill>
                <a:latin typeface="Montserrat"/>
              </a:rPr>
              <a:t>Craft Brewery</a:t>
            </a:r>
          </a:p>
        </p:txBody>
      </p:sp>
      <p:sp>
        <p:nvSpPr>
          <p:cNvPr id="22" name="TextBox 22"/>
          <p:cNvSpPr txBox="1"/>
          <p:nvPr/>
        </p:nvSpPr>
        <p:spPr>
          <a:xfrm>
            <a:off x="233786" y="5757128"/>
            <a:ext cx="2824605" cy="344967"/>
          </a:xfrm>
          <a:prstGeom prst="rect">
            <a:avLst/>
          </a:prstGeom>
        </p:spPr>
        <p:txBody>
          <a:bodyPr lIns="0" tIns="0" rIns="0" bIns="0" rtlCol="0" anchor="t">
            <a:spAutoFit/>
          </a:bodyPr>
          <a:lstStyle/>
          <a:p>
            <a:pPr algn="ctr">
              <a:lnSpc>
                <a:spcPts val="2645"/>
              </a:lnSpc>
            </a:pPr>
            <a:r>
              <a:rPr lang="en-US" sz="2619">
                <a:solidFill>
                  <a:srgbClr val="43B4BE"/>
                </a:solidFill>
                <a:latin typeface="Montserrat Classic"/>
              </a:rPr>
              <a:t>By Brewery Size</a:t>
            </a:r>
          </a:p>
        </p:txBody>
      </p:sp>
      <p:sp>
        <p:nvSpPr>
          <p:cNvPr id="23" name="TextBox 23"/>
          <p:cNvSpPr txBox="1"/>
          <p:nvPr/>
        </p:nvSpPr>
        <p:spPr>
          <a:xfrm>
            <a:off x="3447846" y="8158000"/>
            <a:ext cx="4884876" cy="1099660"/>
          </a:xfrm>
          <a:prstGeom prst="rect">
            <a:avLst/>
          </a:prstGeom>
        </p:spPr>
        <p:txBody>
          <a:bodyPr lIns="0" tIns="0" rIns="0" bIns="0" rtlCol="0" anchor="t">
            <a:spAutoFit/>
          </a:bodyPr>
          <a:lstStyle/>
          <a:p>
            <a:pPr marL="688254" lvl="1" indent="-344127">
              <a:lnSpc>
                <a:spcPts val="4462"/>
              </a:lnSpc>
              <a:buFont typeface="Arial"/>
              <a:buChar char="•"/>
            </a:pPr>
            <a:r>
              <a:rPr lang="en-US" sz="3187">
                <a:solidFill>
                  <a:srgbClr val="FFFFFF"/>
                </a:solidFill>
                <a:latin typeface="Montserrat"/>
              </a:rPr>
              <a:t>Dry</a:t>
            </a:r>
          </a:p>
          <a:p>
            <a:pPr marL="688254" lvl="1" indent="-344127">
              <a:lnSpc>
                <a:spcPts val="4462"/>
              </a:lnSpc>
              <a:buFont typeface="Arial"/>
              <a:buChar char="•"/>
            </a:pPr>
            <a:r>
              <a:rPr lang="en-US" sz="3187">
                <a:solidFill>
                  <a:srgbClr val="FFFFFF"/>
                </a:solidFill>
                <a:latin typeface="Montserrat"/>
              </a:rPr>
              <a:t>Liquid</a:t>
            </a:r>
          </a:p>
        </p:txBody>
      </p:sp>
      <p:sp>
        <p:nvSpPr>
          <p:cNvPr id="24" name="TextBox 24"/>
          <p:cNvSpPr txBox="1"/>
          <p:nvPr/>
        </p:nvSpPr>
        <p:spPr>
          <a:xfrm>
            <a:off x="233786" y="8778822"/>
            <a:ext cx="2824605" cy="344967"/>
          </a:xfrm>
          <a:prstGeom prst="rect">
            <a:avLst/>
          </a:prstGeom>
        </p:spPr>
        <p:txBody>
          <a:bodyPr lIns="0" tIns="0" rIns="0" bIns="0" rtlCol="0" anchor="t">
            <a:spAutoFit/>
          </a:bodyPr>
          <a:lstStyle/>
          <a:p>
            <a:pPr algn="ctr">
              <a:lnSpc>
                <a:spcPts val="2645"/>
              </a:lnSpc>
            </a:pPr>
            <a:r>
              <a:rPr lang="en-US" sz="2619">
                <a:solidFill>
                  <a:srgbClr val="43B4BE"/>
                </a:solidFill>
                <a:latin typeface="Montserrat Classic"/>
              </a:rPr>
              <a:t>Form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478035" y="5153025"/>
            <a:ext cx="5781265" cy="888680"/>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Brewing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8B54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1A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B54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1A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B54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1A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1988917"/>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Consumer Interest in Craft and Specialty Beers helps in the Growth of the Market</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Regulatory Obstacles and Standards for Compliance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8" r="0"/>
            </a:stretch>
          </a:blipFill>
        </p:spPr>
        <p:txBody>
          <a:bodyPr/>
          <a:lstStyle/>
          <a:p/>
        </p:txBody>
      </p:sp>
      <p:grpSp>
        <p:nvGrpSpPr>
          <p:cNvPr id="3" name="Group 3"/>
          <p:cNvGrpSpPr/>
          <p:nvPr/>
        </p:nvGrpSpPr>
        <p:grpSpPr>
          <a:xfrm>
            <a:off x="1966939" y="1771054"/>
            <a:ext cx="14354122" cy="6744893"/>
            <a:chExt cx="3780509" cy="1776433"/>
          </a:xfrm>
        </p:grpSpPr>
        <p:sp>
          <p:nvSpPr>
            <p:cNvPr id="4" name="Freeform 4"/>
            <p:cNvSpPr/>
            <p:nvPr/>
          </p:nvSpPr>
          <p:spPr>
            <a:xfrm>
              <a:off x="0" y="0"/>
              <a:ext cx="3780510" cy="1776433"/>
            </a:xfrm>
            <a:custGeom>
              <a:rect l="l" t="t" r="r" b="b"/>
              <a:pathLst>
                <a:path w="3780510" h="1776433">
                  <a:moveTo>
                    <a:pt x="0" y="0"/>
                  </a:moveTo>
                  <a:lnTo>
                    <a:pt x="3780510" y="0"/>
                  </a:lnTo>
                  <a:lnTo>
                    <a:pt x="3780510" y="1776433"/>
                  </a:lnTo>
                  <a:lnTo>
                    <a:pt x="0" y="1776433"/>
                  </a:lnTo>
                  <a:close/>
                </a:path>
              </a:pathLst>
            </a:custGeom>
            <a:solidFill>
              <a:srgbClr val="8B540E">
                <a:alpha val="84706"/>
              </a:srgbClr>
            </a:solidFill>
          </p:spPr>
          <p:txBody>
            <a:bodyPr/>
            <a:lstStyle/>
            <a:p/>
          </p:txBody>
        </p:sp>
        <p:sp>
          <p:nvSpPr>
            <p:cNvPr id="5" name="TextBox 5"/>
            <p:cNvSpPr txBox="1"/>
            <p:nvPr/>
          </p:nvSpPr>
          <p:spPr>
            <a:xfrm>
              <a:off x="0" y="-38100"/>
              <a:ext cx="3780509" cy="18145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024250" y="2055746"/>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099504" y="3006645"/>
            <a:ext cx="14088993" cy="5217795"/>
          </a:xfrm>
          <a:prstGeom prst="rect">
            <a:avLst/>
          </a:prstGeom>
        </p:spPr>
        <p:txBody>
          <a:bodyPr lIns="0" tIns="0" rIns="0" bIns="0" rtlCol="0" anchor="t">
            <a:spAutoFit/>
          </a:bodyPr>
          <a:lstStyle/>
          <a:p>
            <a:pPr marL="582927" lvl="1" indent="-291463">
              <a:lnSpc>
                <a:spcPts val="3779"/>
              </a:lnSpc>
              <a:buFont typeface="Arial"/>
              <a:buChar char="•"/>
            </a:pPr>
            <a:r>
              <a:rPr lang="en-US" sz="2699">
                <a:solidFill>
                  <a:srgbClr val="FFFFFF"/>
                </a:solidFill>
                <a:latin typeface="Montserrat"/>
              </a:rPr>
              <a:t>The Global Brewing Market is witnessing significant growth in the near future.</a:t>
            </a:r>
          </a:p>
          <a:p>
            <a:pPr marL="582927" lvl="1" indent="-291463">
              <a:lnSpc>
                <a:spcPts val="3779"/>
              </a:lnSpc>
              <a:buFont typeface="Arial"/>
              <a:buChar char="•"/>
            </a:pPr>
            <a:r>
              <a:rPr lang="en-US" sz="2699">
                <a:solidFill>
                  <a:srgbClr val="FFFFFF"/>
                </a:solidFill>
                <a:latin typeface="Montserrat"/>
              </a:rPr>
              <a:t>Brewing additives encompass a wide range of substances added to beer during brewing to achieve specific outcomes, whether improving flavor, color, aroma, stability, clarity, or other characteristics.</a:t>
            </a:r>
          </a:p>
          <a:p>
            <a:pPr marL="582927" lvl="1" indent="-291463">
              <a:lnSpc>
                <a:spcPts val="3779"/>
              </a:lnSpc>
              <a:buFont typeface="Arial"/>
              <a:buChar char="•"/>
            </a:pPr>
            <a:r>
              <a:rPr lang="en-US" sz="2699">
                <a:solidFill>
                  <a:srgbClr val="FFFFFF"/>
                </a:solidFill>
                <a:latin typeface="Montserrat"/>
              </a:rPr>
              <a:t> A craft beer's average alcohol by volume (ABV) is from 5% to 10%, while some of the most well-known craft beers have an ABV of up to 40%.</a:t>
            </a:r>
          </a:p>
          <a:p>
            <a:pPr marL="582927" lvl="1" indent="-291463">
              <a:lnSpc>
                <a:spcPts val="3779"/>
              </a:lnSpc>
              <a:buFont typeface="Arial"/>
              <a:buChar char="•"/>
            </a:pPr>
            <a:r>
              <a:rPr lang="en-US" sz="2699">
                <a:solidFill>
                  <a:srgbClr val="FFFFFF"/>
                </a:solidFill>
                <a:latin typeface="Montserrat"/>
              </a:rPr>
              <a:t>Macro breweries often have established distribution networks and well-recognized brands that can be found in numerous locations.</a:t>
            </a:r>
          </a:p>
          <a:p>
            <a:pPr marL="582927" lvl="1" indent="-291463">
              <a:lnSpc>
                <a:spcPts val="3779"/>
              </a:lnSpc>
              <a:buFont typeface="Arial"/>
              <a:buChar char="•"/>
            </a:pPr>
            <a:r>
              <a:rPr lang="en-US" sz="2699">
                <a:solidFill>
                  <a:srgbClr val="FFFFFF"/>
                </a:solidFill>
                <a:latin typeface="Montserrat"/>
              </a:rPr>
              <a:t>Breweries can experiment with different ingredients, brewing techniques, and recipes to create an extensive range of liquid products that cater to diverse consumer preferences.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110" b="-15481"/>
            </a:stretch>
          </a:blipFill>
        </p:spPr>
        <p:txBody>
          <a:bodyPr/>
          <a:lstStyle/>
          <a:p/>
        </p:txBody>
      </p:sp>
      <p:sp>
        <p:nvSpPr>
          <p:cNvPr id="3" name="Freeform 3"/>
          <p:cNvSpPr/>
          <p:nvPr/>
        </p:nvSpPr>
        <p:spPr>
          <a:xfrm>
            <a:off x="763570" y="1742969"/>
            <a:ext cx="3414138" cy="1520843"/>
          </a:xfrm>
          <a:custGeom>
            <a:rect l="l" t="t" r="r" b="b"/>
            <a:pathLst>
              <a:path w="3414138" h="1520843">
                <a:moveTo>
                  <a:pt x="0" y="0"/>
                </a:moveTo>
                <a:lnTo>
                  <a:pt x="3414138" y="0"/>
                </a:lnTo>
                <a:lnTo>
                  <a:pt x="3414138" y="1520843"/>
                </a:lnTo>
                <a:lnTo>
                  <a:pt x="0" y="1520843"/>
                </a:lnTo>
                <a:lnTo>
                  <a:pt x="0" y="0"/>
                </a:lnTo>
                <a:close/>
              </a:path>
            </a:pathLst>
          </a:custGeom>
          <a:blipFill>
            <a:blip r:embed="rId3"/>
            <a:stretch>
              <a:fillRect/>
            </a:stretch>
          </a:blipFill>
        </p:spPr>
        <p:txBody>
          <a:bodyPr/>
          <a:lstStyle/>
          <a:p/>
        </p:txBody>
      </p:sp>
      <p:sp>
        <p:nvSpPr>
          <p:cNvPr id="4" name="Freeform 4"/>
          <p:cNvSpPr/>
          <p:nvPr/>
        </p:nvSpPr>
        <p:spPr>
          <a:xfrm>
            <a:off x="4884031" y="1875725"/>
            <a:ext cx="5042796" cy="1520843"/>
          </a:xfrm>
          <a:custGeom>
            <a:rect l="l" t="t" r="r" b="b"/>
            <a:pathLst>
              <a:path w="5042796" h="1520843">
                <a:moveTo>
                  <a:pt x="0" y="0"/>
                </a:moveTo>
                <a:lnTo>
                  <a:pt x="5042795" y="0"/>
                </a:lnTo>
                <a:lnTo>
                  <a:pt x="5042795" y="1520844"/>
                </a:lnTo>
                <a:lnTo>
                  <a:pt x="0" y="1520844"/>
                </a:lnTo>
                <a:lnTo>
                  <a:pt x="0" y="0"/>
                </a:lnTo>
                <a:close/>
              </a:path>
            </a:pathLst>
          </a:custGeom>
          <a:blipFill>
            <a:blip r:embed="rId4"/>
            <a:stretch>
              <a:fillRect l="-13095" t="-51315" r="-13095" b="-57894"/>
            </a:stretch>
          </a:blipFill>
        </p:spPr>
        <p:txBody>
          <a:bodyPr/>
          <a:lstStyle/>
          <a:p/>
        </p:txBody>
      </p:sp>
      <p:sp>
        <p:nvSpPr>
          <p:cNvPr id="5" name="Freeform 5"/>
          <p:cNvSpPr/>
          <p:nvPr/>
        </p:nvSpPr>
        <p:spPr>
          <a:xfrm>
            <a:off x="445414" y="3926621"/>
            <a:ext cx="3206534" cy="2205237"/>
          </a:xfrm>
          <a:custGeom>
            <a:rect l="l" t="t" r="r" b="b"/>
            <a:pathLst>
              <a:path w="3206534" h="2205237">
                <a:moveTo>
                  <a:pt x="0" y="0"/>
                </a:moveTo>
                <a:lnTo>
                  <a:pt x="3206534" y="0"/>
                </a:lnTo>
                <a:lnTo>
                  <a:pt x="3206534" y="2205237"/>
                </a:lnTo>
                <a:lnTo>
                  <a:pt x="0" y="2205237"/>
                </a:lnTo>
                <a:lnTo>
                  <a:pt x="0" y="0"/>
                </a:lnTo>
                <a:close/>
              </a:path>
            </a:pathLst>
          </a:custGeom>
          <a:blipFill>
            <a:blip r:embed="rId5"/>
            <a:stretch>
              <a:fillRect l="-5947" t="-4864" r="-5576" b="-5405"/>
            </a:stretch>
          </a:blipFill>
        </p:spPr>
        <p:txBody>
          <a:bodyPr/>
          <a:lstStyle/>
          <a:p/>
        </p:txBody>
      </p:sp>
      <p:sp>
        <p:nvSpPr>
          <p:cNvPr id="6" name="Freeform 6"/>
          <p:cNvSpPr/>
          <p:nvPr/>
        </p:nvSpPr>
        <p:spPr>
          <a:xfrm>
            <a:off x="4481761" y="3927061"/>
            <a:ext cx="5124838" cy="1483608"/>
          </a:xfrm>
          <a:custGeom>
            <a:rect l="l" t="t" r="r" b="b"/>
            <a:pathLst>
              <a:path w="5124838" h="1483608">
                <a:moveTo>
                  <a:pt x="0" y="0"/>
                </a:moveTo>
                <a:lnTo>
                  <a:pt x="5124839" y="0"/>
                </a:lnTo>
                <a:lnTo>
                  <a:pt x="5124839" y="1483607"/>
                </a:lnTo>
                <a:lnTo>
                  <a:pt x="0" y="1483607"/>
                </a:lnTo>
                <a:lnTo>
                  <a:pt x="0" y="0"/>
                </a:lnTo>
                <a:close/>
              </a:path>
            </a:pathLst>
          </a:custGeom>
          <a:blipFill>
            <a:blip r:embed="rId6"/>
            <a:stretch>
              <a:fillRect/>
            </a:stretch>
          </a:blipFill>
        </p:spPr>
        <p:txBody>
          <a:bodyPr/>
          <a:lstStyle/>
          <a:p/>
        </p:txBody>
      </p:sp>
      <p:sp>
        <p:nvSpPr>
          <p:cNvPr id="7" name="Freeform 7"/>
          <p:cNvSpPr/>
          <p:nvPr/>
        </p:nvSpPr>
        <p:spPr>
          <a:xfrm>
            <a:off x="445414" y="6798608"/>
            <a:ext cx="2776992" cy="2576934"/>
          </a:xfrm>
          <a:custGeom>
            <a:rect l="l" t="t" r="r" b="b"/>
            <a:pathLst>
              <a:path w="2776992" h="2576934">
                <a:moveTo>
                  <a:pt x="0" y="0"/>
                </a:moveTo>
                <a:lnTo>
                  <a:pt x="2776992" y="0"/>
                </a:lnTo>
                <a:lnTo>
                  <a:pt x="2776992" y="2576934"/>
                </a:lnTo>
                <a:lnTo>
                  <a:pt x="0" y="2576934"/>
                </a:lnTo>
                <a:lnTo>
                  <a:pt x="0" y="0"/>
                </a:lnTo>
                <a:close/>
              </a:path>
            </a:pathLst>
          </a:custGeom>
          <a:blipFill>
            <a:blip r:embed="rId7"/>
            <a:stretch>
              <a:fillRect/>
            </a:stretch>
          </a:blipFill>
        </p:spPr>
        <p:txBody>
          <a:bodyPr/>
          <a:lstStyle/>
          <a:p/>
        </p:txBody>
      </p:sp>
      <p:sp>
        <p:nvSpPr>
          <p:cNvPr id="8" name="Freeform 8"/>
          <p:cNvSpPr/>
          <p:nvPr/>
        </p:nvSpPr>
        <p:spPr>
          <a:xfrm>
            <a:off x="2973143" y="6313968"/>
            <a:ext cx="3821775" cy="1903308"/>
          </a:xfrm>
          <a:custGeom>
            <a:rect l="l" t="t" r="r" b="b"/>
            <a:pathLst>
              <a:path w="3821775" h="1903308">
                <a:moveTo>
                  <a:pt x="0" y="0"/>
                </a:moveTo>
                <a:lnTo>
                  <a:pt x="3821775" y="0"/>
                </a:lnTo>
                <a:lnTo>
                  <a:pt x="3821775" y="1903308"/>
                </a:lnTo>
                <a:lnTo>
                  <a:pt x="0" y="1903308"/>
                </a:lnTo>
                <a:lnTo>
                  <a:pt x="0" y="0"/>
                </a:lnTo>
                <a:close/>
              </a:path>
            </a:pathLst>
          </a:custGeom>
          <a:blipFill>
            <a:blip r:embed="rId8"/>
            <a:stretch>
              <a:fillRect t="-47653" b="-53142"/>
            </a:stretch>
          </a:blipFill>
        </p:spPr>
        <p:txBody>
          <a:bodyPr/>
          <a:lstStyle/>
          <a:p/>
        </p:txBody>
      </p:sp>
      <p:sp>
        <p:nvSpPr>
          <p:cNvPr id="9" name="Freeform 9"/>
          <p:cNvSpPr/>
          <p:nvPr/>
        </p:nvSpPr>
        <p:spPr>
          <a:xfrm>
            <a:off x="7405429" y="5982168"/>
            <a:ext cx="3223270" cy="1958443"/>
          </a:xfrm>
          <a:custGeom>
            <a:rect l="l" t="t" r="r" b="b"/>
            <a:pathLst>
              <a:path w="3223270" h="1958443">
                <a:moveTo>
                  <a:pt x="0" y="0"/>
                </a:moveTo>
                <a:lnTo>
                  <a:pt x="3223270" y="0"/>
                </a:lnTo>
                <a:lnTo>
                  <a:pt x="3223270" y="1958443"/>
                </a:lnTo>
                <a:lnTo>
                  <a:pt x="0" y="1958443"/>
                </a:lnTo>
                <a:lnTo>
                  <a:pt x="0" y="0"/>
                </a:lnTo>
                <a:close/>
              </a:path>
            </a:pathLst>
          </a:custGeom>
          <a:blipFill>
            <a:blip r:embed="rId9"/>
            <a:stretch>
              <a:fillRect l="-25949" t="-15416" r="-25949" b="-15208"/>
            </a:stretch>
          </a:blipFill>
        </p:spPr>
        <p:txBody>
          <a:bodyPr/>
          <a:lstStyle/>
          <a:p/>
        </p:txBody>
      </p:sp>
      <p:sp>
        <p:nvSpPr>
          <p:cNvPr id="10" name="TextBox 10"/>
          <p:cNvSpPr txBox="1"/>
          <p:nvPr/>
        </p:nvSpPr>
        <p:spPr>
          <a:xfrm>
            <a:off x="5715833" y="487984"/>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1" name="Freeform 11"/>
          <p:cNvSpPr/>
          <p:nvPr/>
        </p:nvSpPr>
        <p:spPr>
          <a:xfrm>
            <a:off x="4481761" y="8512551"/>
            <a:ext cx="5389552" cy="1356810"/>
          </a:xfrm>
          <a:custGeom>
            <a:rect l="l" t="t" r="r" b="b"/>
            <a:pathLst>
              <a:path w="5389552" h="1356810">
                <a:moveTo>
                  <a:pt x="0" y="0"/>
                </a:moveTo>
                <a:lnTo>
                  <a:pt x="5389553" y="0"/>
                </a:lnTo>
                <a:lnTo>
                  <a:pt x="5389553" y="1356810"/>
                </a:lnTo>
                <a:lnTo>
                  <a:pt x="0" y="1356810"/>
                </a:lnTo>
                <a:lnTo>
                  <a:pt x="0" y="0"/>
                </a:lnTo>
                <a:close/>
              </a:path>
            </a:pathLst>
          </a:custGeom>
          <a:blipFill>
            <a:blip r:embed="rId10"/>
            <a:stretch>
              <a:fillRect l="-932" t="-925" r="-932" b="-555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twpd3xe"/>
              </a:rPr>
              <a:t>https://tinyurl.com/3twpd3xe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Brewing Market Report 2024</dc:title>
  <cp:lastModifiedBy>decipher market</cp:lastModifiedBy>
  <cp:revision>2</cp:revision>
  <dcterms:created xsi:type="dcterms:W3CDTF">2006-08-16T00:00:00Z</dcterms:created>
  <dcterms:modified xsi:type="dcterms:W3CDTF">2024-03-02T07:59:41Z</dcterms:modified>
</cp:coreProperties>
</file>