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Arimo" panose="020B0604020202020204" charset="0"/>
      <p:regular r:id="rId12"/>
    </p:embeddedFont>
    <p:embeddedFont>
      <p:font typeface="Barlow" panose="00000500000000000000" pitchFamily="2" charset="0"/>
      <p:regular r:id="rId13"/>
    </p:embeddedFont>
    <p:embeddedFont>
      <p:font typeface="Canva Sans" panose="020B0604020202020204" charset="0"/>
      <p:regular r:id="rId14"/>
    </p:embeddedFont>
    <p:embeddedFont>
      <p:font typeface="Canva Sans Bold" panose="020B0604020202020204" charset="0"/>
      <p:regular r:id="rId15"/>
    </p:embeddedFont>
    <p:embeddedFont>
      <p:font typeface="DM Sans" pitchFamily="2" charset="0"/>
      <p:regular r:id="rId16"/>
    </p:embeddedFont>
    <p:embeddedFont>
      <p:font typeface="Garet Bold" panose="020B0604020202020204" charset="0"/>
      <p:regular r:id="rId17"/>
    </p:embeddedFont>
    <p:embeddedFont>
      <p:font typeface="Georgia Pro Bold" panose="020B0604020202020204" charset="0"/>
      <p:regular r:id="rId18"/>
    </p:embeddedFont>
    <p:embeddedFont>
      <p:font typeface="Lato" panose="020F0502020204030203" pitchFamily="34" charset="0"/>
      <p:regular r:id="rId19"/>
    </p:embeddedFont>
    <p:embeddedFont>
      <p:font typeface="Lato Bold" panose="020F0502020204030203" charset="0"/>
      <p:regular r:id="rId20"/>
    </p:embeddedFont>
    <p:embeddedFont>
      <p:font typeface="Montserrat" panose="00000500000000000000" pitchFamily="2" charset="0"/>
      <p:regular r:id="rId21"/>
    </p:embeddedFont>
    <p:embeddedFont>
      <p:font typeface="Montserrat Classic" panose="020B0604020202020204" charset="0"/>
      <p:regular r:id="rId22"/>
    </p:embeddedFont>
    <p:embeddedFont>
      <p:font typeface="Poppins" panose="00000500000000000000" pitchFamily="2" charset="0"/>
      <p:regular r:id="rId23"/>
    </p:embeddedFont>
    <p:embeddedFont>
      <p:font typeface="Poppins Bold" panose="00000800000000000000" charset="0"/>
      <p:regular r:id="rId24"/>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font" Target="fonts/font13.fntdata"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heme" Target="theme/theme1.xml" /><Relationship Id="rId28"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6.jpeg"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11.jpeg" /><Relationship Id="rId6" Type="http://schemas.openxmlformats.org/officeDocument/2006/relationships/image" Target="../media/image12.jpeg" /><Relationship Id="rId7" Type="http://schemas.openxmlformats.org/officeDocument/2006/relationships/image" Target="../media/image13.jpeg" /><Relationship Id="rId8" Type="http://schemas.openxmlformats.org/officeDocument/2006/relationships/image" Target="../media/image14.jpeg" /><Relationship Id="rId9" Type="http://schemas.openxmlformats.org/officeDocument/2006/relationships/image" Target="../media/image15.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hyperlink" Target="https://tinyurl.com/3umbpr2x"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0" y="0"/>
            <a:ext cx="8971984" cy="10287000"/>
            <a:chExt cx="2362992" cy="2709333"/>
          </a:xfrm>
        </p:grpSpPr>
        <p:sp>
          <p:nvSpPr>
            <p:cNvPr id="4" name="Freeform 4"/>
            <p:cNvSpPr/>
            <p:nvPr/>
          </p:nvSpPr>
          <p:spPr>
            <a:xfrm>
              <a:off x="0" y="0"/>
              <a:ext cx="2362992" cy="2709333"/>
            </a:xfrm>
            <a:custGeom>
              <a:rect l="l" t="t" r="r" b="b"/>
              <a:pathLst>
                <a:path w="2362992" h="2709333">
                  <a:moveTo>
                    <a:pt x="0" y="0"/>
                  </a:moveTo>
                  <a:lnTo>
                    <a:pt x="2362992" y="0"/>
                  </a:lnTo>
                  <a:lnTo>
                    <a:pt x="2362992" y="2709333"/>
                  </a:lnTo>
                  <a:lnTo>
                    <a:pt x="0" y="2709333"/>
                  </a:lnTo>
                  <a:close/>
                </a:path>
              </a:pathLst>
            </a:custGeom>
            <a:solidFill>
              <a:srgbClr val="55929B">
                <a:alpha val="69804"/>
              </a:srgbClr>
            </a:solidFill>
          </p:spPr>
          <p:txBody>
            <a:bodyPr/>
            <a:lstStyle/>
            <a:p/>
          </p:txBody>
        </p:sp>
        <p:sp>
          <p:nvSpPr>
            <p:cNvPr id="5" name="TextBox 5"/>
            <p:cNvSpPr txBox="1"/>
            <p:nvPr/>
          </p:nvSpPr>
          <p:spPr>
            <a:xfrm>
              <a:off x="0" y="-38100"/>
              <a:ext cx="2362992"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331731" y="9437705"/>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331730" y="3640527"/>
            <a:ext cx="13460468" cy="3539430"/>
          </a:xfrm>
          <a:prstGeom prst="rect">
            <a:avLst/>
          </a:prstGeom>
        </p:spPr>
        <p:txBody>
          <a:bodyPr wrap="square" lIns="0" tIns="0" rIns="0" bIns="0" rtlCol="0" anchor="t">
            <a:spAutoFit/>
          </a:bodyPr>
          <a:lstStyle/>
          <a:p>
            <a:pPr>
              <a:lnSpc>
                <a:spcPts val="6859"/>
              </a:lnSpc>
            </a:pPr>
            <a:r>
              <a:rPr lang="en-US" sz="6999">
                <a:solidFill>
                  <a:srgbClr val="FFFFFF"/>
                </a:solidFill>
                <a:latin typeface="Arimo"/>
              </a:rPr>
              <a:t>GLOBAL </a:t>
            </a:r>
          </a:p>
          <a:p>
            <a:pPr>
              <a:lnSpc>
                <a:spcPts val="6859"/>
              </a:lnSpc>
            </a:pPr>
            <a:r>
              <a:rPr lang="en-US" sz="6999">
                <a:solidFill>
                  <a:srgbClr val="FFFFFF"/>
                </a:solidFill>
                <a:latin typeface="Arimo"/>
              </a:rPr>
              <a:t>BREATH MINT</a:t>
            </a:r>
          </a:p>
          <a:p>
            <a:pPr>
              <a:lnSpc>
                <a:spcPts val="6859"/>
              </a:lnSpc>
            </a:pPr>
            <a:r>
              <a:rPr lang="en-US" sz="6999">
                <a:solidFill>
                  <a:srgbClr val="FFFFFF"/>
                </a:solidFill>
                <a:latin typeface="Arimo"/>
              </a:rPr>
              <a:t>MARKET REPORT </a:t>
            </a:r>
          </a:p>
          <a:p>
            <a:pPr>
              <a:lnSpc>
                <a:spcPts val="6859"/>
              </a:lnSpc>
            </a:pPr>
            <a:r>
              <a:rPr lang="en-US" sz="6999">
                <a:solidFill>
                  <a:srgbClr val="FFFFFF"/>
                </a:solidFill>
                <a:latin typeface="Arimo"/>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768092" y="1797567"/>
            <a:ext cx="14539713" cy="7275153"/>
            <a:chExt cx="3829389" cy="1916090"/>
          </a:xfrm>
        </p:grpSpPr>
        <p:sp>
          <p:nvSpPr>
            <p:cNvPr id="4" name="Freeform 4"/>
            <p:cNvSpPr/>
            <p:nvPr/>
          </p:nvSpPr>
          <p:spPr>
            <a:xfrm>
              <a:off x="0" y="0"/>
              <a:ext cx="3829390" cy="1916090"/>
            </a:xfrm>
            <a:custGeom>
              <a:rect l="l" t="t" r="r" b="b"/>
              <a:pathLst>
                <a:path w="3829390" h="1916090">
                  <a:moveTo>
                    <a:pt x="0" y="0"/>
                  </a:moveTo>
                  <a:lnTo>
                    <a:pt x="3829390" y="0"/>
                  </a:lnTo>
                  <a:lnTo>
                    <a:pt x="3829390" y="1916090"/>
                  </a:lnTo>
                  <a:lnTo>
                    <a:pt x="0" y="1916090"/>
                  </a:lnTo>
                  <a:close/>
                </a:path>
              </a:pathLst>
            </a:custGeom>
            <a:solidFill>
              <a:srgbClr val="1E3048">
                <a:alpha val="69804"/>
              </a:srgbClr>
            </a:solidFill>
          </p:spPr>
          <p:txBody>
            <a:bodyPr/>
            <a:lstStyle/>
            <a:p/>
          </p:txBody>
        </p:sp>
        <p:sp>
          <p:nvSpPr>
            <p:cNvPr id="5" name="TextBox 5"/>
            <p:cNvSpPr txBox="1"/>
            <p:nvPr/>
          </p:nvSpPr>
          <p:spPr>
            <a:xfrm>
              <a:off x="0" y="-38100"/>
              <a:ext cx="3829389" cy="1954190"/>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974044" y="2188311"/>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
        <p:nvSpPr>
          <p:cNvPr id="7" name="TextBox 7"/>
          <p:cNvSpPr txBox="1"/>
          <p:nvPr/>
        </p:nvSpPr>
        <p:spPr>
          <a:xfrm>
            <a:off x="2102476" y="3382501"/>
            <a:ext cx="13870944" cy="5210176"/>
          </a:xfrm>
          <a:prstGeom prst="rect">
            <a:avLst/>
          </a:prstGeom>
        </p:spPr>
        <p:txBody>
          <a:bodyPr lIns="0" tIns="0" rIns="0" bIns="0" rtlCol="0" anchor="t">
            <a:spAutoFit/>
          </a:bodyPr>
          <a:lstStyle/>
          <a:p>
            <a:pPr>
              <a:lnSpc>
                <a:spcPts val="4199"/>
              </a:lnSpc>
              <a:spcBef>
                <a:spcPct val="0"/>
              </a:spcBef>
            </a:pPr>
            <a:r>
              <a:rPr lang="en-US" sz="2999">
                <a:solidFill>
                  <a:srgbClr val="FFFFFF"/>
                </a:solidFill>
                <a:latin typeface="Canva Sans"/>
              </a:rPr>
              <a:t>Breath mints are small, flavored confections primarily designed to freshen breath by masking undesirable odors, often associated with food consumption, tobacco use, or oral hygiene issues. Typically made with ingredients like sugar, menthol, essential oils, and flavorings, these mints are intended for oral consumption, allowing their active ingredients to dissolve slowly in the mouth, releasing their refreshing properties. Beyond just providing a temporary sensation of freshness, breath mints may also contain additional components such as antibacterial agents to combat oral bacteria and promote oral health. They serve as a convenient and portable solution for individuals seeking quick and effective breath freshening.</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246793" y="4523033"/>
            <a:ext cx="9125693" cy="2762796"/>
            <a:chExt cx="860407" cy="260488"/>
          </a:xfrm>
        </p:grpSpPr>
        <p:sp>
          <p:nvSpPr>
            <p:cNvPr id="4" name="Freeform 4"/>
            <p:cNvSpPr/>
            <p:nvPr/>
          </p:nvSpPr>
          <p:spPr>
            <a:xfrm>
              <a:off x="0" y="0"/>
              <a:ext cx="860407" cy="260488"/>
            </a:xfrm>
            <a:custGeom>
              <a:rect l="l" t="t" r="r" b="b"/>
              <a:pathLst>
                <a:path w="860407" h="260488">
                  <a:moveTo>
                    <a:pt x="84837" y="0"/>
                  </a:moveTo>
                  <a:lnTo>
                    <a:pt x="775571" y="0"/>
                  </a:lnTo>
                  <a:cubicBezTo>
                    <a:pt x="798071" y="0"/>
                    <a:pt x="819649" y="8938"/>
                    <a:pt x="835559" y="24848"/>
                  </a:cubicBezTo>
                  <a:cubicBezTo>
                    <a:pt x="851469" y="40758"/>
                    <a:pt x="860407" y="62336"/>
                    <a:pt x="860407" y="84837"/>
                  </a:cubicBezTo>
                  <a:lnTo>
                    <a:pt x="860407" y="175651"/>
                  </a:lnTo>
                  <a:cubicBezTo>
                    <a:pt x="860407" y="198151"/>
                    <a:pt x="851469" y="219730"/>
                    <a:pt x="835559" y="235640"/>
                  </a:cubicBezTo>
                  <a:cubicBezTo>
                    <a:pt x="819649" y="251549"/>
                    <a:pt x="798071" y="260488"/>
                    <a:pt x="775571" y="260488"/>
                  </a:cubicBezTo>
                  <a:lnTo>
                    <a:pt x="84837" y="260488"/>
                  </a:lnTo>
                  <a:cubicBezTo>
                    <a:pt x="62336" y="260488"/>
                    <a:pt x="40758" y="251549"/>
                    <a:pt x="24848" y="235640"/>
                  </a:cubicBezTo>
                  <a:cubicBezTo>
                    <a:pt x="8938" y="219730"/>
                    <a:pt x="0" y="198151"/>
                    <a:pt x="0" y="175651"/>
                  </a:cubicBezTo>
                  <a:lnTo>
                    <a:pt x="0" y="84837"/>
                  </a:lnTo>
                  <a:cubicBezTo>
                    <a:pt x="0" y="62336"/>
                    <a:pt x="8938" y="40758"/>
                    <a:pt x="24848" y="24848"/>
                  </a:cubicBezTo>
                  <a:cubicBezTo>
                    <a:pt x="40758" y="8938"/>
                    <a:pt x="62336" y="0"/>
                    <a:pt x="84837" y="0"/>
                  </a:cubicBezTo>
                  <a:close/>
                </a:path>
              </a:pathLst>
            </a:custGeom>
            <a:solidFill>
              <a:srgbClr val="5B872D"/>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622457" y="4862490"/>
            <a:ext cx="2228970" cy="2226184"/>
          </a:xfrm>
          <a:custGeom>
            <a:rect l="l" t="t" r="r" b="b"/>
            <a:pathLst>
              <a:path w="2228970" h="2226184">
                <a:moveTo>
                  <a:pt x="0" y="0"/>
                </a:moveTo>
                <a:lnTo>
                  <a:pt x="2228970" y="0"/>
                </a:lnTo>
                <a:lnTo>
                  <a:pt x="2228970" y="2226183"/>
                </a:lnTo>
                <a:lnTo>
                  <a:pt x="0" y="2226183"/>
                </a:lnTo>
                <a:lnTo>
                  <a:pt x="0" y="0"/>
                </a:lnTo>
                <a:close/>
              </a:path>
            </a:pathLst>
          </a:custGeom>
          <a:blipFill>
            <a:blip r:embed="rId3"/>
            <a:stretch>
              <a:fillRect/>
            </a:stretch>
          </a:blipFill>
        </p:spPr>
        <p:txBody>
          <a:bodyPr/>
          <a:lstStyle/>
          <a:p/>
        </p:txBody>
      </p:sp>
      <p:grpSp>
        <p:nvGrpSpPr>
          <p:cNvPr id="7" name="Group 7"/>
          <p:cNvGrpSpPr/>
          <p:nvPr/>
        </p:nvGrpSpPr>
        <p:grpSpPr>
          <a:xfrm>
            <a:off x="570489" y="4773402"/>
            <a:ext cx="2196143" cy="2196143"/>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864176" y="5330819"/>
            <a:ext cx="1608770" cy="1356182"/>
          </a:xfrm>
          <a:prstGeom prst="rect">
            <a:avLst/>
          </a:prstGeom>
        </p:spPr>
        <p:txBody>
          <a:bodyPr lIns="0" tIns="0" rIns="0" bIns="0" rtlCol="0" anchor="t">
            <a:spAutoFit/>
          </a:bodyPr>
          <a:lstStyle/>
          <a:p>
            <a:pPr algn="ctr">
              <a:lnSpc>
                <a:spcPts val="3221"/>
              </a:lnSpc>
            </a:pPr>
            <a:r>
              <a:rPr lang="en-US" sz="4737">
                <a:solidFill>
                  <a:srgbClr val="1E3048"/>
                </a:solidFill>
                <a:latin typeface="Poppins Bold"/>
              </a:rPr>
              <a:t>2024- 2031</a:t>
            </a:r>
          </a:p>
        </p:txBody>
      </p:sp>
      <p:sp>
        <p:nvSpPr>
          <p:cNvPr id="14" name="TextBox 14"/>
          <p:cNvSpPr txBox="1"/>
          <p:nvPr/>
        </p:nvSpPr>
        <p:spPr>
          <a:xfrm>
            <a:off x="2766632" y="4864234"/>
            <a:ext cx="6131490" cy="1822767"/>
          </a:xfrm>
          <a:prstGeom prst="rect">
            <a:avLst/>
          </a:prstGeom>
        </p:spPr>
        <p:txBody>
          <a:bodyPr lIns="0" tIns="0" rIns="0" bIns="0" rtlCol="0" anchor="t">
            <a:spAutoFit/>
          </a:bodyPr>
          <a:lstStyle/>
          <a:p>
            <a:pPr algn="ctr">
              <a:lnSpc>
                <a:spcPts val="7109"/>
              </a:lnSpc>
            </a:pPr>
            <a:r>
              <a:rPr lang="en-US" sz="5078">
                <a:solidFill>
                  <a:srgbClr val="FFFFFF"/>
                </a:solidFill>
                <a:latin typeface="Poppins"/>
              </a:rPr>
              <a:t>CAGR</a:t>
            </a:r>
          </a:p>
          <a:p>
            <a:pPr algn="ctr">
              <a:lnSpc>
                <a:spcPts val="7109"/>
              </a:lnSpc>
              <a:spcBef>
                <a:spcPct val="0"/>
              </a:spcBef>
            </a:pPr>
            <a:r>
              <a:rPr lang="en-US" sz="5078">
                <a:solidFill>
                  <a:srgbClr val="FFFFFF"/>
                </a:solidFill>
                <a:latin typeface="Poppins"/>
              </a:rPr>
              <a:t>3.80%</a:t>
            </a:r>
          </a:p>
        </p:txBody>
      </p:sp>
      <p:sp>
        <p:nvSpPr>
          <p:cNvPr id="15" name="TextBox 15"/>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255500" y="2260090"/>
            <a:ext cx="6586935" cy="2996413"/>
            <a:chExt cx="8147208" cy="3706185"/>
          </a:xfrm>
        </p:grpSpPr>
        <p:sp>
          <p:nvSpPr>
            <p:cNvPr id="7" name="Freeform 7"/>
            <p:cNvSpPr/>
            <p:nvPr/>
          </p:nvSpPr>
          <p:spPr>
            <a:xfrm>
              <a:off x="0" y="0"/>
              <a:ext cx="8147208" cy="3706185"/>
            </a:xfrm>
            <a:custGeom>
              <a:rect l="l" t="t" r="r" b="b"/>
              <a:pathLst>
                <a:path w="8147208" h="3706185">
                  <a:moveTo>
                    <a:pt x="8022748" y="3706185"/>
                  </a:moveTo>
                  <a:lnTo>
                    <a:pt x="124460" y="3706185"/>
                  </a:lnTo>
                  <a:cubicBezTo>
                    <a:pt x="55880" y="3706185"/>
                    <a:pt x="0" y="3650305"/>
                    <a:pt x="0" y="3581725"/>
                  </a:cubicBezTo>
                  <a:lnTo>
                    <a:pt x="0" y="124460"/>
                  </a:lnTo>
                  <a:cubicBezTo>
                    <a:pt x="0" y="55880"/>
                    <a:pt x="55880" y="0"/>
                    <a:pt x="124460" y="0"/>
                  </a:cubicBezTo>
                  <a:lnTo>
                    <a:pt x="8022748" y="0"/>
                  </a:lnTo>
                  <a:cubicBezTo>
                    <a:pt x="8091328" y="0"/>
                    <a:pt x="8147208" y="55880"/>
                    <a:pt x="8147208" y="124460"/>
                  </a:cubicBezTo>
                  <a:lnTo>
                    <a:pt x="8147208" y="3581725"/>
                  </a:lnTo>
                  <a:cubicBezTo>
                    <a:pt x="8147208" y="3650305"/>
                    <a:pt x="8091328" y="3706185"/>
                    <a:pt x="8022748" y="3706185"/>
                  </a:cubicBezTo>
                  <a:close/>
                </a:path>
              </a:pathLst>
            </a:custGeom>
            <a:solidFill>
              <a:srgbClr val="55929B"/>
            </a:solidFill>
          </p:spPr>
          <p:txBody>
            <a:bodyPr/>
            <a:lstStyle/>
            <a:p/>
          </p:txBody>
        </p:sp>
      </p:grpSp>
      <p:grpSp>
        <p:nvGrpSpPr>
          <p:cNvPr id="8" name="Group 8"/>
          <p:cNvGrpSpPr/>
          <p:nvPr/>
        </p:nvGrpSpPr>
        <p:grpSpPr>
          <a:xfrm rot="5400000">
            <a:off x="1357539" y="1914629"/>
            <a:ext cx="831613" cy="3546690"/>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255500" y="5832666"/>
            <a:ext cx="6586935" cy="2996413"/>
            <a:chExt cx="8147208" cy="3706185"/>
          </a:xfrm>
        </p:grpSpPr>
        <p:sp>
          <p:nvSpPr>
            <p:cNvPr id="11" name="Freeform 11"/>
            <p:cNvSpPr/>
            <p:nvPr/>
          </p:nvSpPr>
          <p:spPr>
            <a:xfrm>
              <a:off x="0" y="0"/>
              <a:ext cx="8147208" cy="3706185"/>
            </a:xfrm>
            <a:custGeom>
              <a:rect l="l" t="t" r="r" b="b"/>
              <a:pathLst>
                <a:path w="8147208" h="3706185">
                  <a:moveTo>
                    <a:pt x="8022748" y="3706185"/>
                  </a:moveTo>
                  <a:lnTo>
                    <a:pt x="124460" y="3706185"/>
                  </a:lnTo>
                  <a:cubicBezTo>
                    <a:pt x="55880" y="3706185"/>
                    <a:pt x="0" y="3650305"/>
                    <a:pt x="0" y="3581725"/>
                  </a:cubicBezTo>
                  <a:lnTo>
                    <a:pt x="0" y="124460"/>
                  </a:lnTo>
                  <a:cubicBezTo>
                    <a:pt x="0" y="55880"/>
                    <a:pt x="55880" y="0"/>
                    <a:pt x="124460" y="0"/>
                  </a:cubicBezTo>
                  <a:lnTo>
                    <a:pt x="8022748" y="0"/>
                  </a:lnTo>
                  <a:cubicBezTo>
                    <a:pt x="8091328" y="0"/>
                    <a:pt x="8147208" y="55880"/>
                    <a:pt x="8147208" y="124460"/>
                  </a:cubicBezTo>
                  <a:lnTo>
                    <a:pt x="8147208" y="3581725"/>
                  </a:lnTo>
                  <a:cubicBezTo>
                    <a:pt x="8147208" y="3650305"/>
                    <a:pt x="8091328" y="3706185"/>
                    <a:pt x="8022748" y="3706185"/>
                  </a:cubicBezTo>
                  <a:close/>
                </a:path>
              </a:pathLst>
            </a:custGeom>
            <a:solidFill>
              <a:srgbClr val="5B872D"/>
            </a:solidFill>
          </p:spPr>
          <p:txBody>
            <a:bodyPr/>
            <a:lstStyle/>
            <a:p/>
          </p:txBody>
        </p:sp>
      </p:grpSp>
      <p:grpSp>
        <p:nvGrpSpPr>
          <p:cNvPr id="12" name="Group 12"/>
          <p:cNvGrpSpPr/>
          <p:nvPr/>
        </p:nvGrpSpPr>
        <p:grpSpPr>
          <a:xfrm rot="5400000">
            <a:off x="1357539" y="5487205"/>
            <a:ext cx="831613" cy="3546690"/>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4" name="Group 14"/>
          <p:cNvGrpSpPr/>
          <p:nvPr/>
        </p:nvGrpSpPr>
        <p:grpSpPr>
          <a:xfrm>
            <a:off x="11640860" y="2401239"/>
            <a:ext cx="6586935" cy="2996413"/>
            <a:chExt cx="8147208" cy="3706185"/>
          </a:xfrm>
        </p:grpSpPr>
        <p:sp>
          <p:nvSpPr>
            <p:cNvPr id="15" name="Freeform 15"/>
            <p:cNvSpPr/>
            <p:nvPr/>
          </p:nvSpPr>
          <p:spPr>
            <a:xfrm>
              <a:off x="0" y="0"/>
              <a:ext cx="8147208" cy="3706185"/>
            </a:xfrm>
            <a:custGeom>
              <a:rect l="l" t="t" r="r" b="b"/>
              <a:pathLst>
                <a:path w="8147208" h="3706185">
                  <a:moveTo>
                    <a:pt x="8022748" y="3706185"/>
                  </a:moveTo>
                  <a:lnTo>
                    <a:pt x="124460" y="3706185"/>
                  </a:lnTo>
                  <a:cubicBezTo>
                    <a:pt x="55880" y="3706185"/>
                    <a:pt x="0" y="3650305"/>
                    <a:pt x="0" y="3581725"/>
                  </a:cubicBezTo>
                  <a:lnTo>
                    <a:pt x="0" y="124460"/>
                  </a:lnTo>
                  <a:cubicBezTo>
                    <a:pt x="0" y="55880"/>
                    <a:pt x="55880" y="0"/>
                    <a:pt x="124460" y="0"/>
                  </a:cubicBezTo>
                  <a:lnTo>
                    <a:pt x="8022748" y="0"/>
                  </a:lnTo>
                  <a:cubicBezTo>
                    <a:pt x="8091328" y="0"/>
                    <a:pt x="8147208" y="55880"/>
                    <a:pt x="8147208" y="124460"/>
                  </a:cubicBezTo>
                  <a:lnTo>
                    <a:pt x="8147208" y="3581725"/>
                  </a:lnTo>
                  <a:cubicBezTo>
                    <a:pt x="8147208" y="3650305"/>
                    <a:pt x="8091328" y="3706185"/>
                    <a:pt x="8022748" y="3706185"/>
                  </a:cubicBezTo>
                  <a:close/>
                </a:path>
              </a:pathLst>
            </a:custGeom>
            <a:solidFill>
              <a:srgbClr val="1E3048"/>
            </a:solidFill>
          </p:spPr>
          <p:txBody>
            <a:bodyPr/>
            <a:lstStyle/>
            <a:p/>
          </p:txBody>
        </p:sp>
      </p:grpSp>
      <p:grpSp>
        <p:nvGrpSpPr>
          <p:cNvPr id="16" name="Group 16"/>
          <p:cNvGrpSpPr/>
          <p:nvPr/>
        </p:nvGrpSpPr>
        <p:grpSpPr>
          <a:xfrm rot="5400000">
            <a:off x="10742899" y="2055778"/>
            <a:ext cx="831613" cy="3546690"/>
            <a:chExt cx="3130550" cy="13351270"/>
          </a:xfrm>
        </p:grpSpPr>
        <p:sp>
          <p:nvSpPr>
            <p:cNvPr id="17" name="Freeform 17"/>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8" name="TextBox 18"/>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9" name="TextBox 19"/>
          <p:cNvSpPr txBox="1"/>
          <p:nvPr/>
        </p:nvSpPr>
        <p:spPr>
          <a:xfrm>
            <a:off x="251860" y="3524128"/>
            <a:ext cx="3042971" cy="375317"/>
          </a:xfrm>
          <a:prstGeom prst="rect">
            <a:avLst/>
          </a:prstGeom>
        </p:spPr>
        <p:txBody>
          <a:bodyPr lIns="0" tIns="0" rIns="0" bIns="0" rtlCol="0" anchor="t">
            <a:spAutoFit/>
          </a:bodyPr>
          <a:lstStyle/>
          <a:p>
            <a:pPr algn="ctr">
              <a:lnSpc>
                <a:spcPts val="2850"/>
              </a:lnSpc>
            </a:pPr>
            <a:r>
              <a:rPr lang="en-US" sz="2822">
                <a:solidFill>
                  <a:srgbClr val="43B4BE"/>
                </a:solidFill>
                <a:latin typeface="Montserrat Classic"/>
              </a:rPr>
              <a:t>Type Segment </a:t>
            </a:r>
          </a:p>
        </p:txBody>
      </p:sp>
      <p:sp>
        <p:nvSpPr>
          <p:cNvPr id="20" name="TextBox 20"/>
          <p:cNvSpPr txBox="1"/>
          <p:nvPr/>
        </p:nvSpPr>
        <p:spPr>
          <a:xfrm>
            <a:off x="3546690" y="2602689"/>
            <a:ext cx="4924563" cy="2245950"/>
          </a:xfrm>
          <a:prstGeom prst="rect">
            <a:avLst/>
          </a:prstGeom>
        </p:spPr>
        <p:txBody>
          <a:bodyPr lIns="0" tIns="0" rIns="0" bIns="0" rtlCol="0" anchor="t">
            <a:spAutoFit/>
          </a:bodyPr>
          <a:lstStyle/>
          <a:p>
            <a:pPr marL="686068" lvl="1" indent="-343034">
              <a:lnSpc>
                <a:spcPts val="4448"/>
              </a:lnSpc>
              <a:buFont typeface="Arial"/>
              <a:buChar char="•"/>
            </a:pPr>
            <a:r>
              <a:rPr lang="en-US" sz="3177">
                <a:solidFill>
                  <a:srgbClr val="FFFFFF"/>
                </a:solidFill>
                <a:latin typeface="Montserrat"/>
              </a:rPr>
              <a:t>Sugarfree Breath Mints</a:t>
            </a:r>
          </a:p>
          <a:p>
            <a:pPr marL="686068" lvl="1" indent="-343034">
              <a:lnSpc>
                <a:spcPts val="4448"/>
              </a:lnSpc>
              <a:buFont typeface="Arial"/>
              <a:buChar char="•"/>
            </a:pPr>
            <a:r>
              <a:rPr lang="en-US" sz="3177">
                <a:solidFill>
                  <a:srgbClr val="FFFFFF"/>
                </a:solidFill>
                <a:latin typeface="Montserrat"/>
              </a:rPr>
              <a:t>Regular Breath Mints</a:t>
            </a:r>
          </a:p>
        </p:txBody>
      </p:sp>
      <p:sp>
        <p:nvSpPr>
          <p:cNvPr id="21" name="TextBox 21"/>
          <p:cNvSpPr txBox="1"/>
          <p:nvPr/>
        </p:nvSpPr>
        <p:spPr>
          <a:xfrm>
            <a:off x="249014" y="7096704"/>
            <a:ext cx="3042971" cy="375317"/>
          </a:xfrm>
          <a:prstGeom prst="rect">
            <a:avLst/>
          </a:prstGeom>
        </p:spPr>
        <p:txBody>
          <a:bodyPr lIns="0" tIns="0" rIns="0" bIns="0" rtlCol="0" anchor="t">
            <a:spAutoFit/>
          </a:bodyPr>
          <a:lstStyle/>
          <a:p>
            <a:pPr algn="ctr">
              <a:lnSpc>
                <a:spcPts val="2850"/>
              </a:lnSpc>
            </a:pPr>
            <a:r>
              <a:rPr lang="en-US" sz="2822">
                <a:solidFill>
                  <a:srgbClr val="43B4BE"/>
                </a:solidFill>
                <a:latin typeface="Montserrat Classic"/>
              </a:rPr>
              <a:t>Nature Segment</a:t>
            </a:r>
          </a:p>
        </p:txBody>
      </p:sp>
      <p:sp>
        <p:nvSpPr>
          <p:cNvPr id="22" name="TextBox 22"/>
          <p:cNvSpPr txBox="1"/>
          <p:nvPr/>
        </p:nvSpPr>
        <p:spPr>
          <a:xfrm>
            <a:off x="3834910" y="6669235"/>
            <a:ext cx="4381135" cy="1115955"/>
          </a:xfrm>
          <a:prstGeom prst="rect">
            <a:avLst/>
          </a:prstGeom>
        </p:spPr>
        <p:txBody>
          <a:bodyPr lIns="0" tIns="0" rIns="0" bIns="0" rtlCol="0" anchor="t">
            <a:spAutoFit/>
          </a:bodyPr>
          <a:lstStyle/>
          <a:p>
            <a:pPr marL="686068" lvl="1" indent="-343034">
              <a:lnSpc>
                <a:spcPts val="4448"/>
              </a:lnSpc>
              <a:buFont typeface="Arial"/>
              <a:buChar char="•"/>
            </a:pPr>
            <a:r>
              <a:rPr lang="en-US" sz="3177">
                <a:solidFill>
                  <a:srgbClr val="FFFFFF"/>
                </a:solidFill>
                <a:latin typeface="Montserrat"/>
              </a:rPr>
              <a:t>Organic</a:t>
            </a:r>
          </a:p>
          <a:p>
            <a:pPr marL="686068" lvl="1" indent="-343034">
              <a:lnSpc>
                <a:spcPts val="4448"/>
              </a:lnSpc>
              <a:buFont typeface="Arial"/>
              <a:buChar char="•"/>
            </a:pPr>
            <a:r>
              <a:rPr lang="en-US" sz="3177">
                <a:solidFill>
                  <a:srgbClr val="FFFFFF"/>
                </a:solidFill>
                <a:latin typeface="Montserrat"/>
              </a:rPr>
              <a:t>Conventional</a:t>
            </a:r>
          </a:p>
        </p:txBody>
      </p:sp>
      <p:sp>
        <p:nvSpPr>
          <p:cNvPr id="23" name="TextBox 23"/>
          <p:cNvSpPr txBox="1"/>
          <p:nvPr/>
        </p:nvSpPr>
        <p:spPr>
          <a:xfrm>
            <a:off x="9637220" y="3487856"/>
            <a:ext cx="3042971" cy="730159"/>
          </a:xfrm>
          <a:prstGeom prst="rect">
            <a:avLst/>
          </a:prstGeom>
        </p:spPr>
        <p:txBody>
          <a:bodyPr lIns="0" tIns="0" rIns="0" bIns="0" rtlCol="0" anchor="t">
            <a:spAutoFit/>
          </a:bodyPr>
          <a:lstStyle/>
          <a:p>
            <a:pPr algn="ctr">
              <a:lnSpc>
                <a:spcPts val="2850"/>
              </a:lnSpc>
            </a:pPr>
            <a:r>
              <a:rPr lang="en-US" sz="2822">
                <a:solidFill>
                  <a:srgbClr val="43B4BE"/>
                </a:solidFill>
                <a:latin typeface="Montserrat Classic"/>
              </a:rPr>
              <a:t>Distribution Channel</a:t>
            </a:r>
          </a:p>
        </p:txBody>
      </p:sp>
      <p:sp>
        <p:nvSpPr>
          <p:cNvPr id="24" name="TextBox 24"/>
          <p:cNvSpPr txBox="1"/>
          <p:nvPr/>
        </p:nvSpPr>
        <p:spPr>
          <a:xfrm>
            <a:off x="13179699" y="2743133"/>
            <a:ext cx="4615099" cy="2245950"/>
          </a:xfrm>
          <a:prstGeom prst="rect">
            <a:avLst/>
          </a:prstGeom>
        </p:spPr>
        <p:txBody>
          <a:bodyPr lIns="0" tIns="0" rIns="0" bIns="0" rtlCol="0" anchor="t">
            <a:spAutoFit/>
          </a:bodyPr>
          <a:lstStyle/>
          <a:p>
            <a:pPr marL="686068" lvl="1" indent="-343034">
              <a:lnSpc>
                <a:spcPts val="4448"/>
              </a:lnSpc>
              <a:buFont typeface="Arial"/>
              <a:buChar char="•"/>
            </a:pPr>
            <a:r>
              <a:rPr lang="en-US" sz="3177">
                <a:solidFill>
                  <a:srgbClr val="FFFFFF"/>
                </a:solidFill>
                <a:latin typeface="Montserrat"/>
              </a:rPr>
              <a:t>Pepper mint</a:t>
            </a:r>
          </a:p>
          <a:p>
            <a:pPr marL="686068" lvl="1" indent="-343034">
              <a:lnSpc>
                <a:spcPts val="4448"/>
              </a:lnSpc>
              <a:buFont typeface="Arial"/>
              <a:buChar char="•"/>
            </a:pPr>
            <a:r>
              <a:rPr lang="en-US" sz="3177">
                <a:solidFill>
                  <a:srgbClr val="FFFFFF"/>
                </a:solidFill>
                <a:latin typeface="Montserrat"/>
              </a:rPr>
              <a:t>Sweet mint</a:t>
            </a:r>
          </a:p>
          <a:p>
            <a:pPr marL="686068" lvl="1" indent="-343034">
              <a:lnSpc>
                <a:spcPts val="4448"/>
              </a:lnSpc>
              <a:buFont typeface="Arial"/>
              <a:buChar char="•"/>
            </a:pPr>
            <a:r>
              <a:rPr lang="en-US" sz="3177">
                <a:solidFill>
                  <a:srgbClr val="FFFFFF"/>
                </a:solidFill>
                <a:latin typeface="Montserrat"/>
              </a:rPr>
              <a:t>Bubble mint</a:t>
            </a:r>
          </a:p>
          <a:p>
            <a:pPr marL="686068" lvl="1" indent="-343034">
              <a:lnSpc>
                <a:spcPts val="4448"/>
              </a:lnSpc>
              <a:buFont typeface="Arial"/>
              <a:buChar char="•"/>
            </a:pPr>
            <a:r>
              <a:rPr lang="en-US" sz="3177">
                <a:solidFill>
                  <a:srgbClr val="FFFFFF"/>
                </a:solidFill>
                <a:latin typeface="Montserrat"/>
              </a:rPr>
              <a:t>Freeze mint</a:t>
            </a:r>
          </a:p>
        </p:txBody>
      </p:sp>
      <p:grpSp>
        <p:nvGrpSpPr>
          <p:cNvPr id="25" name="Group 25"/>
          <p:cNvGrpSpPr/>
          <p:nvPr/>
        </p:nvGrpSpPr>
        <p:grpSpPr>
          <a:xfrm>
            <a:off x="11640860" y="5832666"/>
            <a:ext cx="6586935" cy="2996413"/>
            <a:chExt cx="8147208" cy="3706185"/>
          </a:xfrm>
        </p:grpSpPr>
        <p:sp>
          <p:nvSpPr>
            <p:cNvPr id="26" name="Freeform 26"/>
            <p:cNvSpPr/>
            <p:nvPr/>
          </p:nvSpPr>
          <p:spPr>
            <a:xfrm>
              <a:off x="0" y="0"/>
              <a:ext cx="8147208" cy="3706185"/>
            </a:xfrm>
            <a:custGeom>
              <a:rect l="l" t="t" r="r" b="b"/>
              <a:pathLst>
                <a:path w="8147208" h="3706185">
                  <a:moveTo>
                    <a:pt x="8022748" y="3706185"/>
                  </a:moveTo>
                  <a:lnTo>
                    <a:pt x="124460" y="3706185"/>
                  </a:lnTo>
                  <a:cubicBezTo>
                    <a:pt x="55880" y="3706185"/>
                    <a:pt x="0" y="3650305"/>
                    <a:pt x="0" y="3581725"/>
                  </a:cubicBezTo>
                  <a:lnTo>
                    <a:pt x="0" y="124460"/>
                  </a:lnTo>
                  <a:cubicBezTo>
                    <a:pt x="0" y="55880"/>
                    <a:pt x="55880" y="0"/>
                    <a:pt x="124460" y="0"/>
                  </a:cubicBezTo>
                  <a:lnTo>
                    <a:pt x="8022748" y="0"/>
                  </a:lnTo>
                  <a:cubicBezTo>
                    <a:pt x="8091328" y="0"/>
                    <a:pt x="8147208" y="55880"/>
                    <a:pt x="8147208" y="124460"/>
                  </a:cubicBezTo>
                  <a:lnTo>
                    <a:pt x="8147208" y="3581725"/>
                  </a:lnTo>
                  <a:cubicBezTo>
                    <a:pt x="8147208" y="3650305"/>
                    <a:pt x="8091328" y="3706185"/>
                    <a:pt x="8022748" y="3706185"/>
                  </a:cubicBezTo>
                  <a:close/>
                </a:path>
              </a:pathLst>
            </a:custGeom>
            <a:solidFill>
              <a:srgbClr val="57D0B5"/>
            </a:solidFill>
          </p:spPr>
          <p:txBody>
            <a:bodyPr/>
            <a:lstStyle/>
            <a:p/>
          </p:txBody>
        </p:sp>
      </p:grpSp>
      <p:grpSp>
        <p:nvGrpSpPr>
          <p:cNvPr id="27" name="Group 27"/>
          <p:cNvGrpSpPr/>
          <p:nvPr/>
        </p:nvGrpSpPr>
        <p:grpSpPr>
          <a:xfrm rot="5400000">
            <a:off x="10742899" y="5487205"/>
            <a:ext cx="831613" cy="3546690"/>
            <a:chExt cx="3130550" cy="13351270"/>
          </a:xfrm>
        </p:grpSpPr>
        <p:sp>
          <p:nvSpPr>
            <p:cNvPr id="28" name="Freeform 28"/>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9" name="TextBox 29"/>
          <p:cNvSpPr txBox="1"/>
          <p:nvPr/>
        </p:nvSpPr>
        <p:spPr>
          <a:xfrm>
            <a:off x="9637220" y="6919283"/>
            <a:ext cx="3042971" cy="730159"/>
          </a:xfrm>
          <a:prstGeom prst="rect">
            <a:avLst/>
          </a:prstGeom>
        </p:spPr>
        <p:txBody>
          <a:bodyPr lIns="0" tIns="0" rIns="0" bIns="0" rtlCol="0" anchor="t">
            <a:spAutoFit/>
          </a:bodyPr>
          <a:lstStyle/>
          <a:p>
            <a:pPr algn="ctr">
              <a:lnSpc>
                <a:spcPts val="2850"/>
              </a:lnSpc>
            </a:pPr>
            <a:r>
              <a:rPr lang="en-US" sz="2822">
                <a:solidFill>
                  <a:srgbClr val="43B4BE"/>
                </a:solidFill>
                <a:latin typeface="Montserrat Classic"/>
              </a:rPr>
              <a:t>Distribution Channel</a:t>
            </a:r>
          </a:p>
        </p:txBody>
      </p:sp>
      <p:sp>
        <p:nvSpPr>
          <p:cNvPr id="30" name="TextBox 30"/>
          <p:cNvSpPr txBox="1"/>
          <p:nvPr/>
        </p:nvSpPr>
        <p:spPr>
          <a:xfrm>
            <a:off x="12978910" y="5892062"/>
            <a:ext cx="5309090" cy="2810947"/>
          </a:xfrm>
          <a:prstGeom prst="rect">
            <a:avLst/>
          </a:prstGeom>
        </p:spPr>
        <p:txBody>
          <a:bodyPr lIns="0" tIns="0" rIns="0" bIns="0" rtlCol="0" anchor="t">
            <a:spAutoFit/>
          </a:bodyPr>
          <a:lstStyle/>
          <a:p>
            <a:pPr marL="686068" lvl="1" indent="-343034">
              <a:lnSpc>
                <a:spcPts val="4448"/>
              </a:lnSpc>
              <a:buFont typeface="Arial"/>
              <a:buChar char="•"/>
            </a:pPr>
            <a:r>
              <a:rPr lang="en-US" sz="3177">
                <a:solidFill>
                  <a:srgbClr val="FFFFFF"/>
                </a:solidFill>
                <a:latin typeface="Montserrat"/>
              </a:rPr>
              <a:t>Hypermarket and Supermarket</a:t>
            </a:r>
          </a:p>
          <a:p>
            <a:pPr marL="686068" lvl="1" indent="-343034">
              <a:lnSpc>
                <a:spcPts val="4448"/>
              </a:lnSpc>
              <a:buFont typeface="Arial"/>
              <a:buChar char="•"/>
            </a:pPr>
            <a:r>
              <a:rPr lang="en-US" sz="3177">
                <a:solidFill>
                  <a:srgbClr val="FFFFFF"/>
                </a:solidFill>
                <a:latin typeface="Montserrat"/>
              </a:rPr>
              <a:t>Pharmacies</a:t>
            </a:r>
          </a:p>
          <a:p>
            <a:pPr marL="686068" lvl="1" indent="-343034">
              <a:lnSpc>
                <a:spcPts val="4448"/>
              </a:lnSpc>
              <a:buFont typeface="Arial"/>
              <a:buChar char="•"/>
            </a:pPr>
            <a:r>
              <a:rPr lang="en-US" sz="3177">
                <a:solidFill>
                  <a:srgbClr val="FFFFFF"/>
                </a:solidFill>
                <a:latin typeface="Montserrat"/>
              </a:rPr>
              <a:t>Specialty Store</a:t>
            </a:r>
          </a:p>
          <a:p>
            <a:pPr marL="686068" lvl="1" indent="-343034">
              <a:lnSpc>
                <a:spcPts val="4448"/>
              </a:lnSpc>
              <a:buFont typeface="Arial"/>
              <a:buChar char="•"/>
            </a:pPr>
            <a:r>
              <a:rPr lang="en-US" sz="3177">
                <a:solidFill>
                  <a:srgbClr val="FFFFFF"/>
                </a:solidFill>
                <a:latin typeface="Montserrat"/>
              </a:rPr>
              <a:t>Convenience Store</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344669" y="1309730"/>
            <a:ext cx="10672548" cy="8818193"/>
          </a:xfrm>
          <a:custGeom>
            <a:rect l="l" t="t" r="r" b="b"/>
            <a:pathLst>
              <a:path w="10672548" h="8818193">
                <a:moveTo>
                  <a:pt x="0" y="0"/>
                </a:moveTo>
                <a:lnTo>
                  <a:pt x="10672548" y="0"/>
                </a:lnTo>
                <a:lnTo>
                  <a:pt x="10672548" y="8818192"/>
                </a:lnTo>
                <a:lnTo>
                  <a:pt x="0" y="881819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0170173" y="5153025"/>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40%</a:t>
            </a:r>
          </a:p>
        </p:txBody>
      </p:sp>
      <p:sp>
        <p:nvSpPr>
          <p:cNvPr id="4" name="TextBox 4"/>
          <p:cNvSpPr txBox="1"/>
          <p:nvPr/>
        </p:nvSpPr>
        <p:spPr>
          <a:xfrm>
            <a:off x="135983" y="280669"/>
            <a:ext cx="18016034" cy="854076"/>
          </a:xfrm>
          <a:prstGeom prst="rect">
            <a:avLst/>
          </a:prstGeom>
        </p:spPr>
        <p:txBody>
          <a:bodyPr lIns="0" tIns="0" rIns="0" bIns="0" rtlCol="0" anchor="t">
            <a:spAutoFit/>
          </a:bodyPr>
          <a:lstStyle/>
          <a:p>
            <a:pPr algn="ctr">
              <a:lnSpc>
                <a:spcPts val="6999"/>
              </a:lnSpc>
              <a:spcBef>
                <a:spcPct val="0"/>
              </a:spcBef>
            </a:pPr>
            <a:r>
              <a:rPr lang="en-US" sz="4999" spc="159">
                <a:solidFill>
                  <a:srgbClr val="000000"/>
                </a:solidFill>
                <a:latin typeface="Canva Sans"/>
              </a:rPr>
              <a:t>Global Breath Mint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5111" b="-5111"/>
            </a:stretch>
          </a:blipFill>
        </p:spPr>
        <p:txBody>
          <a:bodyPr/>
          <a:lstStyle/>
          <a:p/>
        </p:txBody>
      </p:sp>
      <p:grpSp>
        <p:nvGrpSpPr>
          <p:cNvPr id="3" name="Group 3"/>
          <p:cNvGrpSpPr/>
          <p:nvPr/>
        </p:nvGrpSpPr>
        <p:grpSpPr>
          <a:xfrm>
            <a:off x="4795827" y="5302578"/>
            <a:ext cx="9635068" cy="3340813"/>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683A14"/>
            </a:solidFill>
          </p:spPr>
          <p:txBody>
            <a:bodyPr/>
            <a:lstStyle/>
            <a:p/>
          </p:txBody>
        </p:sp>
      </p:grpSp>
      <p:grpSp>
        <p:nvGrpSpPr>
          <p:cNvPr id="5" name="Group 5"/>
          <p:cNvGrpSpPr/>
          <p:nvPr/>
        </p:nvGrpSpPr>
        <p:grpSpPr>
          <a:xfrm>
            <a:off x="4795827" y="1537557"/>
            <a:ext cx="9635068" cy="335419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000000"/>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83A14"/>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83A14"/>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814337" y="2174275"/>
            <a:ext cx="7415330" cy="2009774"/>
          </a:xfrm>
          <a:prstGeom prst="rect">
            <a:avLst/>
          </a:prstGeom>
        </p:spPr>
        <p:txBody>
          <a:bodyPr lIns="0" tIns="0" rIns="0" bIns="0" rtlCol="0" anchor="t">
            <a:spAutoFit/>
          </a:bodyPr>
          <a:lstStyle/>
          <a:p>
            <a:pPr>
              <a:lnSpc>
                <a:spcPts val="5249"/>
              </a:lnSpc>
            </a:pPr>
            <a:r>
              <a:rPr lang="en-US" sz="4999" spc="159">
                <a:solidFill>
                  <a:srgbClr val="FFFFFF"/>
                </a:solidFill>
                <a:latin typeface="Barlow"/>
              </a:rPr>
              <a:t>Preference for Natural and Organic Products to Propel the Market</a:t>
            </a:r>
          </a:p>
        </p:txBody>
      </p:sp>
      <p:sp>
        <p:nvSpPr>
          <p:cNvPr id="18" name="TextBox 18"/>
          <p:cNvSpPr txBox="1"/>
          <p:nvPr/>
        </p:nvSpPr>
        <p:spPr>
          <a:xfrm>
            <a:off x="6814337" y="5936792"/>
            <a:ext cx="7108062" cy="2009774"/>
          </a:xfrm>
          <a:prstGeom prst="rect">
            <a:avLst/>
          </a:prstGeom>
        </p:spPr>
        <p:txBody>
          <a:bodyPr lIns="0" tIns="0" rIns="0" bIns="0" rtlCol="0" anchor="t">
            <a:spAutoFit/>
          </a:bodyPr>
          <a:lstStyle/>
          <a:p>
            <a:pPr>
              <a:lnSpc>
                <a:spcPts val="5249"/>
              </a:lnSpc>
            </a:pPr>
            <a:r>
              <a:rPr lang="en-US" sz="4999" spc="159">
                <a:solidFill>
                  <a:srgbClr val="FFFFFF"/>
                </a:solidFill>
                <a:latin typeface="Barlow"/>
              </a:rPr>
              <a:t>Health Concerns like Sugar Substitutes to Pose a Barrier</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028700" y="1969901"/>
            <a:ext cx="16230600" cy="6665354"/>
            <a:chExt cx="4274726" cy="1755484"/>
          </a:xfrm>
        </p:grpSpPr>
        <p:sp>
          <p:nvSpPr>
            <p:cNvPr id="4" name="Freeform 4"/>
            <p:cNvSpPr/>
            <p:nvPr/>
          </p:nvSpPr>
          <p:spPr>
            <a:xfrm>
              <a:off x="0" y="0"/>
              <a:ext cx="4274726" cy="1755484"/>
            </a:xfrm>
            <a:custGeom>
              <a:rect l="l" t="t" r="r" b="b"/>
              <a:pathLst>
                <a:path w="4274726" h="1755484">
                  <a:moveTo>
                    <a:pt x="0" y="0"/>
                  </a:moveTo>
                  <a:lnTo>
                    <a:pt x="4274726" y="0"/>
                  </a:lnTo>
                  <a:lnTo>
                    <a:pt x="4274726" y="1755484"/>
                  </a:lnTo>
                  <a:lnTo>
                    <a:pt x="0" y="1755484"/>
                  </a:lnTo>
                  <a:close/>
                </a:path>
              </a:pathLst>
            </a:custGeom>
            <a:solidFill>
              <a:srgbClr val="4A561E">
                <a:alpha val="64706"/>
              </a:srgbClr>
            </a:solidFill>
          </p:spPr>
          <p:txBody>
            <a:bodyPr/>
            <a:lstStyle/>
            <a:p/>
          </p:txBody>
        </p:sp>
        <p:sp>
          <p:nvSpPr>
            <p:cNvPr id="5" name="TextBox 5"/>
            <p:cNvSpPr txBox="1"/>
            <p:nvPr/>
          </p:nvSpPr>
          <p:spPr>
            <a:xfrm>
              <a:off x="0" y="-38100"/>
              <a:ext cx="4274726" cy="1793584"/>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522848" y="2331828"/>
            <a:ext cx="9242305" cy="757555"/>
          </a:xfrm>
          <a:prstGeom prst="rect">
            <a:avLst/>
          </a:prstGeom>
        </p:spPr>
        <p:txBody>
          <a:bodyPr lIns="0" tIns="0" rIns="0" bIns="0" rtlCol="0" anchor="t">
            <a:spAutoFit/>
          </a:bodyPr>
          <a:lstStyle/>
          <a:p>
            <a:pPr algn="ctr">
              <a:lnSpc>
                <a:spcPts val="5885"/>
              </a:lnSpc>
            </a:pPr>
            <a:r>
              <a:rPr lang="en-US" sz="5500">
                <a:solidFill>
                  <a:srgbClr val="FFFFFF"/>
                </a:solidFill>
                <a:latin typeface="Canva Sans"/>
              </a:rPr>
              <a:t>AUTHOR'S PERSPECTIVE</a:t>
            </a:r>
          </a:p>
        </p:txBody>
      </p:sp>
      <p:sp>
        <p:nvSpPr>
          <p:cNvPr id="7" name="TextBox 7"/>
          <p:cNvSpPr txBox="1"/>
          <p:nvPr/>
        </p:nvSpPr>
        <p:spPr>
          <a:xfrm>
            <a:off x="1203688" y="3201286"/>
            <a:ext cx="15880624" cy="5117465"/>
          </a:xfrm>
          <a:prstGeom prst="rect">
            <a:avLst/>
          </a:prstGeom>
        </p:spPr>
        <p:txBody>
          <a:bodyPr lIns="0" tIns="0" rIns="0" bIns="0" rtlCol="0" anchor="t">
            <a:spAutoFit/>
          </a:bodyPr>
          <a:lstStyle/>
          <a:p>
            <a:pPr marL="626107" lvl="1" indent="-313054">
              <a:lnSpc>
                <a:spcPts val="4059"/>
              </a:lnSpc>
              <a:buFont typeface="Arial"/>
              <a:buChar char="•"/>
            </a:pPr>
            <a:r>
              <a:rPr lang="en-US" sz="2899">
                <a:solidFill>
                  <a:srgbClr val="FFFFFF"/>
                </a:solidFill>
                <a:latin typeface="Montserrat"/>
              </a:rPr>
              <a:t>The global breath mint market will expand significantly by 3.80% CAGR between 2024 to 2031.</a:t>
            </a:r>
          </a:p>
          <a:p>
            <a:pPr marL="626107" lvl="1" indent="-313054">
              <a:lnSpc>
                <a:spcPts val="4059"/>
              </a:lnSpc>
              <a:buFont typeface="Arial"/>
              <a:buChar char="•"/>
            </a:pPr>
            <a:r>
              <a:rPr lang="en-US" sz="2899">
                <a:solidFill>
                  <a:srgbClr val="FFFFFF"/>
                </a:solidFill>
                <a:latin typeface="Montserrat"/>
              </a:rPr>
              <a:t>The sales of sugar-free breath mints are poised to increase due to rising health consciousness among consumers, who seek oral care products that mitigate the risk of cavities and maintain stable blood sugar levels.</a:t>
            </a:r>
          </a:p>
          <a:p>
            <a:pPr marL="626107" lvl="1" indent="-313054">
              <a:lnSpc>
                <a:spcPts val="4059"/>
              </a:lnSpc>
              <a:buFont typeface="Arial"/>
              <a:buChar char="•"/>
            </a:pPr>
            <a:r>
              <a:rPr lang="en-US" sz="2899">
                <a:solidFill>
                  <a:srgbClr val="FFFFFF"/>
                </a:solidFill>
                <a:latin typeface="Montserrat"/>
              </a:rPr>
              <a:t>Increasing consumer preference for natural and sustainable products is driving the surge in organic breath mint sales, as individuals prioritize health, environmental concerns, and ethical sourcing practices in their purchasing decisions.</a:t>
            </a:r>
          </a:p>
          <a:p>
            <a:pPr marL="626107" lvl="1" indent="-313054">
              <a:lnSpc>
                <a:spcPts val="4059"/>
              </a:lnSpc>
              <a:buFont typeface="Arial"/>
              <a:buChar char="•"/>
            </a:pPr>
            <a:r>
              <a:rPr lang="en-US" sz="2899">
                <a:solidFill>
                  <a:srgbClr val="FFFFFF"/>
                </a:solidFill>
                <a:latin typeface="Montserrat"/>
              </a:rPr>
              <a:t>The pepper mint held the highest market share in breath mint market in 2024.</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43008" r="0"/>
            </a:stretch>
          </a:blipFill>
        </p:spPr>
        <p:txBody>
          <a:bodyPr/>
          <a:lstStyle/>
          <a:p/>
        </p:txBody>
      </p:sp>
      <p:sp>
        <p:nvSpPr>
          <p:cNvPr id="3" name="Freeform 3"/>
          <p:cNvSpPr/>
          <p:nvPr/>
        </p:nvSpPr>
        <p:spPr>
          <a:xfrm>
            <a:off x="9387453" y="2628015"/>
            <a:ext cx="4359834" cy="735722"/>
          </a:xfrm>
          <a:custGeom>
            <a:rect l="l" t="t" r="r" b="b"/>
            <a:pathLst>
              <a:path w="4359834" h="735722">
                <a:moveTo>
                  <a:pt x="0" y="0"/>
                </a:moveTo>
                <a:lnTo>
                  <a:pt x="4359834" y="0"/>
                </a:lnTo>
                <a:lnTo>
                  <a:pt x="4359834" y="735722"/>
                </a:lnTo>
                <a:lnTo>
                  <a:pt x="0" y="735722"/>
                </a:lnTo>
                <a:lnTo>
                  <a:pt x="0" y="0"/>
                </a:lnTo>
                <a:close/>
              </a:path>
            </a:pathLst>
          </a:custGeom>
          <a:blipFill>
            <a:blip r:embed="rId3"/>
            <a:stretch>
              <a:fillRect/>
            </a:stretch>
          </a:blipFill>
        </p:spPr>
        <p:txBody>
          <a:bodyPr/>
          <a:lstStyle/>
          <a:p/>
        </p:txBody>
      </p:sp>
      <p:sp>
        <p:nvSpPr>
          <p:cNvPr id="4" name="Freeform 4"/>
          <p:cNvSpPr/>
          <p:nvPr/>
        </p:nvSpPr>
        <p:spPr>
          <a:xfrm>
            <a:off x="14413368" y="2254852"/>
            <a:ext cx="3280735" cy="1254881"/>
          </a:xfrm>
          <a:custGeom>
            <a:rect l="l" t="t" r="r" b="b"/>
            <a:pathLst>
              <a:path w="3280735" h="1254881">
                <a:moveTo>
                  <a:pt x="0" y="0"/>
                </a:moveTo>
                <a:lnTo>
                  <a:pt x="3280735" y="0"/>
                </a:lnTo>
                <a:lnTo>
                  <a:pt x="3280735" y="1254881"/>
                </a:lnTo>
                <a:lnTo>
                  <a:pt x="0" y="1254881"/>
                </a:lnTo>
                <a:lnTo>
                  <a:pt x="0" y="0"/>
                </a:lnTo>
                <a:close/>
              </a:path>
            </a:pathLst>
          </a:custGeom>
          <a:blipFill>
            <a:blip r:embed="rId4"/>
            <a:stretch>
              <a:fillRect/>
            </a:stretch>
          </a:blipFill>
        </p:spPr>
        <p:txBody>
          <a:bodyPr/>
          <a:lstStyle/>
          <a:p/>
        </p:txBody>
      </p:sp>
      <p:sp>
        <p:nvSpPr>
          <p:cNvPr id="5" name="Freeform 5"/>
          <p:cNvSpPr/>
          <p:nvPr/>
        </p:nvSpPr>
        <p:spPr>
          <a:xfrm>
            <a:off x="9673839" y="4205058"/>
            <a:ext cx="3787062" cy="1427608"/>
          </a:xfrm>
          <a:custGeom>
            <a:rect l="l" t="t" r="r" b="b"/>
            <a:pathLst>
              <a:path w="3787061" h="1427608">
                <a:moveTo>
                  <a:pt x="0" y="0"/>
                </a:moveTo>
                <a:lnTo>
                  <a:pt x="3787062" y="0"/>
                </a:lnTo>
                <a:lnTo>
                  <a:pt x="3787062" y="1427608"/>
                </a:lnTo>
                <a:lnTo>
                  <a:pt x="0" y="1427608"/>
                </a:lnTo>
                <a:lnTo>
                  <a:pt x="0" y="0"/>
                </a:lnTo>
                <a:close/>
              </a:path>
            </a:pathLst>
          </a:custGeom>
          <a:blipFill>
            <a:blip r:embed="rId5"/>
            <a:stretch>
              <a:fillRect l="-8121" t="-12861" r="-8242" b="-15755"/>
            </a:stretch>
          </a:blipFill>
        </p:spPr>
        <p:txBody>
          <a:bodyPr/>
          <a:lstStyle/>
          <a:p/>
        </p:txBody>
      </p:sp>
      <p:sp>
        <p:nvSpPr>
          <p:cNvPr id="6" name="Freeform 6"/>
          <p:cNvSpPr/>
          <p:nvPr/>
        </p:nvSpPr>
        <p:spPr>
          <a:xfrm>
            <a:off x="14192106" y="4205058"/>
            <a:ext cx="3723260" cy="1650645"/>
          </a:xfrm>
          <a:custGeom>
            <a:rect l="l" t="t" r="r" b="b"/>
            <a:pathLst>
              <a:path w="3723260" h="1650645">
                <a:moveTo>
                  <a:pt x="0" y="0"/>
                </a:moveTo>
                <a:lnTo>
                  <a:pt x="3723260" y="0"/>
                </a:lnTo>
                <a:lnTo>
                  <a:pt x="3723260" y="1650646"/>
                </a:lnTo>
                <a:lnTo>
                  <a:pt x="0" y="1650646"/>
                </a:lnTo>
                <a:lnTo>
                  <a:pt x="0" y="0"/>
                </a:lnTo>
                <a:close/>
              </a:path>
            </a:pathLst>
          </a:custGeom>
          <a:blipFill>
            <a:blip r:embed="rId6"/>
            <a:stretch>
              <a:fillRect/>
            </a:stretch>
          </a:blipFill>
        </p:spPr>
        <p:txBody>
          <a:bodyPr/>
          <a:lstStyle/>
          <a:p/>
        </p:txBody>
      </p:sp>
      <p:sp>
        <p:nvSpPr>
          <p:cNvPr id="7" name="Freeform 7"/>
          <p:cNvSpPr/>
          <p:nvPr/>
        </p:nvSpPr>
        <p:spPr>
          <a:xfrm>
            <a:off x="9144000" y="6121505"/>
            <a:ext cx="4359834" cy="1360632"/>
          </a:xfrm>
          <a:custGeom>
            <a:rect l="l" t="t" r="r" b="b"/>
            <a:pathLst>
              <a:path w="4359834" h="1360632">
                <a:moveTo>
                  <a:pt x="0" y="0"/>
                </a:moveTo>
                <a:lnTo>
                  <a:pt x="4359834" y="0"/>
                </a:lnTo>
                <a:lnTo>
                  <a:pt x="4359834" y="1360631"/>
                </a:lnTo>
                <a:lnTo>
                  <a:pt x="0" y="1360631"/>
                </a:lnTo>
                <a:lnTo>
                  <a:pt x="0" y="0"/>
                </a:lnTo>
                <a:close/>
              </a:path>
            </a:pathLst>
          </a:custGeom>
          <a:blipFill>
            <a:blip r:embed="rId7"/>
            <a:stretch>
              <a:fillRect/>
            </a:stretch>
          </a:blipFill>
        </p:spPr>
        <p:txBody>
          <a:bodyPr/>
          <a:lstStyle/>
          <a:p/>
        </p:txBody>
      </p:sp>
      <p:sp>
        <p:nvSpPr>
          <p:cNvPr id="8" name="Freeform 8"/>
          <p:cNvSpPr/>
          <p:nvPr/>
        </p:nvSpPr>
        <p:spPr>
          <a:xfrm>
            <a:off x="14192106" y="6243554"/>
            <a:ext cx="3946817" cy="1116534"/>
          </a:xfrm>
          <a:custGeom>
            <a:rect l="l" t="t" r="r" b="b"/>
            <a:pathLst>
              <a:path w="3946817" h="1116534">
                <a:moveTo>
                  <a:pt x="0" y="0"/>
                </a:moveTo>
                <a:lnTo>
                  <a:pt x="3946817" y="0"/>
                </a:lnTo>
                <a:lnTo>
                  <a:pt x="3946817" y="1116533"/>
                </a:lnTo>
                <a:lnTo>
                  <a:pt x="0" y="1116533"/>
                </a:lnTo>
                <a:lnTo>
                  <a:pt x="0" y="0"/>
                </a:lnTo>
                <a:close/>
              </a:path>
            </a:pathLst>
          </a:custGeom>
          <a:blipFill>
            <a:blip r:embed="rId8"/>
            <a:stretch>
              <a:fillRect l="-11315" t="-78139" r="-7105" b="-77674"/>
            </a:stretch>
          </a:blipFill>
        </p:spPr>
        <p:txBody>
          <a:bodyPr/>
          <a:lstStyle/>
          <a:p/>
        </p:txBody>
      </p:sp>
      <p:sp>
        <p:nvSpPr>
          <p:cNvPr id="9" name="Freeform 9"/>
          <p:cNvSpPr/>
          <p:nvPr/>
        </p:nvSpPr>
        <p:spPr>
          <a:xfrm>
            <a:off x="8239880" y="7850800"/>
            <a:ext cx="5221021" cy="1407500"/>
          </a:xfrm>
          <a:custGeom>
            <a:rect l="l" t="t" r="r" b="b"/>
            <a:pathLst>
              <a:path w="5221021" h="1407500">
                <a:moveTo>
                  <a:pt x="0" y="0"/>
                </a:moveTo>
                <a:lnTo>
                  <a:pt x="5221021" y="0"/>
                </a:lnTo>
                <a:lnTo>
                  <a:pt x="5221021" y="1407500"/>
                </a:lnTo>
                <a:lnTo>
                  <a:pt x="0" y="1407500"/>
                </a:lnTo>
                <a:lnTo>
                  <a:pt x="0" y="0"/>
                </a:lnTo>
                <a:close/>
              </a:path>
            </a:pathLst>
          </a:custGeom>
          <a:blipFill>
            <a:blip r:embed="rId9"/>
            <a:stretch>
              <a:fillRect/>
            </a:stretch>
          </a:blipFill>
        </p:spPr>
        <p:txBody>
          <a:bodyPr/>
          <a:lstStyle/>
          <a:p/>
        </p:txBody>
      </p:sp>
      <p:sp>
        <p:nvSpPr>
          <p:cNvPr id="10" name="Freeform 10"/>
          <p:cNvSpPr/>
          <p:nvPr/>
        </p:nvSpPr>
        <p:spPr>
          <a:xfrm>
            <a:off x="13747286" y="8055412"/>
            <a:ext cx="4126278" cy="1097670"/>
          </a:xfrm>
          <a:custGeom>
            <a:rect l="l" t="t" r="r" b="b"/>
            <a:pathLst>
              <a:path w="4126278" h="1097670">
                <a:moveTo>
                  <a:pt x="0" y="0"/>
                </a:moveTo>
                <a:lnTo>
                  <a:pt x="4126278" y="0"/>
                </a:lnTo>
                <a:lnTo>
                  <a:pt x="4126278" y="1097670"/>
                </a:lnTo>
                <a:lnTo>
                  <a:pt x="0" y="1097670"/>
                </a:lnTo>
                <a:lnTo>
                  <a:pt x="0" y="0"/>
                </a:lnTo>
                <a:close/>
              </a:path>
            </a:pathLst>
          </a:custGeom>
          <a:blipFill>
            <a:blip r:embed="rId10"/>
            <a:stretch>
              <a:fillRect/>
            </a:stretch>
          </a:blipFill>
        </p:spPr>
        <p:txBody>
          <a:bodyPr/>
          <a:lstStyle/>
          <a:p/>
        </p:txBody>
      </p:sp>
      <p:sp>
        <p:nvSpPr>
          <p:cNvPr id="11" name="TextBox 11"/>
          <p:cNvSpPr txBox="1"/>
          <p:nvPr/>
        </p:nvSpPr>
        <p:spPr>
          <a:xfrm>
            <a:off x="9785650"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3umbpr2x"/>
              </a:rPr>
              <a:t>https://tinyurl.com/3umbpr2x</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50</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Breath Mint Market Report 2024</dc:title>
  <cp:lastModifiedBy>decipher market</cp:lastModifiedBy>
  <cp:revision>2</cp:revision>
  <dcterms:created xsi:type="dcterms:W3CDTF">2006-08-16T00:00:00Z</dcterms:created>
  <dcterms:modified xsi:type="dcterms:W3CDTF">2024-04-13T02:28:02Z</dcterms:modified>
</cp:coreProperties>
</file>