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3eavwrdv"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8518" b="0"/>
            </a:stretch>
          </a:blipFill>
        </p:spPr>
        <p:txBody>
          <a:bodyPr/>
          <a:lstStyle/>
          <a:p/>
        </p:txBody>
      </p:sp>
      <p:grpSp>
        <p:nvGrpSpPr>
          <p:cNvPr id="3" name="Group 3"/>
          <p:cNvGrpSpPr/>
          <p:nvPr/>
        </p:nvGrpSpPr>
        <p:grpSpPr>
          <a:xfrm>
            <a:off x="0" y="0"/>
            <a:ext cx="9528757" cy="10287000"/>
            <a:chExt cx="2509632" cy="2709333"/>
          </a:xfrm>
        </p:grpSpPr>
        <p:sp>
          <p:nvSpPr>
            <p:cNvPr id="4" name="Freeform 4"/>
            <p:cNvSpPr/>
            <p:nvPr/>
          </p:nvSpPr>
          <p:spPr>
            <a:xfrm>
              <a:off x="0" y="0"/>
              <a:ext cx="2509632" cy="2709333"/>
            </a:xfrm>
            <a:custGeom>
              <a:rect l="l" t="t" r="r" b="b"/>
              <a:pathLst>
                <a:path w="2509632" h="2709333">
                  <a:moveTo>
                    <a:pt x="0" y="0"/>
                  </a:moveTo>
                  <a:lnTo>
                    <a:pt x="2509632" y="0"/>
                  </a:lnTo>
                  <a:lnTo>
                    <a:pt x="2509632" y="2709333"/>
                  </a:lnTo>
                  <a:lnTo>
                    <a:pt x="0" y="2709333"/>
                  </a:lnTo>
                  <a:close/>
                </a:path>
              </a:pathLst>
            </a:custGeom>
            <a:solidFill>
              <a:srgbClr val="000000">
                <a:alpha val="44706"/>
              </a:srgbClr>
            </a:solidFill>
          </p:spPr>
          <p:txBody>
            <a:bodyPr/>
            <a:lstStyle/>
            <a:p/>
          </p:txBody>
        </p:sp>
        <p:sp>
          <p:nvSpPr>
            <p:cNvPr id="5" name="TextBox 5"/>
            <p:cNvSpPr txBox="1"/>
            <p:nvPr/>
          </p:nvSpPr>
          <p:spPr>
            <a:xfrm>
              <a:off x="0" y="-38100"/>
              <a:ext cx="2509632"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0651" y="9404514"/>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49858" y="3376043"/>
            <a:ext cx="15804542" cy="3642023"/>
          </a:xfrm>
          <a:prstGeom prst="rect">
            <a:avLst/>
          </a:prstGeom>
        </p:spPr>
        <p:txBody>
          <a:bodyPr wrap="square" lIns="0" tIns="0" rIns="0" bIns="0" rtlCol="0" anchor="t">
            <a:spAutoFit/>
          </a:bodyPr>
          <a:lstStyle/>
          <a:p>
            <a:pPr>
              <a:lnSpc>
                <a:spcPts val="7055"/>
              </a:lnSpc>
            </a:pPr>
            <a:r>
              <a:rPr lang="en-US" sz="7199">
                <a:solidFill>
                  <a:srgbClr val="FFFFFF"/>
                </a:solidFill>
                <a:latin typeface="Arimo"/>
              </a:rPr>
              <a:t>GLOBAL </a:t>
            </a:r>
          </a:p>
          <a:p>
            <a:pPr>
              <a:lnSpc>
                <a:spcPts val="7055"/>
              </a:lnSpc>
            </a:pPr>
            <a:r>
              <a:rPr lang="en-US" sz="7199">
                <a:solidFill>
                  <a:srgbClr val="FFFFFF"/>
                </a:solidFill>
                <a:latin typeface="Arimo"/>
              </a:rPr>
              <a:t>BOTTLE OPENER</a:t>
            </a:r>
          </a:p>
          <a:p>
            <a:pPr>
              <a:lnSpc>
                <a:spcPts val="7055"/>
              </a:lnSpc>
            </a:pPr>
            <a:r>
              <a:rPr lang="en-US" sz="7199">
                <a:solidFill>
                  <a:srgbClr val="FFFFFF"/>
                </a:solidFill>
                <a:latin typeface="Arimo"/>
              </a:rPr>
              <a:t>MARKET REPORT </a:t>
            </a:r>
          </a:p>
          <a:p>
            <a:pPr>
              <a:lnSpc>
                <a:spcPts val="7055"/>
              </a:lnSpc>
            </a:pPr>
            <a:r>
              <a:rPr lang="en-US" sz="71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14291" y="2235036"/>
            <a:ext cx="16236544" cy="6320675"/>
            <a:chExt cx="4276291" cy="1664704"/>
          </a:xfrm>
        </p:grpSpPr>
        <p:sp>
          <p:nvSpPr>
            <p:cNvPr id="4" name="Freeform 4"/>
            <p:cNvSpPr/>
            <p:nvPr/>
          </p:nvSpPr>
          <p:spPr>
            <a:xfrm>
              <a:off x="0" y="0"/>
              <a:ext cx="4276291" cy="1664704"/>
            </a:xfrm>
            <a:custGeom>
              <a:rect l="l" t="t" r="r" b="b"/>
              <a:pathLst>
                <a:path w="4276291" h="1664704">
                  <a:moveTo>
                    <a:pt x="0" y="0"/>
                  </a:moveTo>
                  <a:lnTo>
                    <a:pt x="4276291" y="0"/>
                  </a:lnTo>
                  <a:lnTo>
                    <a:pt x="4276291" y="1664704"/>
                  </a:lnTo>
                  <a:lnTo>
                    <a:pt x="0" y="1664704"/>
                  </a:lnTo>
                  <a:close/>
                </a:path>
              </a:pathLst>
            </a:custGeom>
            <a:solidFill>
              <a:srgbClr val="000000">
                <a:alpha val="64706"/>
              </a:srgbClr>
            </a:solidFill>
          </p:spPr>
          <p:txBody>
            <a:bodyPr/>
            <a:lstStyle/>
            <a:p/>
          </p:txBody>
        </p:sp>
        <p:sp>
          <p:nvSpPr>
            <p:cNvPr id="5" name="TextBox 5"/>
            <p:cNvSpPr txBox="1"/>
            <p:nvPr/>
          </p:nvSpPr>
          <p:spPr>
            <a:xfrm>
              <a:off x="0" y="-47625"/>
              <a:ext cx="4276291" cy="1712329"/>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5268659" y="257275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601701" y="3748178"/>
            <a:ext cx="15461723" cy="4194176"/>
          </a:xfrm>
          <a:prstGeom prst="rect">
            <a:avLst/>
          </a:prstGeom>
        </p:spPr>
        <p:txBody>
          <a:bodyPr lIns="0" tIns="0" rIns="0" bIns="0" rtlCol="0" anchor="t">
            <a:spAutoFit/>
          </a:bodyPr>
          <a:lstStyle/>
          <a:p>
            <a:pPr>
              <a:lnSpc>
                <a:spcPts val="5599"/>
              </a:lnSpc>
              <a:spcBef>
                <a:spcPct val="0"/>
              </a:spcBef>
            </a:pPr>
            <a:r>
              <a:rPr lang="en-US" sz="3999">
                <a:solidFill>
                  <a:srgbClr val="FFFFFF"/>
                </a:solidFill>
                <a:latin typeface="Montserrat"/>
              </a:rPr>
              <a:t>The global market for bottle openers is a vibrant, constantly changing industry that meets various customer needs. Bottle openers are necessary for quickly and easily opening liquids like beer, soda, and other bottled drinks. They are available in various designs, styles, and materials to suit various applications and consumer preferences.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4910" b="-3608"/>
            </a:stretch>
          </a:blipFill>
        </p:spPr>
        <p:txBody>
          <a:bodyPr/>
          <a:lstStyle/>
          <a:p/>
        </p:txBody>
      </p:sp>
      <p:grpSp>
        <p:nvGrpSpPr>
          <p:cNvPr id="3" name="Group 3"/>
          <p:cNvGrpSpPr/>
          <p:nvPr/>
        </p:nvGrpSpPr>
        <p:grpSpPr>
          <a:xfrm>
            <a:off x="344669" y="4236161"/>
            <a:ext cx="8504259" cy="2574657"/>
            <a:chExt cx="860407" cy="260488"/>
          </a:xfrm>
        </p:grpSpPr>
        <p:sp>
          <p:nvSpPr>
            <p:cNvPr id="4" name="Freeform 4"/>
            <p:cNvSpPr/>
            <p:nvPr/>
          </p:nvSpPr>
          <p:spPr>
            <a:xfrm>
              <a:off x="0" y="0"/>
              <a:ext cx="860407" cy="260488"/>
            </a:xfrm>
            <a:custGeom>
              <a:rect l="l" t="t" r="r" b="b"/>
              <a:pathLst>
                <a:path w="860407" h="260488">
                  <a:moveTo>
                    <a:pt x="91036" y="0"/>
                  </a:moveTo>
                  <a:lnTo>
                    <a:pt x="769371" y="0"/>
                  </a:lnTo>
                  <a:cubicBezTo>
                    <a:pt x="819649" y="0"/>
                    <a:pt x="860407" y="40758"/>
                    <a:pt x="860407" y="91036"/>
                  </a:cubicBezTo>
                  <a:lnTo>
                    <a:pt x="860407" y="169452"/>
                  </a:lnTo>
                  <a:cubicBezTo>
                    <a:pt x="860407" y="219729"/>
                    <a:pt x="819649" y="260488"/>
                    <a:pt x="769371" y="260488"/>
                  </a:cubicBezTo>
                  <a:lnTo>
                    <a:pt x="91036" y="260488"/>
                  </a:lnTo>
                  <a:cubicBezTo>
                    <a:pt x="40758" y="260488"/>
                    <a:pt x="0" y="219729"/>
                    <a:pt x="0" y="169452"/>
                  </a:cubicBezTo>
                  <a:lnTo>
                    <a:pt x="0" y="91036"/>
                  </a:lnTo>
                  <a:cubicBezTo>
                    <a:pt x="0" y="40758"/>
                    <a:pt x="40758" y="0"/>
                    <a:pt x="91036" y="0"/>
                  </a:cubicBezTo>
                  <a:close/>
                </a:path>
              </a:pathLst>
            </a:custGeom>
            <a:solidFill>
              <a:srgbClr val="653325"/>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94751" y="4552502"/>
            <a:ext cx="2077183" cy="2074587"/>
          </a:xfrm>
          <a:custGeom>
            <a:rect l="l" t="t" r="r" b="b"/>
            <a:pathLst>
              <a:path w="2077182" h="2074587">
                <a:moveTo>
                  <a:pt x="0" y="0"/>
                </a:moveTo>
                <a:lnTo>
                  <a:pt x="2077184" y="0"/>
                </a:lnTo>
                <a:lnTo>
                  <a:pt x="2077184" y="2074587"/>
                </a:lnTo>
                <a:lnTo>
                  <a:pt x="0" y="2074587"/>
                </a:lnTo>
                <a:lnTo>
                  <a:pt x="0" y="0"/>
                </a:lnTo>
                <a:close/>
              </a:path>
            </a:pathLst>
          </a:custGeom>
          <a:blipFill>
            <a:blip r:embed="rId3"/>
            <a:stretch>
              <a:fillRect/>
            </a:stretch>
          </a:blipFill>
        </p:spPr>
        <p:txBody>
          <a:bodyPr/>
          <a:lstStyle/>
          <a:p/>
        </p:txBody>
      </p:sp>
      <p:grpSp>
        <p:nvGrpSpPr>
          <p:cNvPr id="7" name="Group 7"/>
          <p:cNvGrpSpPr/>
          <p:nvPr/>
        </p:nvGrpSpPr>
        <p:grpSpPr>
          <a:xfrm>
            <a:off x="646322" y="4469481"/>
            <a:ext cx="2046592" cy="204659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20009" y="4991738"/>
            <a:ext cx="1499218" cy="1261031"/>
          </a:xfrm>
          <a:prstGeom prst="rect">
            <a:avLst/>
          </a:prstGeom>
        </p:spPr>
        <p:txBody>
          <a:bodyPr lIns="0" tIns="0" rIns="0" bIns="0" rtlCol="0" anchor="t">
            <a:spAutoFit/>
          </a:bodyPr>
          <a:lstStyle/>
          <a:p>
            <a:pPr algn="ctr">
              <a:lnSpc>
                <a:spcPts val="3002"/>
              </a:lnSpc>
            </a:pPr>
            <a:r>
              <a:rPr lang="en-US" sz="4414">
                <a:solidFill>
                  <a:srgbClr val="1E3048"/>
                </a:solidFill>
                <a:latin typeface="Poppins Bold"/>
              </a:rPr>
              <a:t>2023- 2030</a:t>
            </a:r>
          </a:p>
        </p:txBody>
      </p:sp>
      <p:sp>
        <p:nvSpPr>
          <p:cNvPr id="14" name="TextBox 14"/>
          <p:cNvSpPr txBox="1"/>
          <p:nvPr/>
        </p:nvSpPr>
        <p:spPr>
          <a:xfrm>
            <a:off x="2692914" y="4553274"/>
            <a:ext cx="5713953" cy="1699494"/>
          </a:xfrm>
          <a:prstGeom prst="rect">
            <a:avLst/>
          </a:prstGeom>
        </p:spPr>
        <p:txBody>
          <a:bodyPr lIns="0" tIns="0" rIns="0" bIns="0" rtlCol="0" anchor="t">
            <a:spAutoFit/>
          </a:bodyPr>
          <a:lstStyle/>
          <a:p>
            <a:pPr algn="ctr">
              <a:lnSpc>
                <a:spcPts val="6625"/>
              </a:lnSpc>
            </a:pPr>
            <a:r>
              <a:rPr lang="en-US" sz="4732">
                <a:solidFill>
                  <a:srgbClr val="FFFFFF"/>
                </a:solidFill>
                <a:latin typeface="Poppins"/>
              </a:rPr>
              <a:t>CAGR</a:t>
            </a:r>
          </a:p>
          <a:p>
            <a:pPr algn="ctr">
              <a:lnSpc>
                <a:spcPts val="6625"/>
              </a:lnSpc>
              <a:spcBef>
                <a:spcPct val="0"/>
              </a:spcBef>
            </a:pPr>
            <a:r>
              <a:rPr lang="en-US" sz="4732">
                <a:solidFill>
                  <a:srgbClr val="FFFFFF"/>
                </a:solidFill>
                <a:latin typeface="Poppins"/>
              </a:rPr>
              <a:t>5.90%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16649" y="2274326"/>
            <a:ext cx="6765514" cy="3077649"/>
            <a:chExt cx="8147208" cy="3706185"/>
          </a:xfrm>
        </p:grpSpPr>
        <p:sp>
          <p:nvSpPr>
            <p:cNvPr id="7" name="Freeform 7"/>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653325"/>
            </a:solidFill>
          </p:spPr>
          <p:txBody>
            <a:bodyPr/>
            <a:lstStyle/>
            <a:p/>
          </p:txBody>
        </p:sp>
      </p:grpSp>
      <p:grpSp>
        <p:nvGrpSpPr>
          <p:cNvPr id="8" name="Group 8"/>
          <p:cNvGrpSpPr/>
          <p:nvPr/>
        </p:nvGrpSpPr>
        <p:grpSpPr>
          <a:xfrm rot="5400000">
            <a:off x="1394343" y="1919500"/>
            <a:ext cx="854159" cy="364284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316649" y="6180651"/>
            <a:ext cx="6765514" cy="3077649"/>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26100F"/>
            </a:solidFill>
          </p:spPr>
          <p:txBody>
            <a:bodyPr/>
            <a:lstStyle/>
            <a:p/>
          </p:txBody>
        </p:sp>
      </p:grpSp>
      <p:grpSp>
        <p:nvGrpSpPr>
          <p:cNvPr id="12" name="Group 12"/>
          <p:cNvGrpSpPr/>
          <p:nvPr/>
        </p:nvGrpSpPr>
        <p:grpSpPr>
          <a:xfrm rot="5400000">
            <a:off x="1394343" y="5825824"/>
            <a:ext cx="854159" cy="364284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22486" y="2274326"/>
            <a:ext cx="6765514" cy="3077649"/>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A06448"/>
            </a:solidFill>
          </p:spPr>
          <p:txBody>
            <a:bodyPr/>
            <a:lstStyle/>
            <a:p/>
          </p:txBody>
        </p:sp>
      </p:grpSp>
      <p:grpSp>
        <p:nvGrpSpPr>
          <p:cNvPr id="16" name="Group 16"/>
          <p:cNvGrpSpPr/>
          <p:nvPr/>
        </p:nvGrpSpPr>
        <p:grpSpPr>
          <a:xfrm rot="5400000">
            <a:off x="10600180" y="1919500"/>
            <a:ext cx="854159" cy="364284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58688" y="3571343"/>
            <a:ext cx="3125469" cy="386784"/>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Type Segment </a:t>
            </a:r>
          </a:p>
        </p:txBody>
      </p:sp>
      <p:sp>
        <p:nvSpPr>
          <p:cNvPr id="20" name="TextBox 20"/>
          <p:cNvSpPr txBox="1"/>
          <p:nvPr/>
        </p:nvSpPr>
        <p:spPr>
          <a:xfrm>
            <a:off x="3642845" y="2426946"/>
            <a:ext cx="5175305" cy="2724785"/>
          </a:xfrm>
          <a:prstGeom prst="rect">
            <a:avLst/>
          </a:prstGeom>
        </p:spPr>
        <p:txBody>
          <a:bodyPr lIns="0" tIns="0" rIns="0" bIns="0" rtlCol="0" anchor="t">
            <a:spAutoFit/>
          </a:bodyPr>
          <a:lstStyle/>
          <a:p>
            <a:pPr marL="561342" lvl="1" indent="-280671">
              <a:lnSpc>
                <a:spcPts val="3640"/>
              </a:lnSpc>
              <a:buFont typeface="Arial"/>
              <a:buChar char="•"/>
            </a:pPr>
            <a:r>
              <a:rPr lang="en-US" sz="2600">
                <a:solidFill>
                  <a:srgbClr val="FFFFFF"/>
                </a:solidFill>
                <a:latin typeface="Montserrat"/>
              </a:rPr>
              <a:t>T-Shaped Bottle Opener</a:t>
            </a:r>
          </a:p>
          <a:p>
            <a:pPr marL="561342" lvl="1" indent="-280671">
              <a:lnSpc>
                <a:spcPts val="3640"/>
              </a:lnSpc>
              <a:buFont typeface="Arial"/>
              <a:buChar char="•"/>
            </a:pPr>
            <a:r>
              <a:rPr lang="en-US" sz="2600">
                <a:solidFill>
                  <a:srgbClr val="FFFFFF"/>
                </a:solidFill>
                <a:latin typeface="Montserrat"/>
              </a:rPr>
              <a:t>Lever Shape Bottle Opener</a:t>
            </a:r>
          </a:p>
          <a:p>
            <a:pPr marL="561342" lvl="1" indent="-280671">
              <a:lnSpc>
                <a:spcPts val="3640"/>
              </a:lnSpc>
              <a:buFont typeface="Arial"/>
              <a:buChar char="•"/>
            </a:pPr>
            <a:r>
              <a:rPr lang="en-US" sz="2600">
                <a:solidFill>
                  <a:srgbClr val="FFFFFF"/>
                </a:solidFill>
                <a:latin typeface="Montserrat"/>
              </a:rPr>
              <a:t>Waiter Shape Bottle Opener</a:t>
            </a:r>
          </a:p>
          <a:p>
            <a:pPr marL="561342" lvl="1" indent="-280671">
              <a:lnSpc>
                <a:spcPts val="3640"/>
              </a:lnSpc>
              <a:buFont typeface="Arial"/>
              <a:buChar char="•"/>
            </a:pPr>
            <a:r>
              <a:rPr lang="en-US" sz="2600">
                <a:solidFill>
                  <a:srgbClr val="FFFFFF"/>
                </a:solidFill>
                <a:latin typeface="Montserrat"/>
              </a:rPr>
              <a:t>Rabbit Ear Shape Bottle Opener</a:t>
            </a:r>
          </a:p>
        </p:txBody>
      </p:sp>
      <p:sp>
        <p:nvSpPr>
          <p:cNvPr id="21" name="TextBox 21"/>
          <p:cNvSpPr txBox="1"/>
          <p:nvPr/>
        </p:nvSpPr>
        <p:spPr>
          <a:xfrm>
            <a:off x="258688" y="7293276"/>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Application Segment</a:t>
            </a:r>
          </a:p>
        </p:txBody>
      </p:sp>
      <p:sp>
        <p:nvSpPr>
          <p:cNvPr id="22" name="TextBox 22"/>
          <p:cNvSpPr txBox="1"/>
          <p:nvPr/>
        </p:nvSpPr>
        <p:spPr>
          <a:xfrm>
            <a:off x="4118052" y="6913449"/>
            <a:ext cx="4224890" cy="1353185"/>
          </a:xfrm>
          <a:prstGeom prst="rect">
            <a:avLst/>
          </a:prstGeom>
        </p:spPr>
        <p:txBody>
          <a:bodyPr lIns="0" tIns="0" rIns="0" bIns="0" rtlCol="0" anchor="t">
            <a:spAutoFit/>
          </a:bodyPr>
          <a:lstStyle/>
          <a:p>
            <a:pPr marL="561341" lvl="1" indent="-280670">
              <a:lnSpc>
                <a:spcPts val="3640"/>
              </a:lnSpc>
              <a:buFont typeface="Arial"/>
              <a:buChar char="•"/>
            </a:pPr>
            <a:r>
              <a:rPr lang="en-US" sz="2600">
                <a:solidFill>
                  <a:srgbClr val="FFFFFF"/>
                </a:solidFill>
                <a:latin typeface="Montserrat"/>
              </a:rPr>
              <a:t>Uncap </a:t>
            </a:r>
          </a:p>
          <a:p>
            <a:pPr marL="561341" lvl="1" indent="-280670">
              <a:lnSpc>
                <a:spcPts val="3640"/>
              </a:lnSpc>
              <a:buFont typeface="Arial"/>
              <a:buChar char="•"/>
            </a:pPr>
            <a:r>
              <a:rPr lang="en-US" sz="2600">
                <a:solidFill>
                  <a:srgbClr val="FFFFFF"/>
                </a:solidFill>
                <a:latin typeface="Montserrat"/>
              </a:rPr>
              <a:t>Open The Plug</a:t>
            </a:r>
          </a:p>
          <a:p>
            <a:pPr marL="561341" lvl="1" indent="-280670">
              <a:lnSpc>
                <a:spcPts val="3640"/>
              </a:lnSpc>
              <a:buFont typeface="Arial"/>
              <a:buChar char="•"/>
            </a:pPr>
            <a:r>
              <a:rPr lang="en-US" sz="2600">
                <a:solidFill>
                  <a:srgbClr val="FFFFFF"/>
                </a:solidFill>
                <a:latin typeface="Montserrat"/>
              </a:rPr>
              <a:t>Can-Openers</a:t>
            </a:r>
          </a:p>
        </p:txBody>
      </p:sp>
      <p:sp>
        <p:nvSpPr>
          <p:cNvPr id="23" name="TextBox 23"/>
          <p:cNvSpPr txBox="1"/>
          <p:nvPr/>
        </p:nvSpPr>
        <p:spPr>
          <a:xfrm>
            <a:off x="9448357" y="3357879"/>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Material Segment </a:t>
            </a:r>
          </a:p>
        </p:txBody>
      </p:sp>
      <p:sp>
        <p:nvSpPr>
          <p:cNvPr id="24" name="TextBox 24"/>
          <p:cNvSpPr txBox="1"/>
          <p:nvPr/>
        </p:nvSpPr>
        <p:spPr>
          <a:xfrm>
            <a:off x="13067757" y="2655546"/>
            <a:ext cx="4916617" cy="2267585"/>
          </a:xfrm>
          <a:prstGeom prst="rect">
            <a:avLst/>
          </a:prstGeom>
        </p:spPr>
        <p:txBody>
          <a:bodyPr lIns="0" tIns="0" rIns="0" bIns="0" rtlCol="0" anchor="t">
            <a:spAutoFit/>
          </a:bodyPr>
          <a:lstStyle/>
          <a:p>
            <a:pPr marL="561341" lvl="1" indent="-280670">
              <a:lnSpc>
                <a:spcPts val="3640"/>
              </a:lnSpc>
              <a:buFont typeface="Arial"/>
              <a:buChar char="•"/>
            </a:pPr>
            <a:r>
              <a:rPr lang="en-US" sz="2600">
                <a:solidFill>
                  <a:srgbClr val="FFFFFF"/>
                </a:solidFill>
                <a:latin typeface="Montserrat"/>
              </a:rPr>
              <a:t>Metal Bottle Opener</a:t>
            </a:r>
          </a:p>
          <a:p>
            <a:pPr marL="561341" lvl="1" indent="-280670">
              <a:lnSpc>
                <a:spcPts val="3640"/>
              </a:lnSpc>
              <a:buFont typeface="Arial"/>
              <a:buChar char="•"/>
            </a:pPr>
            <a:r>
              <a:rPr lang="en-US" sz="2600">
                <a:solidFill>
                  <a:srgbClr val="FFFFFF"/>
                </a:solidFill>
                <a:latin typeface="Montserrat"/>
              </a:rPr>
              <a:t>Plastic Bottle Opener</a:t>
            </a:r>
          </a:p>
          <a:p>
            <a:pPr marL="561341" lvl="1" indent="-280670">
              <a:lnSpc>
                <a:spcPts val="3640"/>
              </a:lnSpc>
              <a:buFont typeface="Arial"/>
              <a:buChar char="•"/>
            </a:pPr>
            <a:r>
              <a:rPr lang="en-US" sz="2600">
                <a:solidFill>
                  <a:srgbClr val="FFFFFF"/>
                </a:solidFill>
                <a:latin typeface="Montserrat"/>
              </a:rPr>
              <a:t>PVC Bottle Opener</a:t>
            </a:r>
          </a:p>
          <a:p>
            <a:pPr marL="561341" lvl="1" indent="-280670">
              <a:lnSpc>
                <a:spcPts val="3640"/>
              </a:lnSpc>
              <a:buFont typeface="Arial"/>
              <a:buChar char="•"/>
            </a:pPr>
            <a:r>
              <a:rPr lang="en-US" sz="2600">
                <a:solidFill>
                  <a:srgbClr val="FFFFFF"/>
                </a:solidFill>
                <a:latin typeface="Montserrat"/>
              </a:rPr>
              <a:t>Silicone Bottle Opener</a:t>
            </a:r>
          </a:p>
          <a:p>
            <a:pPr marL="561341" lvl="1" indent="-280670">
              <a:lnSpc>
                <a:spcPts val="3640"/>
              </a:lnSpc>
              <a:buFont typeface="Arial"/>
              <a:buChar char="•"/>
            </a:pPr>
            <a:r>
              <a:rPr lang="en-US" sz="2600">
                <a:solidFill>
                  <a:srgbClr val="FFFFFF"/>
                </a:solidFill>
                <a:latin typeface="Montserrat"/>
              </a:rPr>
              <a:t>Glass Bottle Opener</a:t>
            </a:r>
          </a:p>
        </p:txBody>
      </p:sp>
      <p:grpSp>
        <p:nvGrpSpPr>
          <p:cNvPr id="25" name="Group 25"/>
          <p:cNvGrpSpPr/>
          <p:nvPr/>
        </p:nvGrpSpPr>
        <p:grpSpPr>
          <a:xfrm>
            <a:off x="11522486" y="5779055"/>
            <a:ext cx="6765514" cy="3077649"/>
            <a:chExt cx="8147208" cy="3706185"/>
          </a:xfrm>
        </p:grpSpPr>
        <p:sp>
          <p:nvSpPr>
            <p:cNvPr id="26" name="Freeform 26"/>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7B6758"/>
            </a:solidFill>
          </p:spPr>
          <p:txBody>
            <a:bodyPr/>
            <a:lstStyle/>
            <a:p/>
          </p:txBody>
        </p:sp>
      </p:grpSp>
      <p:grpSp>
        <p:nvGrpSpPr>
          <p:cNvPr id="27" name="Group 27"/>
          <p:cNvGrpSpPr/>
          <p:nvPr/>
        </p:nvGrpSpPr>
        <p:grpSpPr>
          <a:xfrm rot="5400000">
            <a:off x="10600180" y="5424229"/>
            <a:ext cx="854159" cy="3642845"/>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9" name="TextBox 29"/>
          <p:cNvSpPr txBox="1"/>
          <p:nvPr/>
        </p:nvSpPr>
        <p:spPr>
          <a:xfrm>
            <a:off x="9448357" y="6862608"/>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End User Segment</a:t>
            </a:r>
          </a:p>
        </p:txBody>
      </p:sp>
      <p:sp>
        <p:nvSpPr>
          <p:cNvPr id="30" name="TextBox 30"/>
          <p:cNvSpPr txBox="1"/>
          <p:nvPr/>
        </p:nvSpPr>
        <p:spPr>
          <a:xfrm>
            <a:off x="13067757" y="6388875"/>
            <a:ext cx="4916617" cy="1810385"/>
          </a:xfrm>
          <a:prstGeom prst="rect">
            <a:avLst/>
          </a:prstGeom>
        </p:spPr>
        <p:txBody>
          <a:bodyPr lIns="0" tIns="0" rIns="0" bIns="0" rtlCol="0" anchor="t">
            <a:spAutoFit/>
          </a:bodyPr>
          <a:lstStyle/>
          <a:p>
            <a:pPr marL="561341" lvl="1" indent="-280670">
              <a:lnSpc>
                <a:spcPts val="3640"/>
              </a:lnSpc>
              <a:buFont typeface="Arial"/>
              <a:buChar char="•"/>
            </a:pPr>
            <a:r>
              <a:rPr lang="en-US" sz="2600">
                <a:solidFill>
                  <a:srgbClr val="FFFFFF"/>
                </a:solidFill>
                <a:latin typeface="Montserrat"/>
              </a:rPr>
              <a:t>Households</a:t>
            </a:r>
          </a:p>
          <a:p>
            <a:pPr marL="561341" lvl="1" indent="-280670">
              <a:lnSpc>
                <a:spcPts val="3640"/>
              </a:lnSpc>
              <a:buFont typeface="Arial"/>
              <a:buChar char="•"/>
            </a:pPr>
            <a:r>
              <a:rPr lang="en-US" sz="2600">
                <a:solidFill>
                  <a:srgbClr val="FFFFFF"/>
                </a:solidFill>
                <a:latin typeface="Montserrat"/>
              </a:rPr>
              <a:t>Hotels</a:t>
            </a:r>
          </a:p>
          <a:p>
            <a:pPr marL="561341" lvl="1" indent="-280670">
              <a:lnSpc>
                <a:spcPts val="3640"/>
              </a:lnSpc>
              <a:buFont typeface="Arial"/>
              <a:buChar char="•"/>
            </a:pPr>
            <a:r>
              <a:rPr lang="en-US" sz="2600">
                <a:solidFill>
                  <a:srgbClr val="FFFFFF"/>
                </a:solidFill>
                <a:latin typeface="Montserrat"/>
              </a:rPr>
              <a:t>Restaurants</a:t>
            </a:r>
          </a:p>
          <a:p>
            <a:pPr marL="561341" lvl="1" indent="-280670">
              <a:lnSpc>
                <a:spcPts val="3640"/>
              </a:lnSpc>
              <a:buFont typeface="Arial"/>
              <a:buChar char="•"/>
            </a:pPr>
            <a:r>
              <a:rPr lang="en-US" sz="2600">
                <a:solidFill>
                  <a:srgbClr val="FFFFFF"/>
                </a:solidFill>
                <a:latin typeface="Montserrat"/>
              </a:rPr>
              <a:t>Bars &amp; Cafes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Bottle Opener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666"/>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325"/>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325"/>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325"/>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55868" y="2333592"/>
            <a:ext cx="741533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Growing Popularity of Craft Beer to Drive Market Growth</a:t>
            </a:r>
          </a:p>
        </p:txBody>
      </p:sp>
      <p:sp>
        <p:nvSpPr>
          <p:cNvPr id="18" name="TextBox 18"/>
          <p:cNvSpPr txBox="1"/>
          <p:nvPr/>
        </p:nvSpPr>
        <p:spPr>
          <a:xfrm>
            <a:off x="6755868" y="6387197"/>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Economic Fluctuations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4444"/>
            </a:stretch>
          </a:blipFill>
        </p:spPr>
        <p:txBody>
          <a:bodyPr/>
          <a:lstStyle/>
          <a:p/>
        </p:txBody>
      </p:sp>
      <p:sp>
        <p:nvSpPr>
          <p:cNvPr id="3" name="TextBox 3"/>
          <p:cNvSpPr txBox="1"/>
          <p:nvPr/>
        </p:nvSpPr>
        <p:spPr>
          <a:xfrm>
            <a:off x="4522848" y="650558"/>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4" name="TextBox 4"/>
          <p:cNvSpPr txBox="1"/>
          <p:nvPr/>
        </p:nvSpPr>
        <p:spPr>
          <a:xfrm>
            <a:off x="144859" y="1718736"/>
            <a:ext cx="8755977" cy="8396605"/>
          </a:xfrm>
          <a:prstGeom prst="rect">
            <a:avLst/>
          </a:prstGeom>
        </p:spPr>
        <p:txBody>
          <a:bodyPr lIns="0" tIns="0" rIns="0" bIns="0" rtlCol="0" anchor="t">
            <a:spAutoFit/>
          </a:bodyPr>
          <a:lstStyle/>
          <a:p>
            <a:pPr marL="604519" lvl="1" indent="-302260">
              <a:lnSpc>
                <a:spcPts val="3919"/>
              </a:lnSpc>
              <a:buFont typeface="Arial"/>
              <a:buChar char="•"/>
            </a:pPr>
            <a:r>
              <a:rPr lang="en-US" sz="2799">
                <a:solidFill>
                  <a:srgbClr val="FFFFFF"/>
                </a:solidFill>
                <a:latin typeface="Montserrat"/>
              </a:rPr>
              <a:t>The Global Bottle Opener Market is witnessing significant growth in the near future.</a:t>
            </a:r>
          </a:p>
          <a:p>
            <a:pPr marL="604519" lvl="1" indent="-302260">
              <a:lnSpc>
                <a:spcPts val="3919"/>
              </a:lnSpc>
              <a:buFont typeface="Arial"/>
              <a:buChar char="•"/>
            </a:pPr>
            <a:r>
              <a:rPr lang="en-US" sz="2799">
                <a:solidFill>
                  <a:srgbClr val="FFFFFF"/>
                </a:solidFill>
                <a:latin typeface="Montserrat"/>
              </a:rPr>
              <a:t>T-shaped bottle openers are versatile and can be used for a wide range of bottled beverages, including beer, soft drinks, mineral water, and more.</a:t>
            </a:r>
          </a:p>
          <a:p>
            <a:pPr marL="604519" lvl="1" indent="-302260">
              <a:lnSpc>
                <a:spcPts val="3919"/>
              </a:lnSpc>
              <a:buFont typeface="Arial"/>
              <a:buChar char="•"/>
            </a:pPr>
            <a:r>
              <a:rPr lang="en-US" sz="2799">
                <a:solidFill>
                  <a:srgbClr val="FFFFFF"/>
                </a:solidFill>
                <a:latin typeface="Montserrat"/>
              </a:rPr>
              <a:t>Lever-shaped bottle openers are specifically designed for removing corks from wine bottles. </a:t>
            </a:r>
          </a:p>
          <a:p>
            <a:pPr marL="604519" lvl="1" indent="-302260">
              <a:lnSpc>
                <a:spcPts val="3919"/>
              </a:lnSpc>
              <a:buFont typeface="Arial"/>
              <a:buChar char="•"/>
            </a:pPr>
            <a:r>
              <a:rPr lang="en-US" sz="2799">
                <a:solidFill>
                  <a:srgbClr val="FFFFFF"/>
                </a:solidFill>
                <a:latin typeface="Montserrat"/>
              </a:rPr>
              <a:t>Can-openers come in various styles, including manual, handheld, electric, and safety. </a:t>
            </a:r>
          </a:p>
          <a:p>
            <a:pPr marL="604519" lvl="1" indent="-302260">
              <a:lnSpc>
                <a:spcPts val="3919"/>
              </a:lnSpc>
              <a:buFont typeface="Arial"/>
              <a:buChar char="•"/>
            </a:pPr>
            <a:r>
              <a:rPr lang="en-US" sz="2799">
                <a:solidFill>
                  <a:srgbClr val="FFFFFF"/>
                </a:solidFill>
                <a:latin typeface="Montserrat"/>
              </a:rPr>
              <a:t>Die-cast metal bottle openers are known for their quality and aesthetic appeal.</a:t>
            </a:r>
          </a:p>
          <a:p>
            <a:pPr marL="604519" lvl="1" indent="-302260">
              <a:lnSpc>
                <a:spcPts val="3919"/>
              </a:lnSpc>
              <a:buFont typeface="Arial"/>
              <a:buChar char="•"/>
            </a:pPr>
            <a:r>
              <a:rPr lang="en-US" sz="2799">
                <a:solidFill>
                  <a:srgbClr val="FFFFFF"/>
                </a:solidFill>
                <a:latin typeface="Montserrat"/>
              </a:rPr>
              <a:t>Craft beer enthusiasts appreciate the use of specialized bottle openers that cater to these distinct bottle designs.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7283082" y="2102831"/>
            <a:ext cx="4162005" cy="1698415"/>
          </a:xfrm>
          <a:custGeom>
            <a:rect l="l" t="t" r="r" b="b"/>
            <a:pathLst>
              <a:path w="4162005" h="1698415">
                <a:moveTo>
                  <a:pt x="0" y="0"/>
                </a:moveTo>
                <a:lnTo>
                  <a:pt x="4162005" y="0"/>
                </a:lnTo>
                <a:lnTo>
                  <a:pt x="4162005" y="1698415"/>
                </a:lnTo>
                <a:lnTo>
                  <a:pt x="0" y="1698415"/>
                </a:lnTo>
                <a:lnTo>
                  <a:pt x="0" y="0"/>
                </a:lnTo>
                <a:close/>
              </a:path>
            </a:pathLst>
          </a:custGeom>
          <a:blipFill>
            <a:blip r:embed="rId2"/>
            <a:stretch>
              <a:fillRect t="-9889" r="-448" b="-13186"/>
            </a:stretch>
          </a:blipFill>
        </p:spPr>
        <p:txBody>
          <a:bodyPr/>
          <a:lstStyle/>
          <a:p/>
        </p:txBody>
      </p:sp>
      <p:sp>
        <p:nvSpPr>
          <p:cNvPr id="3" name="Freeform 3"/>
          <p:cNvSpPr/>
          <p:nvPr/>
        </p:nvSpPr>
        <p:spPr>
          <a:xfrm>
            <a:off x="11895782" y="3801246"/>
            <a:ext cx="3157504" cy="2105003"/>
          </a:xfrm>
          <a:custGeom>
            <a:rect l="l" t="t" r="r" b="b"/>
            <a:pathLst>
              <a:path w="3157504" h="2105003">
                <a:moveTo>
                  <a:pt x="0" y="0"/>
                </a:moveTo>
                <a:lnTo>
                  <a:pt x="3157504" y="0"/>
                </a:lnTo>
                <a:lnTo>
                  <a:pt x="3157504" y="2105003"/>
                </a:lnTo>
                <a:lnTo>
                  <a:pt x="0" y="2105003"/>
                </a:lnTo>
                <a:lnTo>
                  <a:pt x="0" y="0"/>
                </a:lnTo>
                <a:close/>
              </a:path>
            </a:pathLst>
          </a:custGeom>
          <a:blipFill>
            <a:blip r:embed="rId3"/>
            <a:stretch>
              <a:fillRect/>
            </a:stretch>
          </a:blipFill>
        </p:spPr>
        <p:txBody>
          <a:bodyPr/>
          <a:lstStyle/>
          <a:p/>
        </p:txBody>
      </p:sp>
      <p:sp>
        <p:nvSpPr>
          <p:cNvPr id="4" name="Freeform 4"/>
          <p:cNvSpPr/>
          <p:nvPr/>
        </p:nvSpPr>
        <p:spPr>
          <a:xfrm>
            <a:off x="7184616" y="4418400"/>
            <a:ext cx="4358937" cy="1319837"/>
          </a:xfrm>
          <a:custGeom>
            <a:rect l="l" t="t" r="r" b="b"/>
            <a:pathLst>
              <a:path w="4358937" h="1319837">
                <a:moveTo>
                  <a:pt x="0" y="0"/>
                </a:moveTo>
                <a:lnTo>
                  <a:pt x="4358937" y="0"/>
                </a:lnTo>
                <a:lnTo>
                  <a:pt x="4358937" y="1319837"/>
                </a:lnTo>
                <a:lnTo>
                  <a:pt x="0" y="1319837"/>
                </a:lnTo>
                <a:lnTo>
                  <a:pt x="0" y="0"/>
                </a:lnTo>
                <a:close/>
              </a:path>
            </a:pathLst>
          </a:custGeom>
          <a:blipFill>
            <a:blip r:embed="rId4"/>
            <a:stretch>
              <a:fillRect/>
            </a:stretch>
          </a:blipFill>
        </p:spPr>
        <p:txBody>
          <a:bodyPr/>
          <a:lstStyle/>
          <a:p/>
        </p:txBody>
      </p:sp>
      <p:sp>
        <p:nvSpPr>
          <p:cNvPr id="5" name="Freeform 5"/>
          <p:cNvSpPr/>
          <p:nvPr/>
        </p:nvSpPr>
        <p:spPr>
          <a:xfrm>
            <a:off x="12847272" y="2102831"/>
            <a:ext cx="4412028" cy="1327758"/>
          </a:xfrm>
          <a:custGeom>
            <a:rect l="l" t="t" r="r" b="b"/>
            <a:pathLst>
              <a:path w="4412028" h="1327758">
                <a:moveTo>
                  <a:pt x="0" y="0"/>
                </a:moveTo>
                <a:lnTo>
                  <a:pt x="4412028" y="0"/>
                </a:lnTo>
                <a:lnTo>
                  <a:pt x="4412028" y="1327758"/>
                </a:lnTo>
                <a:lnTo>
                  <a:pt x="0" y="1327758"/>
                </a:lnTo>
                <a:lnTo>
                  <a:pt x="0" y="0"/>
                </a:lnTo>
                <a:close/>
              </a:path>
            </a:pathLst>
          </a:custGeom>
          <a:blipFill>
            <a:blip r:embed="rId5"/>
            <a:stretch>
              <a:fillRect/>
            </a:stretch>
          </a:blipFill>
        </p:spPr>
        <p:txBody>
          <a:bodyPr/>
          <a:lstStyle/>
          <a:p/>
        </p:txBody>
      </p:sp>
      <p:sp>
        <p:nvSpPr>
          <p:cNvPr id="6" name="Freeform 6"/>
          <p:cNvSpPr/>
          <p:nvPr/>
        </p:nvSpPr>
        <p:spPr>
          <a:xfrm>
            <a:off x="-1101232" y="1874902"/>
            <a:ext cx="8960976" cy="8960976"/>
          </a:xfrm>
          <a:custGeom>
            <a:rect l="l" t="t" r="r" b="b"/>
            <a:pathLst>
              <a:path w="8960976" h="8960976">
                <a:moveTo>
                  <a:pt x="0" y="0"/>
                </a:moveTo>
                <a:lnTo>
                  <a:pt x="8960975" y="0"/>
                </a:lnTo>
                <a:lnTo>
                  <a:pt x="8960975" y="8960976"/>
                </a:lnTo>
                <a:lnTo>
                  <a:pt x="0" y="896097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p:txBody>
      </p:sp>
      <p:sp>
        <p:nvSpPr>
          <p:cNvPr id="7" name="Freeform 7"/>
          <p:cNvSpPr/>
          <p:nvPr/>
        </p:nvSpPr>
        <p:spPr>
          <a:xfrm>
            <a:off x="15405711" y="3801246"/>
            <a:ext cx="2700582" cy="2350193"/>
          </a:xfrm>
          <a:custGeom>
            <a:rect l="l" t="t" r="r" b="b"/>
            <a:pathLst>
              <a:path w="2700582" h="2350193">
                <a:moveTo>
                  <a:pt x="0" y="0"/>
                </a:moveTo>
                <a:lnTo>
                  <a:pt x="2700582" y="0"/>
                </a:lnTo>
                <a:lnTo>
                  <a:pt x="2700582" y="2350194"/>
                </a:lnTo>
                <a:lnTo>
                  <a:pt x="0" y="2350194"/>
                </a:lnTo>
                <a:lnTo>
                  <a:pt x="0" y="0"/>
                </a:lnTo>
                <a:close/>
              </a:path>
            </a:pathLst>
          </a:custGeom>
          <a:blipFill>
            <a:blip r:embed="rId7"/>
            <a:stretch>
              <a:fillRect l="-36619" r="-37431"/>
            </a:stretch>
          </a:blipFill>
        </p:spPr>
        <p:txBody>
          <a:bodyPr/>
          <a:lstStyle/>
          <a:p/>
        </p:txBody>
      </p:sp>
      <p:sp>
        <p:nvSpPr>
          <p:cNvPr id="8" name="Freeform 8"/>
          <p:cNvSpPr/>
          <p:nvPr/>
        </p:nvSpPr>
        <p:spPr>
          <a:xfrm>
            <a:off x="7188028" y="5906249"/>
            <a:ext cx="4355524" cy="1687766"/>
          </a:xfrm>
          <a:custGeom>
            <a:rect l="l" t="t" r="r" b="b"/>
            <a:pathLst>
              <a:path w="4355524" h="1687766">
                <a:moveTo>
                  <a:pt x="0" y="0"/>
                </a:moveTo>
                <a:lnTo>
                  <a:pt x="4355525" y="0"/>
                </a:lnTo>
                <a:lnTo>
                  <a:pt x="4355525" y="1687766"/>
                </a:lnTo>
                <a:lnTo>
                  <a:pt x="0" y="1687766"/>
                </a:lnTo>
                <a:lnTo>
                  <a:pt x="0" y="0"/>
                </a:lnTo>
                <a:close/>
              </a:path>
            </a:pathLst>
          </a:custGeom>
          <a:blipFill>
            <a:blip r:embed="rId8"/>
            <a:stretch>
              <a:fillRect/>
            </a:stretch>
          </a:blipFill>
        </p:spPr>
        <p:txBody>
          <a:bodyPr/>
          <a:lstStyle/>
          <a:p/>
        </p:txBody>
      </p:sp>
      <p:sp>
        <p:nvSpPr>
          <p:cNvPr id="9" name="Freeform 9"/>
          <p:cNvSpPr/>
          <p:nvPr/>
        </p:nvSpPr>
        <p:spPr>
          <a:xfrm>
            <a:off x="12248207" y="6246037"/>
            <a:ext cx="3157504" cy="1922569"/>
          </a:xfrm>
          <a:custGeom>
            <a:rect l="l" t="t" r="r" b="b"/>
            <a:pathLst>
              <a:path w="3157504" h="1922568">
                <a:moveTo>
                  <a:pt x="0" y="0"/>
                </a:moveTo>
                <a:lnTo>
                  <a:pt x="3157504" y="0"/>
                </a:lnTo>
                <a:lnTo>
                  <a:pt x="3157504" y="1922569"/>
                </a:lnTo>
                <a:lnTo>
                  <a:pt x="0" y="1922569"/>
                </a:lnTo>
                <a:lnTo>
                  <a:pt x="0" y="0"/>
                </a:lnTo>
                <a:close/>
              </a:path>
            </a:pathLst>
          </a:custGeom>
          <a:blipFill>
            <a:blip r:embed="rId9"/>
            <a:stretch>
              <a:fillRect/>
            </a:stretch>
          </a:blipFill>
        </p:spPr>
        <p:txBody>
          <a:bodyPr/>
          <a:lstStyle/>
          <a:p/>
        </p:txBody>
      </p:sp>
      <p:sp>
        <p:nvSpPr>
          <p:cNvPr id="10" name="Freeform 10"/>
          <p:cNvSpPr/>
          <p:nvPr/>
        </p:nvSpPr>
        <p:spPr>
          <a:xfrm>
            <a:off x="7378940" y="7594015"/>
            <a:ext cx="4516842" cy="1149183"/>
          </a:xfrm>
          <a:custGeom>
            <a:rect l="l" t="t" r="r" b="b"/>
            <a:pathLst>
              <a:path w="4516842" h="1149183">
                <a:moveTo>
                  <a:pt x="0" y="0"/>
                </a:moveTo>
                <a:lnTo>
                  <a:pt x="4516842" y="0"/>
                </a:lnTo>
                <a:lnTo>
                  <a:pt x="4516842" y="1149182"/>
                </a:lnTo>
                <a:lnTo>
                  <a:pt x="0" y="1149182"/>
                </a:lnTo>
                <a:lnTo>
                  <a:pt x="0" y="0"/>
                </a:lnTo>
                <a:close/>
              </a:path>
            </a:pathLst>
          </a:custGeom>
          <a:blipFill>
            <a:blip r:embed="rId10"/>
            <a:stretch>
              <a:fillRect/>
            </a:stretch>
          </a:blipFill>
        </p:spPr>
        <p:txBody>
          <a:bodyPr/>
          <a:lstStyle/>
          <a:p/>
        </p:txBody>
      </p:sp>
      <p:sp>
        <p:nvSpPr>
          <p:cNvPr id="11" name="Freeform 11"/>
          <p:cNvSpPr/>
          <p:nvPr/>
        </p:nvSpPr>
        <p:spPr>
          <a:xfrm>
            <a:off x="12248207" y="8511506"/>
            <a:ext cx="5019325" cy="1342254"/>
          </a:xfrm>
          <a:custGeom>
            <a:rect l="l" t="t" r="r" b="b"/>
            <a:pathLst>
              <a:path w="5019325" h="1342254">
                <a:moveTo>
                  <a:pt x="0" y="0"/>
                </a:moveTo>
                <a:lnTo>
                  <a:pt x="5019325" y="0"/>
                </a:lnTo>
                <a:lnTo>
                  <a:pt x="5019325" y="1342254"/>
                </a:lnTo>
                <a:lnTo>
                  <a:pt x="0" y="1342254"/>
                </a:lnTo>
                <a:lnTo>
                  <a:pt x="0" y="0"/>
                </a:lnTo>
                <a:close/>
              </a:path>
            </a:pathLst>
          </a:custGeom>
          <a:blipFill>
            <a:blip r:embed="rId11"/>
            <a:stretch>
              <a:fillRect t="-59459" b="-50494"/>
            </a:stretch>
          </a:blipFill>
        </p:spPr>
        <p:txBody>
          <a:bodyPr/>
          <a:lstStyle/>
          <a:p/>
        </p:txBody>
      </p:sp>
      <p:sp>
        <p:nvSpPr>
          <p:cNvPr id="12" name="Freeform 12"/>
          <p:cNvSpPr/>
          <p:nvPr/>
        </p:nvSpPr>
        <p:spPr>
          <a:xfrm>
            <a:off x="8542187" y="8846063"/>
            <a:ext cx="3001366" cy="1440937"/>
          </a:xfrm>
          <a:custGeom>
            <a:rect l="l" t="t" r="r" b="b"/>
            <a:pathLst>
              <a:path w="3001366" h="1440937">
                <a:moveTo>
                  <a:pt x="0" y="0"/>
                </a:moveTo>
                <a:lnTo>
                  <a:pt x="3001366" y="0"/>
                </a:lnTo>
                <a:lnTo>
                  <a:pt x="3001366" y="1440937"/>
                </a:lnTo>
                <a:lnTo>
                  <a:pt x="0" y="1440937"/>
                </a:lnTo>
                <a:lnTo>
                  <a:pt x="0" y="0"/>
                </a:lnTo>
                <a:close/>
              </a:path>
            </a:pathLst>
          </a:custGeom>
          <a:blipFill>
            <a:blip r:embed="rId12"/>
            <a:stretch>
              <a:fillRect/>
            </a:stretch>
          </a:blipFill>
        </p:spPr>
        <p:txBody>
          <a:bodyPr/>
          <a:lstStyle/>
          <a:p/>
        </p:txBody>
      </p:sp>
      <p:sp>
        <p:nvSpPr>
          <p:cNvPr id="13" name="TextBox 13"/>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eavwrdv"/>
              </a:rPr>
              <a:t>https://tinyurl.com/3eavwrdv</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Bottle Opener Market Report 2024</dc:title>
  <cp:lastModifiedBy>decipher market</cp:lastModifiedBy>
  <cp:revision>2</cp:revision>
  <dcterms:created xsi:type="dcterms:W3CDTF">2006-08-16T00:00:00Z</dcterms:created>
  <dcterms:modified xsi:type="dcterms:W3CDTF">2024-04-13T02:30:52Z</dcterms:modified>
</cp:coreProperties>
</file>