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nva Sans Bold" panose="020B0604020202020204" charset="0"/>
      <p:regular r:id="rId12"/>
    </p:embeddedFont>
    <p:embeddedFont>
      <p:font typeface="Georgia Pro Bold" panose="020B0604020202020204" charset="0"/>
      <p:regular r:id="rId13"/>
    </p:embeddedFont>
    <p:embeddedFont>
      <p:font typeface="Lato" panose="020F0502020204030203" pitchFamily="34" charset="0"/>
      <p:regular r:id="rId14"/>
    </p:embeddedFont>
    <p:embeddedFont>
      <p:font typeface="Lato Bold" panose="020F0502020204030203" charset="0"/>
      <p:regular r:id="rId15"/>
    </p:embeddedFont>
    <p:embeddedFont>
      <p:font typeface="Poppins" panose="00000500000000000000" pitchFamily="2" charset="0"/>
      <p:regular r:id="rId16"/>
    </p:embeddedFont>
    <p:embeddedFont>
      <p:font typeface="Poppins Bold" panose="00000800000000000000" charset="0"/>
      <p:regular r:id="rId17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" Target="slides/slide1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8.jpeg" /><Relationship Id="rId11" Type="http://schemas.openxmlformats.org/officeDocument/2006/relationships/image" Target="../media/image19.jpeg" /><Relationship Id="rId12" Type="http://schemas.openxmlformats.org/officeDocument/2006/relationships/image" Target="../media/image20.jpeg" /><Relationship Id="rId13" Type="http://schemas.openxmlformats.org/officeDocument/2006/relationships/image" Target="../media/image21.jpeg" /><Relationship Id="rId2" Type="http://schemas.openxmlformats.org/officeDocument/2006/relationships/image" Target="../media/image3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14.jpeg" /><Relationship Id="rId7" Type="http://schemas.openxmlformats.org/officeDocument/2006/relationships/image" Target="../media/image15.jpeg" /><Relationship Id="rId8" Type="http://schemas.openxmlformats.org/officeDocument/2006/relationships/image" Target="../media/image16.jpeg" /><Relationship Id="rId9" Type="http://schemas.openxmlformats.org/officeDocument/2006/relationships/image" Target="../media/image1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hyperlink" Target="https://tinyurl.com/5n7actsz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EFE9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-889508" y="-493507"/>
            <a:ext cx="20067015" cy="5596829"/>
          </a:xfrm>
          <a:custGeom>
            <a:rect l="l" t="t" r="r" b="b"/>
            <a:pathLst>
              <a:path w="20067015" h="5596829">
                <a:moveTo>
                  <a:pt x="0" y="0"/>
                </a:moveTo>
                <a:lnTo>
                  <a:pt x="20067016" y="0"/>
                </a:lnTo>
                <a:lnTo>
                  <a:pt x="20067016" y="5596829"/>
                </a:lnTo>
                <a:lnTo>
                  <a:pt x="0" y="55968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01435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-889508" y="4958433"/>
            <a:ext cx="20067015" cy="5822074"/>
          </a:xfrm>
          <a:custGeom>
            <a:rect l="l" t="t" r="r" b="b"/>
            <a:pathLst>
              <a:path w="20067015" h="5822074">
                <a:moveTo>
                  <a:pt x="0" y="0"/>
                </a:moveTo>
                <a:lnTo>
                  <a:pt x="20067016" y="0"/>
                </a:lnTo>
                <a:lnTo>
                  <a:pt x="20067016" y="5822074"/>
                </a:lnTo>
                <a:lnTo>
                  <a:pt x="0" y="58220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3642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 flipH="1">
            <a:off x="7396325" y="0"/>
            <a:ext cx="11430067" cy="10887139"/>
          </a:xfrm>
          <a:custGeom>
            <a:rect l="l" t="t" r="r" b="b"/>
            <a:pathLst>
              <a:path w="11430067" h="10887139">
                <a:moveTo>
                  <a:pt x="11430067" y="0"/>
                </a:moveTo>
                <a:lnTo>
                  <a:pt x="0" y="0"/>
                </a:lnTo>
                <a:lnTo>
                  <a:pt x="0" y="10887139"/>
                </a:lnTo>
                <a:lnTo>
                  <a:pt x="11430067" y="10887139"/>
                </a:lnTo>
                <a:lnTo>
                  <a:pt x="1143006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TextBox 5"/>
          <p:cNvSpPr txBox="1"/>
          <p:nvPr/>
        </p:nvSpPr>
        <p:spPr>
          <a:xfrm>
            <a:off x="223290" y="3957668"/>
            <a:ext cx="13873710" cy="2984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50"/>
              </a:lnSpc>
            </a:pPr>
            <a:r>
              <a:rPr lang="en-US" sz="7500">
                <a:solidFill>
                  <a:srgbClr val="000000"/>
                </a:solidFill>
                <a:latin typeface="Poppins"/>
              </a:rPr>
              <a:t>BOBA</a:t>
            </a:r>
          </a:p>
          <a:p>
            <a:pPr>
              <a:lnSpc>
                <a:spcPts val="7650"/>
              </a:lnSpc>
            </a:pPr>
            <a:r>
              <a:rPr lang="en-US" sz="7500">
                <a:solidFill>
                  <a:srgbClr val="000000"/>
                </a:solidFill>
                <a:latin typeface="Poppins"/>
              </a:rPr>
              <a:t>MARKET REPORT </a:t>
            </a:r>
          </a:p>
          <a:p>
            <a:pPr>
              <a:lnSpc>
                <a:spcPts val="7650"/>
              </a:lnSpc>
            </a:pPr>
            <a:r>
              <a:rPr lang="en-US" sz="7500">
                <a:solidFill>
                  <a:srgbClr val="000000"/>
                </a:solidFill>
                <a:latin typeface="Poppins"/>
              </a:rPr>
              <a:t>2024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3291" y="9559035"/>
            <a:ext cx="10075039" cy="55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Poppins"/>
              </a:rPr>
              <a:t>Qualitative Analysis + Quantitative Analysis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36500" t="25150" r="38480" b="26166"/>
          <a:stretch>
            <a:fillRect/>
          </a:stretch>
        </p:blipFill>
        <p:spPr>
          <a:xfrm>
            <a:off x="0" y="33367"/>
            <a:ext cx="1818740" cy="199066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807" b="-18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303040" y="1642982"/>
            <a:ext cx="16236544" cy="7774396"/>
            <a:chExt cx="4276291" cy="20475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6291" cy="2047577"/>
            </a:xfrm>
            <a:custGeom>
              <a:rect l="l" t="t" r="r" b="b"/>
              <a:pathLst>
                <a:path w="4276291" h="2047577">
                  <a:moveTo>
                    <a:pt x="0" y="0"/>
                  </a:moveTo>
                  <a:lnTo>
                    <a:pt x="4276291" y="0"/>
                  </a:lnTo>
                  <a:lnTo>
                    <a:pt x="4276291" y="2047577"/>
                  </a:lnTo>
                  <a:lnTo>
                    <a:pt x="0" y="2047577"/>
                  </a:lnTo>
                  <a:close/>
                </a:path>
              </a:pathLst>
            </a:custGeom>
            <a:solidFill>
              <a:srgbClr val="60473C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6291" cy="2095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500" t="25150" r="38480" b="29571"/>
          <a:stretch>
            <a:fillRect/>
          </a:stretch>
        </p:blipFill>
        <p:spPr>
          <a:xfrm>
            <a:off x="748416" y="347406"/>
            <a:ext cx="2094509" cy="213214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710335" y="3135344"/>
            <a:ext cx="15548966" cy="587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Poppins"/>
              </a:rPr>
              <a:t>The Taiwanese tea and fruit drinks that are commonly served with chewy tapioca pearls or other toppings are the main offerings of the boba market. Boasting bright tastes, eye-catching presentations, and customizable possibilities, the boba market has become incredibly popular all around the world, especially with younger consumers. Social media plays a major role in this trend by spreading the word about visually stunning boba creations, which in turn sparks further interest and involvement. To accommodate a wide variety of customer preferences, boba restaurants frequently provide a large selection of flavors, toppings, and customization options. The boba market thrives because of invention, ingenuity, and a strong sense of community among devotees, even in the face of problems like growing competition and market saturation.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57409" y="1849145"/>
            <a:ext cx="8127807" cy="899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Poppi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3" r="-18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384804" y="5685493"/>
            <a:ext cx="7903196" cy="2389728"/>
            <a:chExt cx="879738" cy="2660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79738" cy="266011"/>
            </a:xfrm>
            <a:custGeom>
              <a:rect l="l" t="t" r="r" b="b"/>
              <a:pathLst>
                <a:path w="879737" h="266011">
                  <a:moveTo>
                    <a:pt x="97959" y="0"/>
                  </a:moveTo>
                  <a:lnTo>
                    <a:pt x="781779" y="0"/>
                  </a:lnTo>
                  <a:cubicBezTo>
                    <a:pt x="835880" y="0"/>
                    <a:pt x="879738" y="43858"/>
                    <a:pt x="879738" y="97959"/>
                  </a:cubicBezTo>
                  <a:lnTo>
                    <a:pt x="879738" y="168051"/>
                  </a:lnTo>
                  <a:cubicBezTo>
                    <a:pt x="879738" y="194032"/>
                    <a:pt x="869418" y="218948"/>
                    <a:pt x="851047" y="237319"/>
                  </a:cubicBezTo>
                  <a:cubicBezTo>
                    <a:pt x="832676" y="255690"/>
                    <a:pt x="807759" y="266011"/>
                    <a:pt x="781779" y="266011"/>
                  </a:cubicBezTo>
                  <a:lnTo>
                    <a:pt x="97959" y="266011"/>
                  </a:lnTo>
                  <a:cubicBezTo>
                    <a:pt x="71979" y="266011"/>
                    <a:pt x="47063" y="255690"/>
                    <a:pt x="28692" y="237319"/>
                  </a:cubicBezTo>
                  <a:cubicBezTo>
                    <a:pt x="10321" y="218948"/>
                    <a:pt x="0" y="194032"/>
                    <a:pt x="0" y="168051"/>
                  </a:cubicBezTo>
                  <a:lnTo>
                    <a:pt x="0" y="97959"/>
                  </a:lnTo>
                  <a:cubicBezTo>
                    <a:pt x="0" y="71979"/>
                    <a:pt x="10321" y="47063"/>
                    <a:pt x="28692" y="28692"/>
                  </a:cubicBezTo>
                  <a:cubicBezTo>
                    <a:pt x="47063" y="10321"/>
                    <a:pt x="71979" y="0"/>
                    <a:pt x="97959" y="0"/>
                  </a:cubicBezTo>
                  <a:close/>
                </a:path>
              </a:pathLst>
            </a:custGeom>
            <a:solidFill>
              <a:srgbClr val="433227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79738" cy="304111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708829" y="6024495"/>
            <a:ext cx="1922576" cy="1920173"/>
          </a:xfrm>
          <a:custGeom>
            <a:rect l="l" t="t" r="r" b="b"/>
            <a:pathLst>
              <a:path w="1922576" h="1920173">
                <a:moveTo>
                  <a:pt x="0" y="0"/>
                </a:moveTo>
                <a:lnTo>
                  <a:pt x="1922576" y="0"/>
                </a:lnTo>
                <a:lnTo>
                  <a:pt x="1922576" y="1920173"/>
                </a:lnTo>
                <a:lnTo>
                  <a:pt x="0" y="19201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10664005" y="5947654"/>
            <a:ext cx="1894262" cy="1894262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36500" t="25150" r="38480" b="26949"/>
          <a:stretch>
            <a:fillRect/>
          </a:stretch>
        </p:blipFill>
        <p:spPr>
          <a:xfrm>
            <a:off x="0" y="0"/>
            <a:ext cx="1935043" cy="2083899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0384804" y="3040588"/>
            <a:ext cx="7903196" cy="2389728"/>
            <a:chExt cx="879738" cy="2660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79738" cy="266011"/>
            </a:xfrm>
            <a:custGeom>
              <a:rect l="l" t="t" r="r" b="b"/>
              <a:pathLst>
                <a:path w="879737" h="266011">
                  <a:moveTo>
                    <a:pt x="97959" y="0"/>
                  </a:moveTo>
                  <a:lnTo>
                    <a:pt x="781779" y="0"/>
                  </a:lnTo>
                  <a:cubicBezTo>
                    <a:pt x="835880" y="0"/>
                    <a:pt x="879738" y="43858"/>
                    <a:pt x="879738" y="97959"/>
                  </a:cubicBezTo>
                  <a:lnTo>
                    <a:pt x="879738" y="168051"/>
                  </a:lnTo>
                  <a:cubicBezTo>
                    <a:pt x="879738" y="194032"/>
                    <a:pt x="869418" y="218948"/>
                    <a:pt x="851047" y="237319"/>
                  </a:cubicBezTo>
                  <a:cubicBezTo>
                    <a:pt x="832676" y="255690"/>
                    <a:pt x="807759" y="266011"/>
                    <a:pt x="781779" y="266011"/>
                  </a:cubicBezTo>
                  <a:lnTo>
                    <a:pt x="97959" y="266011"/>
                  </a:lnTo>
                  <a:cubicBezTo>
                    <a:pt x="71979" y="266011"/>
                    <a:pt x="47063" y="255690"/>
                    <a:pt x="28692" y="237319"/>
                  </a:cubicBezTo>
                  <a:cubicBezTo>
                    <a:pt x="10321" y="218948"/>
                    <a:pt x="0" y="194032"/>
                    <a:pt x="0" y="168051"/>
                  </a:cubicBezTo>
                  <a:lnTo>
                    <a:pt x="0" y="97959"/>
                  </a:lnTo>
                  <a:cubicBezTo>
                    <a:pt x="0" y="71979"/>
                    <a:pt x="10321" y="47063"/>
                    <a:pt x="28692" y="28692"/>
                  </a:cubicBezTo>
                  <a:cubicBezTo>
                    <a:pt x="47063" y="10321"/>
                    <a:pt x="71979" y="0"/>
                    <a:pt x="97959" y="0"/>
                  </a:cubicBezTo>
                  <a:close/>
                </a:path>
              </a:pathLst>
            </a:custGeom>
            <a:solidFill>
              <a:srgbClr val="433227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79738" cy="304111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708829" y="3379590"/>
            <a:ext cx="1922576" cy="1920173"/>
          </a:xfrm>
          <a:custGeom>
            <a:rect l="l" t="t" r="r" b="b"/>
            <a:pathLst>
              <a:path w="1922576" h="1920173">
                <a:moveTo>
                  <a:pt x="0" y="0"/>
                </a:moveTo>
                <a:lnTo>
                  <a:pt x="1922576" y="0"/>
                </a:lnTo>
                <a:lnTo>
                  <a:pt x="1922576" y="1920173"/>
                </a:lnTo>
                <a:lnTo>
                  <a:pt x="0" y="19201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5" name="Group 15"/>
          <p:cNvGrpSpPr/>
          <p:nvPr/>
        </p:nvGrpSpPr>
        <p:grpSpPr>
          <a:xfrm>
            <a:off x="10664005" y="3302748"/>
            <a:ext cx="1894262" cy="1894262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162248" y="483860"/>
            <a:ext cx="7963503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Poppins"/>
              </a:rPr>
              <a:t>KEY INSIGHTS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17321" y="6453325"/>
            <a:ext cx="1387629" cy="108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4086">
                <a:solidFill>
                  <a:srgbClr val="1E3048"/>
                </a:solidFill>
                <a:latin typeface="Poppins Bold"/>
              </a:rPr>
              <a:t>2024- 2031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58267" y="6120780"/>
            <a:ext cx="5193421" cy="1490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5"/>
              </a:lnSpc>
            </a:pPr>
            <a:r>
              <a:rPr lang="en-US" sz="4877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5755"/>
              </a:lnSpc>
            </a:pPr>
            <a:r>
              <a:rPr lang="en-US" sz="4877">
                <a:solidFill>
                  <a:srgbClr val="FFFFFF"/>
                </a:solidFill>
                <a:latin typeface="Poppins"/>
              </a:rPr>
              <a:t>9.00 %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917321" y="4120786"/>
            <a:ext cx="1387629" cy="439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4086">
                <a:solidFill>
                  <a:srgbClr val="1E3048"/>
                </a:solidFill>
                <a:latin typeface="Poppins Bold"/>
              </a:rPr>
              <a:t>2024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478316" y="3490302"/>
            <a:ext cx="5561447" cy="1388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5"/>
              </a:lnSpc>
            </a:pPr>
            <a:r>
              <a:rPr lang="en-US" sz="4581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5301"/>
              </a:lnSpc>
            </a:pPr>
            <a:r>
              <a:rPr lang="en-US" sz="4492">
                <a:solidFill>
                  <a:srgbClr val="FFFFFF"/>
                </a:solidFill>
                <a:latin typeface="Poppins"/>
              </a:rPr>
              <a:t>USD 2512.2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3" r="-18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289708" y="2858529"/>
            <a:ext cx="6789996" cy="2811020"/>
            <a:chExt cx="8680332" cy="35936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80332" cy="3593608"/>
            </a:xfrm>
            <a:custGeom>
              <a:rect l="l" t="t" r="r" b="b"/>
              <a:pathLst>
                <a:path w="8680332" h="3593607">
                  <a:moveTo>
                    <a:pt x="8555872" y="3593608"/>
                  </a:moveTo>
                  <a:lnTo>
                    <a:pt x="124460" y="3593608"/>
                  </a:lnTo>
                  <a:cubicBezTo>
                    <a:pt x="55880" y="3593608"/>
                    <a:pt x="0" y="3537728"/>
                    <a:pt x="0" y="34691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555872" y="0"/>
                  </a:lnTo>
                  <a:cubicBezTo>
                    <a:pt x="8624452" y="0"/>
                    <a:pt x="8680332" y="55880"/>
                    <a:pt x="8680332" y="124460"/>
                  </a:cubicBezTo>
                  <a:lnTo>
                    <a:pt x="8680332" y="3469148"/>
                  </a:lnTo>
                  <a:cubicBezTo>
                    <a:pt x="8680332" y="3537728"/>
                    <a:pt x="8624452" y="3593608"/>
                    <a:pt x="8555872" y="3593608"/>
                  </a:cubicBezTo>
                  <a:close/>
                </a:path>
              </a:pathLst>
            </a:custGeom>
            <a:solidFill>
              <a:srgbClr val="6E4320">
                <a:alpha val="8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1170244" y="2518394"/>
            <a:ext cx="831625" cy="3176488"/>
            <a:chExt cx="3130550" cy="119574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289708" y="6002798"/>
            <a:ext cx="6789996" cy="2811020"/>
            <a:chExt cx="8680332" cy="359360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680332" cy="3593608"/>
            </a:xfrm>
            <a:custGeom>
              <a:rect l="l" t="t" r="r" b="b"/>
              <a:pathLst>
                <a:path w="8680332" h="3593607">
                  <a:moveTo>
                    <a:pt x="8555872" y="3593608"/>
                  </a:moveTo>
                  <a:lnTo>
                    <a:pt x="124460" y="3593608"/>
                  </a:lnTo>
                  <a:cubicBezTo>
                    <a:pt x="55880" y="3593608"/>
                    <a:pt x="0" y="3537728"/>
                    <a:pt x="0" y="34691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555872" y="0"/>
                  </a:lnTo>
                  <a:cubicBezTo>
                    <a:pt x="8624452" y="0"/>
                    <a:pt x="8680332" y="55880"/>
                    <a:pt x="8680332" y="124460"/>
                  </a:cubicBezTo>
                  <a:lnTo>
                    <a:pt x="8680332" y="3469148"/>
                  </a:lnTo>
                  <a:cubicBezTo>
                    <a:pt x="8680332" y="3537728"/>
                    <a:pt x="8624452" y="3593608"/>
                    <a:pt x="8555872" y="3593608"/>
                  </a:cubicBezTo>
                  <a:close/>
                </a:path>
              </a:pathLst>
            </a:custGeom>
            <a:solidFill>
              <a:srgbClr val="6E4320">
                <a:alpha val="8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1170244" y="5662664"/>
            <a:ext cx="831625" cy="3176488"/>
            <a:chExt cx="3130550" cy="119574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-43424" y="7388"/>
            <a:ext cx="18416022" cy="1021312"/>
            <a:chExt cx="4850310" cy="26898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50311" cy="268987"/>
            </a:xfrm>
            <a:custGeom>
              <a:rect l="l" t="t" r="r" b="b"/>
              <a:pathLst>
                <a:path w="4850311" h="268987">
                  <a:moveTo>
                    <a:pt x="0" y="0"/>
                  </a:moveTo>
                  <a:lnTo>
                    <a:pt x="4850311" y="0"/>
                  </a:lnTo>
                  <a:lnTo>
                    <a:pt x="4850311" y="268987"/>
                  </a:lnTo>
                  <a:lnTo>
                    <a:pt x="0" y="268987"/>
                  </a:lnTo>
                  <a:close/>
                </a:path>
              </a:pathLst>
            </a:custGeom>
            <a:solidFill>
              <a:srgbClr val="000000">
                <a:alpha val="46667"/>
              </a:srgbClr>
            </a:solidFill>
          </p:spPr>
          <p:txBody>
            <a:bodyPr/>
            <a:lstStyle/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850310" cy="307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327809" y="-50282"/>
            <a:ext cx="17301600" cy="984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FFFFFF"/>
                </a:solidFill>
                <a:latin typeface="Poppins"/>
              </a:rPr>
              <a:t>REVENUE MARKET SHARE BY SEGMENTS 2024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6500" t="25150" r="35874" b="24564"/>
          <a:stretch>
            <a:fillRect/>
          </a:stretch>
        </p:blipFill>
        <p:spPr>
          <a:xfrm>
            <a:off x="3226" y="7388"/>
            <a:ext cx="1871908" cy="1916613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11497720" y="2802912"/>
            <a:ext cx="6789996" cy="2811020"/>
            <a:chExt cx="8680332" cy="359360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680332" cy="3593608"/>
            </a:xfrm>
            <a:custGeom>
              <a:rect l="l" t="t" r="r" b="b"/>
              <a:pathLst>
                <a:path w="8680332" h="3593607">
                  <a:moveTo>
                    <a:pt x="8555872" y="3593608"/>
                  </a:moveTo>
                  <a:lnTo>
                    <a:pt x="124460" y="3593608"/>
                  </a:lnTo>
                  <a:cubicBezTo>
                    <a:pt x="55880" y="3593608"/>
                    <a:pt x="0" y="3537728"/>
                    <a:pt x="0" y="34691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555872" y="0"/>
                  </a:lnTo>
                  <a:cubicBezTo>
                    <a:pt x="8624452" y="0"/>
                    <a:pt x="8680332" y="55880"/>
                    <a:pt x="8680332" y="124460"/>
                  </a:cubicBezTo>
                  <a:lnTo>
                    <a:pt x="8680332" y="3469148"/>
                  </a:lnTo>
                  <a:cubicBezTo>
                    <a:pt x="8680332" y="3537728"/>
                    <a:pt x="8624452" y="3593608"/>
                    <a:pt x="8555872" y="3593608"/>
                  </a:cubicBezTo>
                  <a:close/>
                </a:path>
              </a:pathLst>
            </a:custGeom>
            <a:solidFill>
              <a:srgbClr val="6E4320">
                <a:alpha val="8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10378256" y="2462778"/>
            <a:ext cx="831625" cy="3176488"/>
            <a:chExt cx="3130550" cy="1195749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1497720" y="5947182"/>
            <a:ext cx="6789996" cy="2866636"/>
            <a:chExt cx="8680332" cy="366470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680332" cy="3664708"/>
            </a:xfrm>
            <a:custGeom>
              <a:rect l="l" t="t" r="r" b="b"/>
              <a:pathLst>
                <a:path w="8680332" h="3664708">
                  <a:moveTo>
                    <a:pt x="8555872" y="3664708"/>
                  </a:moveTo>
                  <a:lnTo>
                    <a:pt x="124460" y="3664708"/>
                  </a:lnTo>
                  <a:cubicBezTo>
                    <a:pt x="55880" y="3664708"/>
                    <a:pt x="0" y="3608828"/>
                    <a:pt x="0" y="354024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555872" y="0"/>
                  </a:lnTo>
                  <a:cubicBezTo>
                    <a:pt x="8624452" y="0"/>
                    <a:pt x="8680332" y="55880"/>
                    <a:pt x="8680332" y="124460"/>
                  </a:cubicBezTo>
                  <a:lnTo>
                    <a:pt x="8680332" y="3540248"/>
                  </a:lnTo>
                  <a:cubicBezTo>
                    <a:pt x="8680332" y="3608828"/>
                    <a:pt x="8624452" y="3664708"/>
                    <a:pt x="8555872" y="3664708"/>
                  </a:cubicBezTo>
                  <a:close/>
                </a:path>
              </a:pathLst>
            </a:custGeom>
            <a:solidFill>
              <a:srgbClr val="6E4320">
                <a:alpha val="82745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10378256" y="5607048"/>
            <a:ext cx="831625" cy="3176488"/>
            <a:chExt cx="3130550" cy="1195749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130550" cy="11957493"/>
            </a:xfrm>
            <a:custGeom>
              <a:rect l="l" t="t" r="r" b="b"/>
              <a:pathLst>
                <a:path w="3130550" h="11957493">
                  <a:moveTo>
                    <a:pt x="0" y="1123950"/>
                  </a:moveTo>
                  <a:lnTo>
                    <a:pt x="0" y="11957493"/>
                  </a:lnTo>
                  <a:lnTo>
                    <a:pt x="3130550" y="1195749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24" name="TextBox 24"/>
          <p:cNvSpPr txBox="1"/>
          <p:nvPr/>
        </p:nvSpPr>
        <p:spPr>
          <a:xfrm>
            <a:off x="3311965" y="3122554"/>
            <a:ext cx="5753343" cy="2095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384" lvl="1" indent="-323692">
              <a:lnSpc>
                <a:spcPts val="4197"/>
              </a:lnSpc>
              <a:buFont typeface="Arial"/>
              <a:buChar char="•"/>
            </a:pPr>
            <a:r>
              <a:rPr lang="en-US" sz="2998">
                <a:solidFill>
                  <a:srgbClr val="FFFFFF"/>
                </a:solidFill>
                <a:latin typeface="Poppins"/>
              </a:rPr>
              <a:t>Black Tea </a:t>
            </a:r>
          </a:p>
          <a:p>
            <a:pPr marL="647384" lvl="1" indent="-323692">
              <a:lnSpc>
                <a:spcPts val="4197"/>
              </a:lnSpc>
              <a:buFont typeface="Arial"/>
              <a:buChar char="•"/>
            </a:pPr>
            <a:r>
              <a:rPr lang="en-US" sz="2998">
                <a:solidFill>
                  <a:srgbClr val="FFFFFF"/>
                </a:solidFill>
                <a:latin typeface="Poppins"/>
              </a:rPr>
              <a:t>Green Tea </a:t>
            </a:r>
          </a:p>
          <a:p>
            <a:pPr marL="647384" lvl="1" indent="-323692">
              <a:lnSpc>
                <a:spcPts val="4197"/>
              </a:lnSpc>
              <a:buFont typeface="Arial"/>
              <a:buChar char="•"/>
            </a:pPr>
            <a:r>
              <a:rPr lang="en-US" sz="2998">
                <a:solidFill>
                  <a:srgbClr val="FFFFFF"/>
                </a:solidFill>
                <a:latin typeface="Poppins"/>
              </a:rPr>
              <a:t>Oolong Tea </a:t>
            </a:r>
          </a:p>
          <a:p>
            <a:pPr marL="647384" lvl="1" indent="-323692">
              <a:lnSpc>
                <a:spcPts val="4197"/>
              </a:lnSpc>
              <a:buFont typeface="Arial"/>
              <a:buChar char="•"/>
            </a:pPr>
            <a:r>
              <a:rPr lang="en-US" sz="2998">
                <a:solidFill>
                  <a:srgbClr val="FFFFFF"/>
                </a:solidFill>
                <a:latin typeface="Poppins"/>
              </a:rPr>
              <a:t>White Tea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174301" y="6403183"/>
            <a:ext cx="5383167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Regular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Reduced Sugar/Sugar-Free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-43424" y="6854145"/>
            <a:ext cx="3043016" cy="765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0"/>
              </a:lnSpc>
            </a:pPr>
            <a:r>
              <a:rPr lang="en-US" sz="2822">
                <a:solidFill>
                  <a:srgbClr val="43B4BE"/>
                </a:solidFill>
                <a:latin typeface="Poppins"/>
              </a:rPr>
              <a:t> Sugar Content Segment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-2187" y="3733359"/>
            <a:ext cx="3043016" cy="765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0"/>
              </a:lnSpc>
            </a:pPr>
            <a:r>
              <a:rPr lang="en-US" sz="2822">
                <a:solidFill>
                  <a:srgbClr val="43B4BE"/>
                </a:solidFill>
                <a:latin typeface="Poppins"/>
              </a:rPr>
              <a:t>Ingredient Segment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649012" y="3074966"/>
            <a:ext cx="4716691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Pearl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Grass Jelly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Coconut Jelly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Red Bean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991912" y="6379699"/>
            <a:ext cx="4561264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Direct (B2B)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Indirect (B2C)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</a:rPr>
              <a:t>Online Retailing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164588" y="6798529"/>
            <a:ext cx="3043016" cy="765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0"/>
              </a:lnSpc>
            </a:pPr>
            <a:r>
              <a:rPr lang="en-US" sz="2822">
                <a:solidFill>
                  <a:srgbClr val="43B4BE"/>
                </a:solidFill>
                <a:latin typeface="Poppins"/>
              </a:rPr>
              <a:t>Distribution Channel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202973" y="3654260"/>
            <a:ext cx="3043016" cy="765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0"/>
              </a:lnSpc>
            </a:pPr>
            <a:r>
              <a:rPr lang="en-US" sz="2822">
                <a:solidFill>
                  <a:srgbClr val="43B4BE"/>
                </a:solidFill>
                <a:latin typeface="Poppins"/>
              </a:rPr>
              <a:t>Toppings Segment 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500" t="25150" r="38480" b="21038"/>
          <a:stretch>
            <a:fillRect/>
          </a:stretch>
        </p:blipFill>
        <p:spPr>
          <a:xfrm>
            <a:off x="0" y="0"/>
            <a:ext cx="1542502" cy="186615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-129472" y="648675"/>
            <a:ext cx="11665144" cy="9638325"/>
          </a:xfrm>
          <a:custGeom>
            <a:rect l="l" t="t" r="r" b="b"/>
            <a:pathLst>
              <a:path w="11665144" h="9638325">
                <a:moveTo>
                  <a:pt x="0" y="0"/>
                </a:moveTo>
                <a:lnTo>
                  <a:pt x="11665144" y="0"/>
                </a:lnTo>
                <a:lnTo>
                  <a:pt x="11665144" y="9638325"/>
                </a:lnTo>
                <a:lnTo>
                  <a:pt x="0" y="96383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3981072" y="3859531"/>
            <a:ext cx="4121706" cy="1283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4"/>
              </a:lnSpc>
            </a:pPr>
            <a:r>
              <a:rPr lang="en-US" sz="4499">
                <a:solidFill>
                  <a:srgbClr val="FFFFFF"/>
                </a:solidFill>
                <a:latin typeface="Poppins"/>
              </a:rPr>
              <a:t>North America</a:t>
            </a:r>
          </a:p>
          <a:p>
            <a:pPr algn="ctr">
              <a:lnSpc>
                <a:spcPts val="4814"/>
              </a:lnSpc>
            </a:pPr>
            <a:r>
              <a:rPr lang="en-US" sz="4499">
                <a:solidFill>
                  <a:srgbClr val="FFFFFF"/>
                </a:solidFill>
                <a:latin typeface="Poppins"/>
              </a:rPr>
              <a:t>40%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39492" y="5162550"/>
            <a:ext cx="8168357" cy="2279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45"/>
              </a:lnSpc>
            </a:pPr>
            <a:r>
              <a:rPr lang="en-US" sz="5514" spc="176">
                <a:solidFill>
                  <a:srgbClr val="000000"/>
                </a:solidFill>
                <a:latin typeface="Poppins"/>
              </a:rPr>
              <a:t>North America Boba Market Revenue share for 2024 is </a:t>
            </a:r>
            <a:r>
              <a:rPr lang="en-US" sz="5514" spc="176">
                <a:solidFill>
                  <a:srgbClr val="6E4320"/>
                </a:solidFill>
                <a:latin typeface="Poppins Bold"/>
              </a:rPr>
              <a:t>40%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5076847" y="5493542"/>
            <a:ext cx="9757038" cy="3383104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solidFill>
              <a:srgbClr val="4C3D31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076847" y="1728509"/>
            <a:ext cx="9757038" cy="3396655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solidFill>
              <a:srgbClr val="6E4320">
                <a:alpha val="86667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535572" y="2297151"/>
            <a:ext cx="2794551" cy="2271468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4C3D31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535572" y="6077912"/>
            <a:ext cx="2794551" cy="2271468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6E4320">
                <a:alpha val="86667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6197801" y="3104159"/>
            <a:ext cx="759184" cy="657453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C3D31">
                <a:alpha val="85882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6197801" y="6884919"/>
            <a:ext cx="759184" cy="657453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6E4320">
                <a:alpha val="86667"/>
              </a:srgbClr>
            </a:solidFill>
          </p:spPr>
          <p:txBody>
            <a:bodyPr/>
            <a:lstStyle/>
            <a:p/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6500" t="25150" r="38480" b="21038"/>
          <a:stretch>
            <a:fillRect/>
          </a:stretch>
        </p:blipFill>
        <p:spPr>
          <a:xfrm>
            <a:off x="0" y="-24686"/>
            <a:ext cx="1716481" cy="2076639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742114" y="3219059"/>
            <a:ext cx="2506553" cy="61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7" spc="111">
                <a:solidFill>
                  <a:srgbClr val="FFFFFF"/>
                </a:solidFill>
                <a:latin typeface="Poppins Bold"/>
              </a:rPr>
              <a:t>Drivers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454116" y="6863357"/>
            <a:ext cx="3082550" cy="578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7" spc="111">
                <a:solidFill>
                  <a:srgbClr val="FFFFFF"/>
                </a:solidFill>
                <a:latin typeface="Canva Sans Bold"/>
              </a:rPr>
              <a:t>Restraints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17513" y="1982847"/>
            <a:ext cx="7643613" cy="2907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2" lvl="1" indent="-388621">
              <a:lnSpc>
                <a:spcPts val="3780"/>
              </a:lnSpc>
              <a:buFont typeface="Arial"/>
              <a:buChar char="•"/>
            </a:pPr>
            <a:r>
              <a:rPr lang="en-US" sz="3600" spc="115">
                <a:solidFill>
                  <a:srgbClr val="FFFFFF"/>
                </a:solidFill>
                <a:latin typeface="Poppins"/>
              </a:rPr>
              <a:t>Rising Popularity and Social Media Influence to Increase the Demand Globally</a:t>
            </a:r>
          </a:p>
          <a:p>
            <a:pPr marL="777242" lvl="1" indent="-388621">
              <a:lnSpc>
                <a:spcPts val="3780"/>
              </a:lnSpc>
              <a:buFont typeface="Arial"/>
              <a:buChar char="•"/>
            </a:pPr>
            <a:r>
              <a:rPr lang="en-US" sz="3600" spc="115">
                <a:solidFill>
                  <a:srgbClr val="FFFFFF"/>
                </a:solidFill>
                <a:latin typeface="Poppins"/>
              </a:rPr>
              <a:t>Flavorful Innovation and Customization to Propel Market Growth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0298" y="6689647"/>
            <a:ext cx="7420828" cy="1002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0"/>
              </a:lnSpc>
            </a:pPr>
            <a:r>
              <a:rPr lang="en-US" sz="3600" spc="115">
                <a:solidFill>
                  <a:srgbClr val="FFFFFF"/>
                </a:solidFill>
                <a:latin typeface="Poppins"/>
              </a:rPr>
              <a:t>Competition and Market Saturation to Limit the Sales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16" b="-275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303140" y="1189797"/>
            <a:ext cx="16230600" cy="8856574"/>
            <a:chExt cx="4274726" cy="23325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332596"/>
            </a:xfrm>
            <a:custGeom>
              <a:rect l="l" t="t" r="r" b="b"/>
              <a:pathLst>
                <a:path w="4274726" h="2332596">
                  <a:moveTo>
                    <a:pt x="0" y="0"/>
                  </a:moveTo>
                  <a:lnTo>
                    <a:pt x="4274726" y="0"/>
                  </a:lnTo>
                  <a:lnTo>
                    <a:pt x="4274726" y="2332596"/>
                  </a:lnTo>
                  <a:lnTo>
                    <a:pt x="0" y="2332596"/>
                  </a:lnTo>
                  <a:close/>
                </a:path>
              </a:pathLst>
            </a:custGeom>
            <a:solidFill>
              <a:srgbClr val="433227">
                <a:alpha val="67843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3706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500" t="25150" r="39942" b="24794"/>
          <a:stretch>
            <a:fillRect/>
          </a:stretch>
        </p:blipFill>
        <p:spPr>
          <a:xfrm>
            <a:off x="754260" y="192640"/>
            <a:ext cx="2028068" cy="2423973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511241" y="2521363"/>
            <a:ext cx="15748059" cy="7074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4" lvl="1" indent="-334647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Poppins"/>
              </a:rPr>
              <a:t>The global Boba market will expand significantly by 9.00 % CAGR between 2024 to 2031.</a:t>
            </a:r>
          </a:p>
          <a:p>
            <a:pPr marL="669294" lvl="1" indent="-334647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Poppins"/>
              </a:rPr>
              <a:t>More and more boba stores are opening up, boosting consumer access to boba. </a:t>
            </a:r>
          </a:p>
          <a:p>
            <a:pPr marL="669294" lvl="1" indent="-334647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Poppins"/>
              </a:rPr>
              <a:t>This convenience component is quite important, particularly for busy urban lifestyles. </a:t>
            </a:r>
          </a:p>
          <a:p>
            <a:pPr marL="669294" lvl="1" indent="-334647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Poppins"/>
              </a:rPr>
              <a:t>Additionally, delivery businesses have made boba more accessible, enabling home consumption.</a:t>
            </a:r>
          </a:p>
          <a:p>
            <a:pPr marL="669294" lvl="1" indent="-334647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Poppins"/>
              </a:rPr>
              <a:t>Despite its reputation for being overly sweet, the boba market is now offering lower-sugar options, alternative sweeteners, and even dairy-free milk substitutes. </a:t>
            </a:r>
          </a:p>
          <a:p>
            <a:pPr marL="669294" lvl="1" indent="-334647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FFFFFF"/>
                </a:solidFill>
                <a:latin typeface="Poppins"/>
              </a:rPr>
              <a:t>This makes it possible for more individuals to enjoy boba without sacrificing their dietary requirements.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54347" y="1423677"/>
            <a:ext cx="10528187" cy="814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5"/>
              </a:lnSpc>
            </a:pPr>
            <a:r>
              <a:rPr lang="en-US" sz="5500">
                <a:solidFill>
                  <a:srgbClr val="FFFFFF"/>
                </a:solidFill>
                <a:latin typeface="Poppi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500" t="25150" r="38480" b="26795"/>
          <a:stretch>
            <a:fillRect/>
          </a:stretch>
        </p:blipFill>
        <p:spPr>
          <a:xfrm>
            <a:off x="0" y="-25212"/>
            <a:ext cx="1684364" cy="1819778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1794565"/>
            <a:ext cx="5137923" cy="8492435"/>
          </a:xfrm>
          <a:custGeom>
            <a:rect l="l" t="t" r="r" b="b"/>
            <a:pathLst>
              <a:path w="5137923" h="8492435">
                <a:moveTo>
                  <a:pt x="0" y="0"/>
                </a:moveTo>
                <a:lnTo>
                  <a:pt x="5137923" y="0"/>
                </a:lnTo>
                <a:lnTo>
                  <a:pt x="5137923" y="8492435"/>
                </a:lnTo>
                <a:lnTo>
                  <a:pt x="0" y="84924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3686707" y="4333820"/>
            <a:ext cx="3879489" cy="5953180"/>
          </a:xfrm>
          <a:custGeom>
            <a:rect l="l" t="t" r="r" b="b"/>
            <a:pathLst>
              <a:path w="3879489" h="5953180">
                <a:moveTo>
                  <a:pt x="0" y="0"/>
                </a:moveTo>
                <a:lnTo>
                  <a:pt x="3879489" y="0"/>
                </a:lnTo>
                <a:lnTo>
                  <a:pt x="3879489" y="5953180"/>
                </a:lnTo>
                <a:lnTo>
                  <a:pt x="0" y="59531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6850345" y="1794565"/>
            <a:ext cx="2726611" cy="2434968"/>
          </a:xfrm>
          <a:custGeom>
            <a:rect l="l" t="t" r="r" b="b"/>
            <a:pathLst>
              <a:path w="2726611" h="2434968">
                <a:moveTo>
                  <a:pt x="0" y="0"/>
                </a:moveTo>
                <a:lnTo>
                  <a:pt x="2726611" y="0"/>
                </a:lnTo>
                <a:lnTo>
                  <a:pt x="2726611" y="2434969"/>
                </a:lnTo>
                <a:lnTo>
                  <a:pt x="0" y="24349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533" b="-5444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9789060" y="2300507"/>
            <a:ext cx="5242944" cy="1423085"/>
          </a:xfrm>
          <a:custGeom>
            <a:rect l="l" t="t" r="r" b="b"/>
            <a:pathLst>
              <a:path w="5242944" h="1423085">
                <a:moveTo>
                  <a:pt x="0" y="0"/>
                </a:moveTo>
                <a:lnTo>
                  <a:pt x="5242944" y="0"/>
                </a:lnTo>
                <a:lnTo>
                  <a:pt x="5242944" y="1423085"/>
                </a:lnTo>
                <a:lnTo>
                  <a:pt x="0" y="14230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5565113" y="1752764"/>
            <a:ext cx="2476770" cy="2476770"/>
          </a:xfrm>
          <a:custGeom>
            <a:rect l="l" t="t" r="r" b="b"/>
            <a:pathLst>
              <a:path w="2476770" h="2476770">
                <a:moveTo>
                  <a:pt x="0" y="0"/>
                </a:moveTo>
                <a:lnTo>
                  <a:pt x="2476770" y="0"/>
                </a:lnTo>
                <a:lnTo>
                  <a:pt x="2476770" y="2476770"/>
                </a:lnTo>
                <a:lnTo>
                  <a:pt x="0" y="24767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7670407" y="4501228"/>
            <a:ext cx="4237307" cy="1539555"/>
          </a:xfrm>
          <a:custGeom>
            <a:rect l="l" t="t" r="r" b="b"/>
            <a:pathLst>
              <a:path w="4237307" h="1539555">
                <a:moveTo>
                  <a:pt x="0" y="0"/>
                </a:moveTo>
                <a:lnTo>
                  <a:pt x="4237307" y="0"/>
                </a:lnTo>
                <a:lnTo>
                  <a:pt x="4237307" y="1539555"/>
                </a:lnTo>
                <a:lnTo>
                  <a:pt x="0" y="15395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2255094" y="4421996"/>
            <a:ext cx="5004206" cy="1443008"/>
          </a:xfrm>
          <a:custGeom>
            <a:rect l="l" t="t" r="r" b="b"/>
            <a:pathLst>
              <a:path w="5004206" h="1443008">
                <a:moveTo>
                  <a:pt x="0" y="0"/>
                </a:moveTo>
                <a:lnTo>
                  <a:pt x="5004206" y="0"/>
                </a:lnTo>
                <a:lnTo>
                  <a:pt x="5004206" y="1443008"/>
                </a:lnTo>
                <a:lnTo>
                  <a:pt x="0" y="144300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909" t="-22859" r="-4953" b="-17341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7233502" y="6133656"/>
            <a:ext cx="2227498" cy="2674305"/>
          </a:xfrm>
          <a:custGeom>
            <a:rect l="l" t="t" r="r" b="b"/>
            <a:pathLst>
              <a:path w="2227498" h="2674305">
                <a:moveTo>
                  <a:pt x="0" y="0"/>
                </a:moveTo>
                <a:lnTo>
                  <a:pt x="2227497" y="0"/>
                </a:lnTo>
                <a:lnTo>
                  <a:pt x="2227497" y="2674305"/>
                </a:lnTo>
                <a:lnTo>
                  <a:pt x="0" y="26743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6419" r="-56745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9745113" y="6145558"/>
            <a:ext cx="4669266" cy="1921209"/>
          </a:xfrm>
          <a:custGeom>
            <a:rect l="l" t="t" r="r" b="b"/>
            <a:pathLst>
              <a:path w="4669266" h="1921209">
                <a:moveTo>
                  <a:pt x="0" y="0"/>
                </a:moveTo>
                <a:lnTo>
                  <a:pt x="4669266" y="0"/>
                </a:lnTo>
                <a:lnTo>
                  <a:pt x="4669266" y="1921208"/>
                </a:lnTo>
                <a:lnTo>
                  <a:pt x="0" y="192120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>
            <a:off x="14414379" y="6386428"/>
            <a:ext cx="3873621" cy="1680338"/>
          </a:xfrm>
          <a:custGeom>
            <a:rect l="l" t="t" r="r" b="b"/>
            <a:pathLst>
              <a:path w="3873621" h="1680338">
                <a:moveTo>
                  <a:pt x="0" y="0"/>
                </a:moveTo>
                <a:lnTo>
                  <a:pt x="3873621" y="0"/>
                </a:lnTo>
                <a:lnTo>
                  <a:pt x="3873621" y="1680338"/>
                </a:lnTo>
                <a:lnTo>
                  <a:pt x="0" y="168033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25704" b="-22491"/>
            </a:stretch>
          </a:blipFill>
        </p:spPr>
        <p:txBody>
          <a:bodyPr/>
          <a:lstStyle/>
          <a:p/>
        </p:txBody>
      </p:sp>
      <p:sp>
        <p:nvSpPr>
          <p:cNvPr id="13" name="Freeform 13"/>
          <p:cNvSpPr/>
          <p:nvPr/>
        </p:nvSpPr>
        <p:spPr>
          <a:xfrm>
            <a:off x="9789060" y="8590641"/>
            <a:ext cx="6845810" cy="1249360"/>
          </a:xfrm>
          <a:custGeom>
            <a:rect l="l" t="t" r="r" b="b"/>
            <a:pathLst>
              <a:path w="6845810" h="1249360">
                <a:moveTo>
                  <a:pt x="0" y="0"/>
                </a:moveTo>
                <a:lnTo>
                  <a:pt x="6845810" y="0"/>
                </a:lnTo>
                <a:lnTo>
                  <a:pt x="6845810" y="1249361"/>
                </a:lnTo>
                <a:lnTo>
                  <a:pt x="0" y="124936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4" name="TextBox 14"/>
          <p:cNvSpPr txBox="1"/>
          <p:nvPr/>
        </p:nvSpPr>
        <p:spPr>
          <a:xfrm>
            <a:off x="5715833" y="474149"/>
            <a:ext cx="6856334" cy="96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9"/>
              </a:lnSpc>
            </a:pPr>
            <a:r>
              <a:rPr lang="en-US" sz="7299">
                <a:solidFill>
                  <a:srgbClr val="000000"/>
                </a:solidFill>
                <a:latin typeface="Poppi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5n7actsz"/>
              </a:rPr>
              <a:t>https://tinyurl.com/5n7actsz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56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Boba Market Report 2024</dc:title>
  <cp:lastModifiedBy>decipher market</cp:lastModifiedBy>
  <cp:revision>2</cp:revision>
  <dcterms:created xsi:type="dcterms:W3CDTF">2006-08-16T00:00:00Z</dcterms:created>
  <dcterms:modified xsi:type="dcterms:W3CDTF">2024-05-11T11:53:31Z</dcterms:modified>
</cp:coreProperties>
</file>