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55866" y="2168016"/>
            <a:ext cx="6473190" cy="2426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951209" y="5242712"/>
            <a:ext cx="6445884" cy="1983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3A301F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3A301F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6739" y="161925"/>
            <a:ext cx="16314521" cy="20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03678" y="3792728"/>
            <a:ext cx="13280643" cy="4851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3A301F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png"/><Relationship Id="rId6" Type="http://schemas.openxmlformats.org/officeDocument/2006/relationships/image" Target="../media/image15.jpg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hyperlink" Target="https://rb.gy/d7sa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206495" y="3698747"/>
            <a:ext cx="12110085" cy="3929379"/>
          </a:xfrm>
          <a:custGeom>
            <a:avLst/>
            <a:gdLst/>
            <a:ahLst/>
            <a:cxnLst/>
            <a:rect l="l" t="t" r="r" b="b"/>
            <a:pathLst>
              <a:path w="12110085" h="3929379">
                <a:moveTo>
                  <a:pt x="12109704" y="0"/>
                </a:moveTo>
                <a:lnTo>
                  <a:pt x="0" y="0"/>
                </a:lnTo>
                <a:lnTo>
                  <a:pt x="0" y="3928872"/>
                </a:lnTo>
                <a:lnTo>
                  <a:pt x="12109704" y="3928872"/>
                </a:lnTo>
                <a:lnTo>
                  <a:pt x="12109704" y="0"/>
                </a:lnTo>
                <a:close/>
              </a:path>
            </a:pathLst>
          </a:custGeom>
          <a:solidFill>
            <a:srgbClr val="3A301F">
              <a:alpha val="8470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46475" y="3841750"/>
            <a:ext cx="11536680" cy="3088005"/>
          </a:xfrm>
          <a:prstGeom prst="rect"/>
        </p:spPr>
        <p:txBody>
          <a:bodyPr wrap="square" lIns="0" tIns="301625" rIns="0" bIns="0" rtlCol="0" vert="horz">
            <a:spAutoFit/>
          </a:bodyPr>
          <a:lstStyle/>
          <a:p>
            <a:pPr marL="12700" marR="5080" indent="824230">
              <a:lnSpc>
                <a:spcPts val="10910"/>
              </a:lnSpc>
              <a:spcBef>
                <a:spcPts val="2375"/>
              </a:spcBef>
            </a:pPr>
            <a:r>
              <a:rPr dirty="0" sz="11000" spc="-165">
                <a:latin typeface="Verdana"/>
                <a:cs typeface="Verdana"/>
              </a:rPr>
              <a:t>BOAT</a:t>
            </a:r>
            <a:r>
              <a:rPr dirty="0" sz="11000" spc="-1140">
                <a:latin typeface="Verdana"/>
                <a:cs typeface="Verdana"/>
              </a:rPr>
              <a:t> </a:t>
            </a:r>
            <a:r>
              <a:rPr dirty="0" sz="11000" spc="-10">
                <a:latin typeface="Verdana"/>
                <a:cs typeface="Verdana"/>
              </a:rPr>
              <a:t>RENTAL </a:t>
            </a:r>
            <a:r>
              <a:rPr dirty="0" sz="11000" spc="-240">
                <a:latin typeface="Verdana"/>
                <a:cs typeface="Verdana"/>
              </a:rPr>
              <a:t>MARKET</a:t>
            </a:r>
            <a:r>
              <a:rPr dirty="0" sz="11000" spc="-1135">
                <a:latin typeface="Verdana"/>
                <a:cs typeface="Verdana"/>
              </a:rPr>
              <a:t> </a:t>
            </a:r>
            <a:r>
              <a:rPr dirty="0" sz="11000" spc="-145">
                <a:latin typeface="Verdana"/>
                <a:cs typeface="Verdana"/>
              </a:rPr>
              <a:t>REPORT</a:t>
            </a:r>
            <a:endParaRPr sz="1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79475" y="5887211"/>
            <a:ext cx="17632680" cy="3787140"/>
          </a:xfrm>
          <a:custGeom>
            <a:avLst/>
            <a:gdLst/>
            <a:ahLst/>
            <a:cxnLst/>
            <a:rect l="l" t="t" r="r" b="b"/>
            <a:pathLst>
              <a:path w="17632680" h="3787140">
                <a:moveTo>
                  <a:pt x="17632680" y="0"/>
                </a:moveTo>
                <a:lnTo>
                  <a:pt x="0" y="0"/>
                </a:lnTo>
                <a:lnTo>
                  <a:pt x="0" y="3787140"/>
                </a:lnTo>
                <a:lnTo>
                  <a:pt x="17632680" y="3787140"/>
                </a:lnTo>
                <a:lnTo>
                  <a:pt x="17632680" y="0"/>
                </a:lnTo>
                <a:close/>
              </a:path>
            </a:pathLst>
          </a:custGeom>
          <a:solidFill>
            <a:srgbClr val="DBDC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77773" rIns="0" bIns="0" rtlCol="0" vert="horz">
            <a:spAutoFit/>
          </a:bodyPr>
          <a:lstStyle/>
          <a:p>
            <a:pPr marL="4908550">
              <a:lnSpc>
                <a:spcPct val="100000"/>
              </a:lnSpc>
              <a:spcBef>
                <a:spcPts val="95"/>
              </a:spcBef>
            </a:pPr>
            <a:r>
              <a:rPr dirty="0" sz="7000" spc="-210"/>
              <a:t>INTRODUCTION</a:t>
            </a:r>
            <a:endParaRPr sz="7000"/>
          </a:p>
        </p:txBody>
      </p:sp>
      <p:sp>
        <p:nvSpPr>
          <p:cNvPr id="5" name="object 5" descr=""/>
          <p:cNvSpPr txBox="1"/>
          <p:nvPr/>
        </p:nvSpPr>
        <p:spPr>
          <a:xfrm>
            <a:off x="704494" y="5890615"/>
            <a:ext cx="16755110" cy="3671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800"/>
              </a:lnSpc>
              <a:spcBef>
                <a:spcPts val="100"/>
              </a:spcBef>
            </a:pPr>
            <a:r>
              <a:rPr dirty="0" sz="2900" spc="-80">
                <a:latin typeface="Verdana"/>
                <a:cs typeface="Verdana"/>
              </a:rPr>
              <a:t>The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process</a:t>
            </a:r>
            <a:r>
              <a:rPr dirty="0" sz="2900" spc="-305">
                <a:latin typeface="Verdana"/>
                <a:cs typeface="Verdana"/>
              </a:rPr>
              <a:t> </a:t>
            </a:r>
            <a:r>
              <a:rPr dirty="0" sz="2900" spc="55">
                <a:latin typeface="Verdana"/>
                <a:cs typeface="Verdana"/>
              </a:rPr>
              <a:t>of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90">
                <a:latin typeface="Verdana"/>
                <a:cs typeface="Verdana"/>
              </a:rPr>
              <a:t>paying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someone</a:t>
            </a:r>
            <a:r>
              <a:rPr dirty="0" sz="2900" spc="-32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to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use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his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or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her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boat</a:t>
            </a:r>
            <a:r>
              <a:rPr dirty="0" sz="2900" spc="-315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is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105">
                <a:latin typeface="Verdana"/>
                <a:cs typeface="Verdana"/>
              </a:rPr>
              <a:t>known</a:t>
            </a:r>
            <a:r>
              <a:rPr dirty="0" sz="2900" spc="-305">
                <a:latin typeface="Verdana"/>
                <a:cs typeface="Verdana"/>
              </a:rPr>
              <a:t> </a:t>
            </a:r>
            <a:r>
              <a:rPr dirty="0" sz="2900" spc="-100">
                <a:latin typeface="Verdana"/>
                <a:cs typeface="Verdana"/>
              </a:rPr>
              <a:t>as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boat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rental.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70">
                <a:latin typeface="Verdana"/>
                <a:cs typeface="Verdana"/>
              </a:rPr>
              <a:t>This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option </a:t>
            </a:r>
            <a:r>
              <a:rPr dirty="0" sz="2900" spc="-25">
                <a:latin typeface="Verdana"/>
                <a:cs typeface="Verdana"/>
              </a:rPr>
              <a:t>provides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130">
                <a:latin typeface="Verdana"/>
                <a:cs typeface="Verdana"/>
              </a:rPr>
              <a:t>a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70">
                <a:latin typeface="Verdana"/>
                <a:cs typeface="Verdana"/>
              </a:rPr>
              <a:t>more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customized</a:t>
            </a:r>
            <a:r>
              <a:rPr dirty="0" sz="2900" spc="-305">
                <a:latin typeface="Verdana"/>
                <a:cs typeface="Verdana"/>
              </a:rPr>
              <a:t> </a:t>
            </a:r>
            <a:r>
              <a:rPr dirty="0" sz="2900" spc="-90">
                <a:latin typeface="Verdana"/>
                <a:cs typeface="Verdana"/>
              </a:rPr>
              <a:t>experience.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Rather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than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renting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130">
                <a:latin typeface="Verdana"/>
                <a:cs typeface="Verdana"/>
              </a:rPr>
              <a:t>a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stock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boat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30">
                <a:latin typeface="Verdana"/>
                <a:cs typeface="Verdana"/>
              </a:rPr>
              <a:t>from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130">
                <a:latin typeface="Verdana"/>
                <a:cs typeface="Verdana"/>
              </a:rPr>
              <a:t>a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95">
                <a:latin typeface="Verdana"/>
                <a:cs typeface="Verdana"/>
              </a:rPr>
              <a:t>marina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fleet,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renter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can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select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130">
                <a:latin typeface="Verdana"/>
                <a:cs typeface="Verdana"/>
              </a:rPr>
              <a:t>a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boat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depending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30">
                <a:latin typeface="Verdana"/>
                <a:cs typeface="Verdana"/>
              </a:rPr>
              <a:t>on</a:t>
            </a:r>
            <a:r>
              <a:rPr dirty="0" sz="2900" spc="-320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their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interests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and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sailing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ability.</a:t>
            </a:r>
            <a:r>
              <a:rPr dirty="0" sz="2900" spc="-305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The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renter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can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be </a:t>
            </a:r>
            <a:r>
              <a:rPr dirty="0" sz="2900" spc="-80">
                <a:latin typeface="Verdana"/>
                <a:cs typeface="Verdana"/>
              </a:rPr>
              <a:t>guaranteed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that</a:t>
            </a:r>
            <a:r>
              <a:rPr dirty="0" sz="2900" spc="-32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boat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55">
                <a:latin typeface="Verdana"/>
                <a:cs typeface="Verdana"/>
              </a:rPr>
              <a:t>is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50">
                <a:latin typeface="Verdana"/>
                <a:cs typeface="Verdana"/>
              </a:rPr>
              <a:t>in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good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105">
                <a:latin typeface="Verdana"/>
                <a:cs typeface="Verdana"/>
              </a:rPr>
              <a:t>working</a:t>
            </a:r>
            <a:r>
              <a:rPr dirty="0" sz="2900" spc="-33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order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and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95">
                <a:latin typeface="Verdana"/>
                <a:cs typeface="Verdana"/>
              </a:rPr>
              <a:t>has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20">
                <a:latin typeface="Verdana"/>
                <a:cs typeface="Verdana"/>
              </a:rPr>
              <a:t>all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55">
                <a:latin typeface="Verdana"/>
                <a:cs typeface="Verdana"/>
              </a:rPr>
              <a:t>of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305">
                <a:latin typeface="Verdana"/>
                <a:cs typeface="Verdana"/>
              </a:rPr>
              <a:t> </a:t>
            </a:r>
            <a:r>
              <a:rPr dirty="0" sz="2900" spc="-30">
                <a:latin typeface="Verdana"/>
                <a:cs typeface="Verdana"/>
              </a:rPr>
              <a:t>required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35">
                <a:latin typeface="Verdana"/>
                <a:cs typeface="Verdana"/>
              </a:rPr>
              <a:t>safety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equipment </a:t>
            </a:r>
            <a:r>
              <a:rPr dirty="0" sz="2900" spc="-30">
                <a:latin typeface="Verdana"/>
                <a:cs typeface="Verdana"/>
              </a:rPr>
              <a:t>on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board.</a:t>
            </a:r>
            <a:r>
              <a:rPr dirty="0" sz="2900" spc="-32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They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45">
                <a:latin typeface="Verdana"/>
                <a:cs typeface="Verdana"/>
              </a:rPr>
              <a:t>can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even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105">
                <a:latin typeface="Verdana"/>
                <a:cs typeface="Verdana"/>
              </a:rPr>
              <a:t>speak</a:t>
            </a:r>
            <a:r>
              <a:rPr dirty="0" sz="2900" spc="-31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with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or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meet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40">
                <a:latin typeface="Verdana"/>
                <a:cs typeface="Verdana"/>
              </a:rPr>
              <a:t>with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owner</a:t>
            </a:r>
            <a:r>
              <a:rPr dirty="0" sz="2900" spc="-30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before</a:t>
            </a:r>
            <a:r>
              <a:rPr dirty="0" sz="2900" spc="-305">
                <a:latin typeface="Verdana"/>
                <a:cs typeface="Verdana"/>
              </a:rPr>
              <a:t> </a:t>
            </a:r>
            <a:r>
              <a:rPr dirty="0" sz="2900" spc="-114">
                <a:latin typeface="Verdana"/>
                <a:cs typeface="Verdana"/>
              </a:rPr>
              <a:t>taking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to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-105">
                <a:latin typeface="Verdana"/>
                <a:cs typeface="Verdana"/>
              </a:rPr>
              <a:t>water.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 </a:t>
            </a:r>
            <a:r>
              <a:rPr dirty="0" sz="2900" spc="-35">
                <a:latin typeface="Verdana"/>
                <a:cs typeface="Verdana"/>
              </a:rPr>
              <a:t>renter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90">
                <a:latin typeface="Verdana"/>
                <a:cs typeface="Verdana"/>
              </a:rPr>
              <a:t>has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option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 spc="55">
                <a:latin typeface="Verdana"/>
                <a:cs typeface="Verdana"/>
              </a:rPr>
              <a:t>of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80">
                <a:latin typeface="Verdana"/>
                <a:cs typeface="Verdana"/>
              </a:rPr>
              <a:t>sailing</a:t>
            </a:r>
            <a:r>
              <a:rPr dirty="0" sz="2900" spc="-28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boat</a:t>
            </a:r>
            <a:r>
              <a:rPr dirty="0" sz="2900" spc="-295">
                <a:latin typeface="Verdana"/>
                <a:cs typeface="Verdana"/>
              </a:rPr>
              <a:t> </a:t>
            </a:r>
            <a:r>
              <a:rPr dirty="0" sz="2900" spc="-60">
                <a:latin typeface="Verdana"/>
                <a:cs typeface="Verdana"/>
              </a:rPr>
              <a:t>themselves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or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75">
                <a:latin typeface="Verdana"/>
                <a:cs typeface="Verdana"/>
              </a:rPr>
              <a:t>hiring</a:t>
            </a:r>
            <a:r>
              <a:rPr dirty="0" sz="2900" spc="-275">
                <a:latin typeface="Verdana"/>
                <a:cs typeface="Verdana"/>
              </a:rPr>
              <a:t> </a:t>
            </a:r>
            <a:r>
              <a:rPr dirty="0" sz="2900" spc="-130">
                <a:latin typeface="Verdana"/>
                <a:cs typeface="Verdana"/>
              </a:rPr>
              <a:t>a</a:t>
            </a:r>
            <a:r>
              <a:rPr dirty="0" sz="2900" spc="-270">
                <a:latin typeface="Verdana"/>
                <a:cs typeface="Verdana"/>
              </a:rPr>
              <a:t> </a:t>
            </a:r>
            <a:r>
              <a:rPr dirty="0" sz="2900" spc="-65">
                <a:latin typeface="Verdana"/>
                <a:cs typeface="Verdana"/>
              </a:rPr>
              <a:t>skipper</a:t>
            </a:r>
            <a:r>
              <a:rPr dirty="0" sz="2900" spc="-300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to</a:t>
            </a:r>
            <a:r>
              <a:rPr dirty="0" sz="2900" spc="-26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conduct</a:t>
            </a:r>
            <a:r>
              <a:rPr dirty="0" sz="2900" spc="-290">
                <a:latin typeface="Verdana"/>
                <a:cs typeface="Verdana"/>
              </a:rPr>
              <a:t> </a:t>
            </a:r>
            <a:r>
              <a:rPr dirty="0" sz="2900" spc="-25">
                <a:latin typeface="Verdana"/>
                <a:cs typeface="Verdana"/>
              </a:rPr>
              <a:t>the </a:t>
            </a:r>
            <a:r>
              <a:rPr dirty="0" sz="2900" spc="-70">
                <a:latin typeface="Verdana"/>
                <a:cs typeface="Verdana"/>
              </a:rPr>
              <a:t>navigation</a:t>
            </a:r>
            <a:r>
              <a:rPr dirty="0" sz="2900" spc="-285">
                <a:latin typeface="Verdana"/>
                <a:cs typeface="Verdana"/>
              </a:rPr>
              <a:t> </a:t>
            </a:r>
            <a:r>
              <a:rPr dirty="0" sz="2900">
                <a:latin typeface="Verdana"/>
                <a:cs typeface="Verdana"/>
              </a:rPr>
              <a:t>for</a:t>
            </a:r>
            <a:r>
              <a:rPr dirty="0" sz="2900" spc="-245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them.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8568" rIns="0" bIns="0" rtlCol="0" vert="horz">
            <a:spAutoFit/>
          </a:bodyPr>
          <a:lstStyle/>
          <a:p>
            <a:pPr marL="5227955">
              <a:lnSpc>
                <a:spcPct val="100000"/>
              </a:lnSpc>
              <a:spcBef>
                <a:spcPts val="105"/>
              </a:spcBef>
            </a:pPr>
            <a:r>
              <a:rPr dirty="0" sz="7700" spc="-825">
                <a:solidFill>
                  <a:srgbClr val="000000"/>
                </a:solidFill>
              </a:rPr>
              <a:t>KEY</a:t>
            </a:r>
            <a:r>
              <a:rPr dirty="0" sz="7700" spc="-80">
                <a:solidFill>
                  <a:srgbClr val="000000"/>
                </a:solidFill>
              </a:rPr>
              <a:t> </a:t>
            </a:r>
            <a:r>
              <a:rPr dirty="0" sz="7700" spc="-360">
                <a:solidFill>
                  <a:srgbClr val="000000"/>
                </a:solidFill>
              </a:rPr>
              <a:t>INSIGHTS</a:t>
            </a:r>
            <a:endParaRPr sz="7700"/>
          </a:p>
        </p:txBody>
      </p:sp>
      <p:grpSp>
        <p:nvGrpSpPr>
          <p:cNvPr id="4" name="object 4" descr=""/>
          <p:cNvGrpSpPr/>
          <p:nvPr/>
        </p:nvGrpSpPr>
        <p:grpSpPr>
          <a:xfrm>
            <a:off x="682751" y="3808476"/>
            <a:ext cx="9305925" cy="1851660"/>
            <a:chOff x="682751" y="3808476"/>
            <a:chExt cx="9305925" cy="1851660"/>
          </a:xfrm>
        </p:grpSpPr>
        <p:sp>
          <p:nvSpPr>
            <p:cNvPr id="5" name="object 5" descr=""/>
            <p:cNvSpPr/>
            <p:nvPr/>
          </p:nvSpPr>
          <p:spPr>
            <a:xfrm>
              <a:off x="682751" y="3808476"/>
              <a:ext cx="9305925" cy="1851660"/>
            </a:xfrm>
            <a:custGeom>
              <a:avLst/>
              <a:gdLst/>
              <a:ahLst/>
              <a:cxnLst/>
              <a:rect l="l" t="t" r="r" b="b"/>
              <a:pathLst>
                <a:path w="9305925" h="1851660">
                  <a:moveTo>
                    <a:pt x="9197848" y="0"/>
                  </a:moveTo>
                  <a:lnTo>
                    <a:pt x="107721" y="0"/>
                  </a:lnTo>
                  <a:lnTo>
                    <a:pt x="65788" y="8469"/>
                  </a:lnTo>
                  <a:lnTo>
                    <a:pt x="31548" y="31559"/>
                  </a:lnTo>
                  <a:lnTo>
                    <a:pt x="8464" y="65793"/>
                  </a:lnTo>
                  <a:lnTo>
                    <a:pt x="0" y="107696"/>
                  </a:lnTo>
                  <a:lnTo>
                    <a:pt x="0" y="1743964"/>
                  </a:lnTo>
                  <a:lnTo>
                    <a:pt x="8464" y="1785866"/>
                  </a:lnTo>
                  <a:lnTo>
                    <a:pt x="31548" y="1820100"/>
                  </a:lnTo>
                  <a:lnTo>
                    <a:pt x="65788" y="1843190"/>
                  </a:lnTo>
                  <a:lnTo>
                    <a:pt x="107721" y="1851660"/>
                  </a:lnTo>
                  <a:lnTo>
                    <a:pt x="9197848" y="1851660"/>
                  </a:lnTo>
                  <a:lnTo>
                    <a:pt x="9239091" y="1843484"/>
                  </a:lnTo>
                  <a:lnTo>
                    <a:pt x="9274048" y="1820164"/>
                  </a:lnTo>
                  <a:lnTo>
                    <a:pt x="9297368" y="1785159"/>
                  </a:lnTo>
                  <a:lnTo>
                    <a:pt x="9305544" y="1743964"/>
                  </a:lnTo>
                  <a:lnTo>
                    <a:pt x="9305544" y="107696"/>
                  </a:lnTo>
                  <a:lnTo>
                    <a:pt x="9297074" y="65793"/>
                  </a:lnTo>
                  <a:lnTo>
                    <a:pt x="9273984" y="31559"/>
                  </a:lnTo>
                  <a:lnTo>
                    <a:pt x="9239750" y="8469"/>
                  </a:lnTo>
                  <a:lnTo>
                    <a:pt x="9197848" y="0"/>
                  </a:lnTo>
                  <a:close/>
                </a:path>
              </a:pathLst>
            </a:custGeom>
            <a:solidFill>
              <a:srgbClr val="B8D3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977134" y="4249674"/>
              <a:ext cx="0" cy="972819"/>
            </a:xfrm>
            <a:custGeom>
              <a:avLst/>
              <a:gdLst/>
              <a:ahLst/>
              <a:cxnLst/>
              <a:rect l="l" t="t" r="r" b="b"/>
              <a:pathLst>
                <a:path w="0" h="972820">
                  <a:moveTo>
                    <a:pt x="0" y="972312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682751" y="6211823"/>
            <a:ext cx="9305925" cy="1851660"/>
            <a:chOff x="682751" y="6211823"/>
            <a:chExt cx="9305925" cy="1851660"/>
          </a:xfrm>
        </p:grpSpPr>
        <p:sp>
          <p:nvSpPr>
            <p:cNvPr id="8" name="object 8" descr=""/>
            <p:cNvSpPr/>
            <p:nvPr/>
          </p:nvSpPr>
          <p:spPr>
            <a:xfrm>
              <a:off x="682751" y="6211823"/>
              <a:ext cx="9305925" cy="1851660"/>
            </a:xfrm>
            <a:custGeom>
              <a:avLst/>
              <a:gdLst/>
              <a:ahLst/>
              <a:cxnLst/>
              <a:rect l="l" t="t" r="r" b="b"/>
              <a:pathLst>
                <a:path w="9305925" h="1851659">
                  <a:moveTo>
                    <a:pt x="9197848" y="0"/>
                  </a:moveTo>
                  <a:lnTo>
                    <a:pt x="107721" y="0"/>
                  </a:lnTo>
                  <a:lnTo>
                    <a:pt x="65788" y="8469"/>
                  </a:lnTo>
                  <a:lnTo>
                    <a:pt x="31548" y="31559"/>
                  </a:lnTo>
                  <a:lnTo>
                    <a:pt x="8464" y="65793"/>
                  </a:lnTo>
                  <a:lnTo>
                    <a:pt x="0" y="107696"/>
                  </a:lnTo>
                  <a:lnTo>
                    <a:pt x="0" y="1743964"/>
                  </a:lnTo>
                  <a:lnTo>
                    <a:pt x="8464" y="1785866"/>
                  </a:lnTo>
                  <a:lnTo>
                    <a:pt x="31548" y="1820100"/>
                  </a:lnTo>
                  <a:lnTo>
                    <a:pt x="65788" y="1843190"/>
                  </a:lnTo>
                  <a:lnTo>
                    <a:pt x="107721" y="1851659"/>
                  </a:lnTo>
                  <a:lnTo>
                    <a:pt x="9197848" y="1851659"/>
                  </a:lnTo>
                  <a:lnTo>
                    <a:pt x="9239091" y="1843484"/>
                  </a:lnTo>
                  <a:lnTo>
                    <a:pt x="9274048" y="1820164"/>
                  </a:lnTo>
                  <a:lnTo>
                    <a:pt x="9297368" y="1785159"/>
                  </a:lnTo>
                  <a:lnTo>
                    <a:pt x="9305544" y="1743964"/>
                  </a:lnTo>
                  <a:lnTo>
                    <a:pt x="9305544" y="107696"/>
                  </a:lnTo>
                  <a:lnTo>
                    <a:pt x="9297074" y="65793"/>
                  </a:lnTo>
                  <a:lnTo>
                    <a:pt x="9273984" y="31559"/>
                  </a:lnTo>
                  <a:lnTo>
                    <a:pt x="9239750" y="8469"/>
                  </a:lnTo>
                  <a:lnTo>
                    <a:pt x="9197848" y="0"/>
                  </a:lnTo>
                  <a:close/>
                </a:path>
              </a:pathLst>
            </a:custGeom>
            <a:solidFill>
              <a:srgbClr val="B8D3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977134" y="6651497"/>
              <a:ext cx="0" cy="974090"/>
            </a:xfrm>
            <a:custGeom>
              <a:avLst/>
              <a:gdLst/>
              <a:ahLst/>
              <a:cxnLst/>
              <a:rect l="l" t="t" r="r" b="b"/>
              <a:pathLst>
                <a:path w="0" h="974090">
                  <a:moveTo>
                    <a:pt x="0" y="973835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604386" y="3886403"/>
            <a:ext cx="5140960" cy="1449705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algn="ctr" marL="6985">
              <a:lnSpc>
                <a:spcPct val="100000"/>
              </a:lnSpc>
              <a:spcBef>
                <a:spcPts val="905"/>
              </a:spcBef>
            </a:pPr>
            <a:r>
              <a:rPr dirty="0" sz="4000" spc="80" b="1">
                <a:latin typeface="Trebuchet MS"/>
                <a:cs typeface="Trebuchet MS"/>
              </a:rPr>
              <a:t>MARKET</a:t>
            </a:r>
            <a:r>
              <a:rPr dirty="0" sz="4000" spc="-160" b="1">
                <a:latin typeface="Trebuchet MS"/>
                <a:cs typeface="Trebuchet MS"/>
              </a:rPr>
              <a:t> </a:t>
            </a:r>
            <a:r>
              <a:rPr dirty="0" sz="4000" spc="150" b="1">
                <a:latin typeface="Trebuchet MS"/>
                <a:cs typeface="Trebuchet MS"/>
              </a:rPr>
              <a:t>SIZE</a:t>
            </a:r>
            <a:endParaRPr sz="4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805"/>
              </a:spcBef>
            </a:pPr>
            <a:r>
              <a:rPr dirty="0" sz="4000" spc="85" b="1">
                <a:latin typeface="Trebuchet MS"/>
                <a:cs typeface="Trebuchet MS"/>
              </a:rPr>
              <a:t>USD</a:t>
            </a:r>
            <a:r>
              <a:rPr dirty="0" sz="4000" spc="-135" b="1">
                <a:latin typeface="Trebuchet MS"/>
                <a:cs typeface="Trebuchet MS"/>
              </a:rPr>
              <a:t> </a:t>
            </a:r>
            <a:r>
              <a:rPr dirty="0" sz="4000" spc="-114" b="1">
                <a:latin typeface="Trebuchet MS"/>
                <a:cs typeface="Trebuchet MS"/>
              </a:rPr>
              <a:t>23,454.70</a:t>
            </a:r>
            <a:r>
              <a:rPr dirty="0" sz="4000" spc="-160" b="1">
                <a:latin typeface="Trebuchet MS"/>
                <a:cs typeface="Trebuchet MS"/>
              </a:rPr>
              <a:t> </a:t>
            </a:r>
            <a:r>
              <a:rPr dirty="0" sz="4000" spc="-10" b="1">
                <a:latin typeface="Trebuchet MS"/>
                <a:cs typeface="Trebuchet MS"/>
              </a:rPr>
              <a:t>Million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428615" y="6330772"/>
            <a:ext cx="1501140" cy="1449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3820">
              <a:lnSpc>
                <a:spcPct val="116700"/>
              </a:lnSpc>
              <a:spcBef>
                <a:spcPts val="100"/>
              </a:spcBef>
            </a:pPr>
            <a:r>
              <a:rPr dirty="0" sz="4000" spc="-20" b="1">
                <a:latin typeface="Trebuchet MS"/>
                <a:cs typeface="Trebuchet MS"/>
              </a:rPr>
              <a:t>CAGR </a:t>
            </a:r>
            <a:r>
              <a:rPr dirty="0" sz="4000" spc="40" b="1">
                <a:latin typeface="Trebuchet MS"/>
                <a:cs typeface="Trebuchet MS"/>
              </a:rPr>
              <a:t>5.24%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68425" y="4420616"/>
            <a:ext cx="1193165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000" spc="-45" b="1">
                <a:latin typeface="Trebuchet MS"/>
                <a:cs typeface="Trebuchet MS"/>
              </a:rPr>
              <a:t>2029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55649" y="6311341"/>
            <a:ext cx="1418590" cy="144907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4000" spc="-10" b="1">
                <a:latin typeface="Trebuchet MS"/>
                <a:cs typeface="Trebuchet MS"/>
              </a:rPr>
              <a:t>2023-</a:t>
            </a:r>
            <a:endParaRPr sz="4000">
              <a:latin typeface="Trebuchet MS"/>
              <a:cs typeface="Trebuchet MS"/>
            </a:endParaRPr>
          </a:p>
          <a:p>
            <a:pPr marL="118745">
              <a:lnSpc>
                <a:spcPct val="100000"/>
              </a:lnSpc>
              <a:spcBef>
                <a:spcPts val="805"/>
              </a:spcBef>
            </a:pPr>
            <a:r>
              <a:rPr dirty="0" sz="4000" spc="-20" b="1">
                <a:latin typeface="Trebuchet MS"/>
                <a:cs typeface="Trebuchet MS"/>
              </a:rPr>
              <a:t>2030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544320"/>
          </a:xfrm>
          <a:custGeom>
            <a:avLst/>
            <a:gdLst/>
            <a:ahLst/>
            <a:cxnLst/>
            <a:rect l="l" t="t" r="r" b="b"/>
            <a:pathLst>
              <a:path w="18288000" h="1544320">
                <a:moveTo>
                  <a:pt x="18288000" y="0"/>
                </a:moveTo>
                <a:lnTo>
                  <a:pt x="0" y="0"/>
                </a:lnTo>
                <a:lnTo>
                  <a:pt x="0" y="1543811"/>
                </a:lnTo>
                <a:lnTo>
                  <a:pt x="18288000" y="1543811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4666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590"/>
              <a:t>REVENUE</a:t>
            </a:r>
            <a:r>
              <a:rPr dirty="0" sz="6100" spc="-60"/>
              <a:t> </a:t>
            </a:r>
            <a:r>
              <a:rPr dirty="0" sz="6100" spc="-385"/>
              <a:t>MARKET</a:t>
            </a:r>
            <a:r>
              <a:rPr dirty="0" sz="6100" spc="-55"/>
              <a:t> </a:t>
            </a:r>
            <a:r>
              <a:rPr dirty="0" sz="6100" spc="-465"/>
              <a:t>SHARE</a:t>
            </a:r>
            <a:r>
              <a:rPr dirty="0" sz="6100" spc="-55"/>
              <a:t> </a:t>
            </a:r>
            <a:r>
              <a:rPr dirty="0" sz="6100" spc="-450"/>
              <a:t>BY</a:t>
            </a:r>
            <a:r>
              <a:rPr dirty="0" sz="6100" spc="-55"/>
              <a:t> </a:t>
            </a:r>
            <a:r>
              <a:rPr dirty="0" sz="6100" spc="-430"/>
              <a:t>SEGMENTS</a:t>
            </a:r>
            <a:r>
              <a:rPr dirty="0" sz="6100" spc="-55"/>
              <a:t> </a:t>
            </a:r>
            <a:r>
              <a:rPr dirty="0" sz="6100" spc="145"/>
              <a:t>2022</a:t>
            </a:r>
            <a:endParaRPr sz="6100"/>
          </a:p>
        </p:txBody>
      </p:sp>
      <p:grpSp>
        <p:nvGrpSpPr>
          <p:cNvPr id="5" name="object 5" descr=""/>
          <p:cNvGrpSpPr/>
          <p:nvPr/>
        </p:nvGrpSpPr>
        <p:grpSpPr>
          <a:xfrm>
            <a:off x="12352019" y="4282440"/>
            <a:ext cx="5153025" cy="2868295"/>
            <a:chOff x="12352019" y="4282440"/>
            <a:chExt cx="5153025" cy="2868295"/>
          </a:xfrm>
        </p:grpSpPr>
        <p:sp>
          <p:nvSpPr>
            <p:cNvPr id="6" name="object 6" descr=""/>
            <p:cNvSpPr/>
            <p:nvPr/>
          </p:nvSpPr>
          <p:spPr>
            <a:xfrm>
              <a:off x="12352019" y="4282440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59" h="1788160">
                  <a:moveTo>
                    <a:pt x="1597151" y="0"/>
                  </a:moveTo>
                  <a:lnTo>
                    <a:pt x="190500" y="0"/>
                  </a:lnTo>
                  <a:lnTo>
                    <a:pt x="146797" y="5027"/>
                  </a:lnTo>
                  <a:lnTo>
                    <a:pt x="106691" y="19349"/>
                  </a:lnTo>
                  <a:lnTo>
                    <a:pt x="71321" y="41827"/>
                  </a:lnTo>
                  <a:lnTo>
                    <a:pt x="41827" y="71321"/>
                  </a:lnTo>
                  <a:lnTo>
                    <a:pt x="19349" y="106691"/>
                  </a:lnTo>
                  <a:lnTo>
                    <a:pt x="5027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27" y="1640854"/>
                  </a:lnTo>
                  <a:lnTo>
                    <a:pt x="19349" y="1680960"/>
                  </a:lnTo>
                  <a:lnTo>
                    <a:pt x="41827" y="1716330"/>
                  </a:lnTo>
                  <a:lnTo>
                    <a:pt x="71321" y="1745824"/>
                  </a:lnTo>
                  <a:lnTo>
                    <a:pt x="106691" y="1768302"/>
                  </a:lnTo>
                  <a:lnTo>
                    <a:pt x="146797" y="1782624"/>
                  </a:lnTo>
                  <a:lnTo>
                    <a:pt x="190500" y="1787652"/>
                  </a:lnTo>
                  <a:lnTo>
                    <a:pt x="1597151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1" y="1597152"/>
                  </a:lnTo>
                  <a:lnTo>
                    <a:pt x="1787651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1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543281" y="4473702"/>
              <a:ext cx="4942840" cy="2658110"/>
            </a:xfrm>
            <a:custGeom>
              <a:avLst/>
              <a:gdLst/>
              <a:ahLst/>
              <a:cxnLst/>
              <a:rect l="l" t="t" r="r" b="b"/>
              <a:pathLst>
                <a:path w="4942840" h="2658109">
                  <a:moveTo>
                    <a:pt x="4839843" y="0"/>
                  </a:moveTo>
                  <a:lnTo>
                    <a:pt x="102489" y="0"/>
                  </a:lnTo>
                  <a:lnTo>
                    <a:pt x="62579" y="8048"/>
                  </a:lnTo>
                  <a:lnTo>
                    <a:pt x="30003" y="30003"/>
                  </a:lnTo>
                  <a:lnTo>
                    <a:pt x="8048" y="62579"/>
                  </a:lnTo>
                  <a:lnTo>
                    <a:pt x="0" y="102488"/>
                  </a:lnTo>
                  <a:lnTo>
                    <a:pt x="0" y="2555367"/>
                  </a:lnTo>
                  <a:lnTo>
                    <a:pt x="8048" y="2595276"/>
                  </a:lnTo>
                  <a:lnTo>
                    <a:pt x="30003" y="2627852"/>
                  </a:lnTo>
                  <a:lnTo>
                    <a:pt x="62579" y="2649807"/>
                  </a:lnTo>
                  <a:lnTo>
                    <a:pt x="102489" y="2657856"/>
                  </a:lnTo>
                  <a:lnTo>
                    <a:pt x="4839843" y="2657856"/>
                  </a:lnTo>
                  <a:lnTo>
                    <a:pt x="4879752" y="2649807"/>
                  </a:lnTo>
                  <a:lnTo>
                    <a:pt x="4912328" y="2627852"/>
                  </a:lnTo>
                  <a:lnTo>
                    <a:pt x="4934283" y="2595276"/>
                  </a:lnTo>
                  <a:lnTo>
                    <a:pt x="4942332" y="2555367"/>
                  </a:lnTo>
                  <a:lnTo>
                    <a:pt x="4942332" y="102488"/>
                  </a:lnTo>
                  <a:lnTo>
                    <a:pt x="4934283" y="62579"/>
                  </a:lnTo>
                  <a:lnTo>
                    <a:pt x="4912328" y="30003"/>
                  </a:lnTo>
                  <a:lnTo>
                    <a:pt x="4879752" y="8048"/>
                  </a:lnTo>
                  <a:lnTo>
                    <a:pt x="48398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543281" y="4473702"/>
              <a:ext cx="4942840" cy="2658110"/>
            </a:xfrm>
            <a:custGeom>
              <a:avLst/>
              <a:gdLst/>
              <a:ahLst/>
              <a:cxnLst/>
              <a:rect l="l" t="t" r="r" b="b"/>
              <a:pathLst>
                <a:path w="4942840" h="2658109">
                  <a:moveTo>
                    <a:pt x="102489" y="0"/>
                  </a:moveTo>
                  <a:lnTo>
                    <a:pt x="4839843" y="0"/>
                  </a:lnTo>
                  <a:lnTo>
                    <a:pt x="4879752" y="8048"/>
                  </a:lnTo>
                  <a:lnTo>
                    <a:pt x="4912328" y="30003"/>
                  </a:lnTo>
                  <a:lnTo>
                    <a:pt x="4934283" y="62579"/>
                  </a:lnTo>
                  <a:lnTo>
                    <a:pt x="4942332" y="102488"/>
                  </a:lnTo>
                  <a:lnTo>
                    <a:pt x="4942332" y="2555367"/>
                  </a:lnTo>
                  <a:lnTo>
                    <a:pt x="4934283" y="2595276"/>
                  </a:lnTo>
                  <a:lnTo>
                    <a:pt x="4912328" y="2627852"/>
                  </a:lnTo>
                  <a:lnTo>
                    <a:pt x="4879752" y="2649807"/>
                  </a:lnTo>
                  <a:lnTo>
                    <a:pt x="4839843" y="2657856"/>
                  </a:lnTo>
                  <a:lnTo>
                    <a:pt x="102489" y="2657856"/>
                  </a:lnTo>
                  <a:lnTo>
                    <a:pt x="62579" y="2649807"/>
                  </a:lnTo>
                  <a:lnTo>
                    <a:pt x="30003" y="2627852"/>
                  </a:lnTo>
                  <a:lnTo>
                    <a:pt x="8048" y="2595276"/>
                  </a:lnTo>
                  <a:lnTo>
                    <a:pt x="0" y="2555367"/>
                  </a:lnTo>
                  <a:lnTo>
                    <a:pt x="0" y="102488"/>
                  </a:lnTo>
                  <a:lnTo>
                    <a:pt x="8048" y="62579"/>
                  </a:lnTo>
                  <a:lnTo>
                    <a:pt x="30003" y="30003"/>
                  </a:lnTo>
                  <a:lnTo>
                    <a:pt x="62579" y="8048"/>
                  </a:lnTo>
                  <a:lnTo>
                    <a:pt x="102489" y="0"/>
                  </a:lnTo>
                  <a:close/>
                </a:path>
              </a:pathLst>
            </a:custGeom>
            <a:ln w="38100">
              <a:solidFill>
                <a:srgbClr val="47A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3130911" y="4485935"/>
            <a:ext cx="3844925" cy="2081530"/>
          </a:xfrm>
          <a:prstGeom prst="rect">
            <a:avLst/>
          </a:prstGeom>
        </p:spPr>
        <p:txBody>
          <a:bodyPr wrap="square" lIns="0" tIns="2768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80"/>
              </a:spcBef>
            </a:pPr>
            <a:r>
              <a:rPr dirty="0" sz="3650" b="1">
                <a:latin typeface="Trebuchet MS"/>
                <a:cs typeface="Trebuchet MS"/>
              </a:rPr>
              <a:t>POWER</a:t>
            </a:r>
            <a:r>
              <a:rPr dirty="0" sz="3650" spc="60" b="1">
                <a:latin typeface="Trebuchet MS"/>
                <a:cs typeface="Trebuchet MS"/>
              </a:rPr>
              <a:t> </a:t>
            </a:r>
            <a:r>
              <a:rPr dirty="0" sz="3650" spc="75" b="1">
                <a:latin typeface="Trebuchet MS"/>
                <a:cs typeface="Trebuchet MS"/>
              </a:rPr>
              <a:t>SEGMENT</a:t>
            </a:r>
            <a:endParaRPr sz="3650">
              <a:latin typeface="Trebuchet MS"/>
              <a:cs typeface="Trebuchet MS"/>
            </a:endParaRPr>
          </a:p>
          <a:p>
            <a:pPr algn="ctr" marL="2540">
              <a:lnSpc>
                <a:spcPts val="3929"/>
              </a:lnSpc>
              <a:spcBef>
                <a:spcPts val="1870"/>
              </a:spcBef>
            </a:pPr>
            <a:r>
              <a:rPr dirty="0" sz="3300" spc="-200" b="1">
                <a:latin typeface="Trebuchet MS"/>
                <a:cs typeface="Trebuchet MS"/>
              </a:rPr>
              <a:t>3</a:t>
            </a:r>
            <a:r>
              <a:rPr dirty="0" sz="3300" spc="-120" b="1">
                <a:latin typeface="Trebuchet MS"/>
                <a:cs typeface="Trebuchet MS"/>
              </a:rPr>
              <a:t> </a:t>
            </a:r>
            <a:r>
              <a:rPr dirty="0" sz="3300" spc="-25" b="1">
                <a:latin typeface="Trebuchet MS"/>
                <a:cs typeface="Trebuchet MS"/>
              </a:rPr>
              <a:t>HP</a:t>
            </a:r>
            <a:endParaRPr sz="3300">
              <a:latin typeface="Trebuchet MS"/>
              <a:cs typeface="Trebuchet MS"/>
            </a:endParaRPr>
          </a:p>
          <a:p>
            <a:pPr algn="ctr">
              <a:lnSpc>
                <a:spcPts val="3929"/>
              </a:lnSpc>
            </a:pPr>
            <a:r>
              <a:rPr dirty="0" sz="3300" spc="65" b="1">
                <a:latin typeface="Trebuchet MS"/>
                <a:cs typeface="Trebuchet MS"/>
              </a:rPr>
              <a:t>USD</a:t>
            </a:r>
            <a:r>
              <a:rPr dirty="0" sz="3300" spc="-130" b="1">
                <a:latin typeface="Trebuchet MS"/>
                <a:cs typeface="Trebuchet MS"/>
              </a:rPr>
              <a:t> 746.85</a:t>
            </a:r>
            <a:r>
              <a:rPr dirty="0" sz="3300" spc="-110" b="1">
                <a:latin typeface="Trebuchet MS"/>
                <a:cs typeface="Trebuchet MS"/>
              </a:rPr>
              <a:t> </a:t>
            </a:r>
            <a:r>
              <a:rPr dirty="0" sz="3300" spc="-10" b="1">
                <a:latin typeface="Trebuchet MS"/>
                <a:cs typeface="Trebuchet MS"/>
              </a:rPr>
              <a:t>Million</a:t>
            </a:r>
            <a:endParaRPr sz="3300">
              <a:latin typeface="Trebuchet MS"/>
              <a:cs typeface="Trebuchet MS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6577583" y="4187952"/>
            <a:ext cx="5052060" cy="2867025"/>
            <a:chOff x="6577583" y="4187952"/>
            <a:chExt cx="5052060" cy="2867025"/>
          </a:xfrm>
        </p:grpSpPr>
        <p:sp>
          <p:nvSpPr>
            <p:cNvPr id="11" name="object 11" descr=""/>
            <p:cNvSpPr/>
            <p:nvPr/>
          </p:nvSpPr>
          <p:spPr>
            <a:xfrm>
              <a:off x="6577583" y="4187952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59" h="1788160">
                  <a:moveTo>
                    <a:pt x="1597152" y="0"/>
                  </a:moveTo>
                  <a:lnTo>
                    <a:pt x="190500" y="0"/>
                  </a:lnTo>
                  <a:lnTo>
                    <a:pt x="146797" y="5027"/>
                  </a:lnTo>
                  <a:lnTo>
                    <a:pt x="106691" y="19349"/>
                  </a:lnTo>
                  <a:lnTo>
                    <a:pt x="71321" y="41827"/>
                  </a:lnTo>
                  <a:lnTo>
                    <a:pt x="41827" y="71321"/>
                  </a:lnTo>
                  <a:lnTo>
                    <a:pt x="19349" y="106691"/>
                  </a:lnTo>
                  <a:lnTo>
                    <a:pt x="5027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27" y="1640854"/>
                  </a:lnTo>
                  <a:lnTo>
                    <a:pt x="19349" y="1680960"/>
                  </a:lnTo>
                  <a:lnTo>
                    <a:pt x="41827" y="1716330"/>
                  </a:lnTo>
                  <a:lnTo>
                    <a:pt x="71321" y="1745824"/>
                  </a:lnTo>
                  <a:lnTo>
                    <a:pt x="106691" y="1768302"/>
                  </a:lnTo>
                  <a:lnTo>
                    <a:pt x="146797" y="1782624"/>
                  </a:lnTo>
                  <a:lnTo>
                    <a:pt x="190500" y="1787652"/>
                  </a:lnTo>
                  <a:lnTo>
                    <a:pt x="1597152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2" y="1597152"/>
                  </a:lnTo>
                  <a:lnTo>
                    <a:pt x="1787652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758177" y="4379214"/>
              <a:ext cx="4852670" cy="2656840"/>
            </a:xfrm>
            <a:custGeom>
              <a:avLst/>
              <a:gdLst/>
              <a:ahLst/>
              <a:cxnLst/>
              <a:rect l="l" t="t" r="r" b="b"/>
              <a:pathLst>
                <a:path w="4852670" h="2656840">
                  <a:moveTo>
                    <a:pt x="4748022" y="0"/>
                  </a:moveTo>
                  <a:lnTo>
                    <a:pt x="104394" y="0"/>
                  </a:lnTo>
                  <a:lnTo>
                    <a:pt x="83935" y="2031"/>
                  </a:lnTo>
                  <a:lnTo>
                    <a:pt x="46493" y="17573"/>
                  </a:lnTo>
                  <a:lnTo>
                    <a:pt x="17573" y="46474"/>
                  </a:lnTo>
                  <a:lnTo>
                    <a:pt x="2031" y="83827"/>
                  </a:lnTo>
                  <a:lnTo>
                    <a:pt x="0" y="104266"/>
                  </a:lnTo>
                  <a:lnTo>
                    <a:pt x="0" y="2552065"/>
                  </a:lnTo>
                  <a:lnTo>
                    <a:pt x="7969" y="2591943"/>
                  </a:lnTo>
                  <a:lnTo>
                    <a:pt x="30606" y="2625725"/>
                  </a:lnTo>
                  <a:lnTo>
                    <a:pt x="64452" y="2648362"/>
                  </a:lnTo>
                  <a:lnTo>
                    <a:pt x="104394" y="2656332"/>
                  </a:lnTo>
                  <a:lnTo>
                    <a:pt x="4748022" y="2656332"/>
                  </a:lnTo>
                  <a:lnTo>
                    <a:pt x="4787963" y="2648362"/>
                  </a:lnTo>
                  <a:lnTo>
                    <a:pt x="4821808" y="2625725"/>
                  </a:lnTo>
                  <a:lnTo>
                    <a:pt x="4844446" y="2591942"/>
                  </a:lnTo>
                  <a:lnTo>
                    <a:pt x="4852416" y="2552065"/>
                  </a:lnTo>
                  <a:lnTo>
                    <a:pt x="4852416" y="104266"/>
                  </a:lnTo>
                  <a:lnTo>
                    <a:pt x="4844446" y="64388"/>
                  </a:lnTo>
                  <a:lnTo>
                    <a:pt x="4821808" y="30607"/>
                  </a:lnTo>
                  <a:lnTo>
                    <a:pt x="4787963" y="7969"/>
                  </a:lnTo>
                  <a:lnTo>
                    <a:pt x="4748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758177" y="4379214"/>
              <a:ext cx="4852670" cy="2656840"/>
            </a:xfrm>
            <a:custGeom>
              <a:avLst/>
              <a:gdLst/>
              <a:ahLst/>
              <a:cxnLst/>
              <a:rect l="l" t="t" r="r" b="b"/>
              <a:pathLst>
                <a:path w="4852670" h="2656840">
                  <a:moveTo>
                    <a:pt x="104394" y="0"/>
                  </a:moveTo>
                  <a:lnTo>
                    <a:pt x="4748022" y="0"/>
                  </a:lnTo>
                  <a:lnTo>
                    <a:pt x="4768480" y="2032"/>
                  </a:lnTo>
                  <a:lnTo>
                    <a:pt x="4805922" y="17573"/>
                  </a:lnTo>
                  <a:lnTo>
                    <a:pt x="4834842" y="46474"/>
                  </a:lnTo>
                  <a:lnTo>
                    <a:pt x="4850383" y="83827"/>
                  </a:lnTo>
                  <a:lnTo>
                    <a:pt x="4852416" y="104266"/>
                  </a:lnTo>
                  <a:lnTo>
                    <a:pt x="4852416" y="2552065"/>
                  </a:lnTo>
                  <a:lnTo>
                    <a:pt x="4844446" y="2591942"/>
                  </a:lnTo>
                  <a:lnTo>
                    <a:pt x="4821808" y="2625725"/>
                  </a:lnTo>
                  <a:lnTo>
                    <a:pt x="4787963" y="2648362"/>
                  </a:lnTo>
                  <a:lnTo>
                    <a:pt x="4748022" y="2656332"/>
                  </a:lnTo>
                  <a:lnTo>
                    <a:pt x="104394" y="2656332"/>
                  </a:lnTo>
                  <a:lnTo>
                    <a:pt x="64452" y="2648362"/>
                  </a:lnTo>
                  <a:lnTo>
                    <a:pt x="30606" y="2625725"/>
                  </a:lnTo>
                  <a:lnTo>
                    <a:pt x="7969" y="2591943"/>
                  </a:lnTo>
                  <a:lnTo>
                    <a:pt x="0" y="2552065"/>
                  </a:lnTo>
                  <a:lnTo>
                    <a:pt x="0" y="104266"/>
                  </a:lnTo>
                  <a:lnTo>
                    <a:pt x="7969" y="64388"/>
                  </a:lnTo>
                  <a:lnTo>
                    <a:pt x="30606" y="30607"/>
                  </a:lnTo>
                  <a:lnTo>
                    <a:pt x="64452" y="7969"/>
                  </a:lnTo>
                  <a:lnTo>
                    <a:pt x="104394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6992873" y="4359561"/>
            <a:ext cx="4358005" cy="2226945"/>
          </a:xfrm>
          <a:prstGeom prst="rect">
            <a:avLst/>
          </a:prstGeom>
        </p:spPr>
        <p:txBody>
          <a:bodyPr wrap="square" lIns="0" tIns="307975" rIns="0" bIns="0" rtlCol="0" vert="horz">
            <a:spAutoFit/>
          </a:bodyPr>
          <a:lstStyle/>
          <a:p>
            <a:pPr marL="427990">
              <a:lnSpc>
                <a:spcPct val="100000"/>
              </a:lnSpc>
              <a:spcBef>
                <a:spcPts val="2425"/>
              </a:spcBef>
            </a:pPr>
            <a:r>
              <a:rPr dirty="0" sz="3650" spc="65" b="1">
                <a:latin typeface="Trebuchet MS"/>
                <a:cs typeface="Trebuchet MS"/>
              </a:rPr>
              <a:t>BY</a:t>
            </a:r>
            <a:r>
              <a:rPr dirty="0" sz="3650" spc="-125" b="1">
                <a:latin typeface="Trebuchet MS"/>
                <a:cs typeface="Trebuchet MS"/>
              </a:rPr>
              <a:t> </a:t>
            </a:r>
            <a:r>
              <a:rPr dirty="0" sz="3650" spc="50" b="1">
                <a:latin typeface="Trebuchet MS"/>
                <a:cs typeface="Trebuchet MS"/>
              </a:rPr>
              <a:t>APPLICATION</a:t>
            </a:r>
            <a:endParaRPr sz="3650">
              <a:latin typeface="Trebuchet MS"/>
              <a:cs typeface="Trebuchet MS"/>
            </a:endParaRPr>
          </a:p>
          <a:p>
            <a:pPr algn="ctr" marL="10160">
              <a:lnSpc>
                <a:spcPct val="100000"/>
              </a:lnSpc>
              <a:spcBef>
                <a:spcPts val="2225"/>
              </a:spcBef>
            </a:pPr>
            <a:r>
              <a:rPr dirty="0" sz="3500" spc="-10" b="1">
                <a:latin typeface="Trebuchet MS"/>
                <a:cs typeface="Trebuchet MS"/>
              </a:rPr>
              <a:t>Fishing</a:t>
            </a:r>
            <a:endParaRPr sz="3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00" b="1">
                <a:latin typeface="Trebuchet MS"/>
                <a:cs typeface="Trebuchet MS"/>
              </a:rPr>
              <a:t> </a:t>
            </a:r>
            <a:r>
              <a:rPr dirty="0" sz="3500" spc="-210" b="1">
                <a:latin typeface="Trebuchet MS"/>
                <a:cs typeface="Trebuchet MS"/>
              </a:rPr>
              <a:t>10,276.52</a:t>
            </a:r>
            <a:r>
              <a:rPr dirty="0" sz="3500" spc="-120" b="1">
                <a:latin typeface="Trebuchet MS"/>
                <a:cs typeface="Trebuchet MS"/>
              </a:rPr>
              <a:t> </a:t>
            </a:r>
            <a:r>
              <a:rPr dirty="0" sz="3500" spc="-20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803148" y="4091940"/>
            <a:ext cx="5052060" cy="3058795"/>
            <a:chOff x="803148" y="4091940"/>
            <a:chExt cx="5052060" cy="3058795"/>
          </a:xfrm>
        </p:grpSpPr>
        <p:sp>
          <p:nvSpPr>
            <p:cNvPr id="16" name="object 16" descr=""/>
            <p:cNvSpPr/>
            <p:nvPr/>
          </p:nvSpPr>
          <p:spPr>
            <a:xfrm>
              <a:off x="803148" y="4091940"/>
              <a:ext cx="1788160" cy="1788160"/>
            </a:xfrm>
            <a:custGeom>
              <a:avLst/>
              <a:gdLst/>
              <a:ahLst/>
              <a:cxnLst/>
              <a:rect l="l" t="t" r="r" b="b"/>
              <a:pathLst>
                <a:path w="1788160" h="1788160">
                  <a:moveTo>
                    <a:pt x="1597152" y="0"/>
                  </a:moveTo>
                  <a:lnTo>
                    <a:pt x="190461" y="0"/>
                  </a:lnTo>
                  <a:lnTo>
                    <a:pt x="146793" y="5027"/>
                  </a:lnTo>
                  <a:lnTo>
                    <a:pt x="106704" y="19349"/>
                  </a:lnTo>
                  <a:lnTo>
                    <a:pt x="71340" y="41827"/>
                  </a:lnTo>
                  <a:lnTo>
                    <a:pt x="41844" y="71321"/>
                  </a:lnTo>
                  <a:lnTo>
                    <a:pt x="19360" y="106691"/>
                  </a:lnTo>
                  <a:lnTo>
                    <a:pt x="5030" y="146797"/>
                  </a:lnTo>
                  <a:lnTo>
                    <a:pt x="0" y="190500"/>
                  </a:lnTo>
                  <a:lnTo>
                    <a:pt x="0" y="1597152"/>
                  </a:lnTo>
                  <a:lnTo>
                    <a:pt x="5030" y="1640854"/>
                  </a:lnTo>
                  <a:lnTo>
                    <a:pt x="19360" y="1680960"/>
                  </a:lnTo>
                  <a:lnTo>
                    <a:pt x="41844" y="1716330"/>
                  </a:lnTo>
                  <a:lnTo>
                    <a:pt x="71340" y="1745824"/>
                  </a:lnTo>
                  <a:lnTo>
                    <a:pt x="106704" y="1768302"/>
                  </a:lnTo>
                  <a:lnTo>
                    <a:pt x="146793" y="1782624"/>
                  </a:lnTo>
                  <a:lnTo>
                    <a:pt x="190461" y="1787652"/>
                  </a:lnTo>
                  <a:lnTo>
                    <a:pt x="1597152" y="1787652"/>
                  </a:lnTo>
                  <a:lnTo>
                    <a:pt x="1640854" y="1782624"/>
                  </a:lnTo>
                  <a:lnTo>
                    <a:pt x="1680960" y="1768302"/>
                  </a:lnTo>
                  <a:lnTo>
                    <a:pt x="1716330" y="1745824"/>
                  </a:lnTo>
                  <a:lnTo>
                    <a:pt x="1745824" y="1716330"/>
                  </a:lnTo>
                  <a:lnTo>
                    <a:pt x="1768302" y="1680960"/>
                  </a:lnTo>
                  <a:lnTo>
                    <a:pt x="1782624" y="1640854"/>
                  </a:lnTo>
                  <a:lnTo>
                    <a:pt x="1787652" y="1597152"/>
                  </a:lnTo>
                  <a:lnTo>
                    <a:pt x="1787652" y="190500"/>
                  </a:lnTo>
                  <a:lnTo>
                    <a:pt x="1782624" y="146797"/>
                  </a:lnTo>
                  <a:lnTo>
                    <a:pt x="1768302" y="106691"/>
                  </a:lnTo>
                  <a:lnTo>
                    <a:pt x="1745824" y="71321"/>
                  </a:lnTo>
                  <a:lnTo>
                    <a:pt x="1716330" y="41827"/>
                  </a:lnTo>
                  <a:lnTo>
                    <a:pt x="1680960" y="19349"/>
                  </a:lnTo>
                  <a:lnTo>
                    <a:pt x="1640854" y="5027"/>
                  </a:lnTo>
                  <a:lnTo>
                    <a:pt x="1597152" y="0"/>
                  </a:lnTo>
                  <a:close/>
                </a:path>
              </a:pathLst>
            </a:custGeom>
            <a:solidFill>
              <a:srgbClr val="DC6B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85266" y="4283202"/>
              <a:ext cx="4851400" cy="2848610"/>
            </a:xfrm>
            <a:custGeom>
              <a:avLst/>
              <a:gdLst/>
              <a:ahLst/>
              <a:cxnLst/>
              <a:rect l="l" t="t" r="r" b="b"/>
              <a:pathLst>
                <a:path w="4851400" h="2848609">
                  <a:moveTo>
                    <a:pt x="4746625" y="0"/>
                  </a:moveTo>
                  <a:lnTo>
                    <a:pt x="104317" y="0"/>
                  </a:lnTo>
                  <a:lnTo>
                    <a:pt x="83873" y="2031"/>
                  </a:lnTo>
                  <a:lnTo>
                    <a:pt x="46442" y="17573"/>
                  </a:lnTo>
                  <a:lnTo>
                    <a:pt x="17525" y="46493"/>
                  </a:lnTo>
                  <a:lnTo>
                    <a:pt x="2022" y="83935"/>
                  </a:lnTo>
                  <a:lnTo>
                    <a:pt x="0" y="104394"/>
                  </a:lnTo>
                  <a:lnTo>
                    <a:pt x="0" y="2743962"/>
                  </a:lnTo>
                  <a:lnTo>
                    <a:pt x="7939" y="2783903"/>
                  </a:lnTo>
                  <a:lnTo>
                    <a:pt x="30556" y="2817749"/>
                  </a:lnTo>
                  <a:lnTo>
                    <a:pt x="64398" y="2840386"/>
                  </a:lnTo>
                  <a:lnTo>
                    <a:pt x="104317" y="2848356"/>
                  </a:lnTo>
                  <a:lnTo>
                    <a:pt x="4746625" y="2848356"/>
                  </a:lnTo>
                  <a:lnTo>
                    <a:pt x="4786455" y="2840386"/>
                  </a:lnTo>
                  <a:lnTo>
                    <a:pt x="4820285" y="2817749"/>
                  </a:lnTo>
                  <a:lnTo>
                    <a:pt x="4842922" y="2783903"/>
                  </a:lnTo>
                  <a:lnTo>
                    <a:pt x="4850892" y="2743962"/>
                  </a:lnTo>
                  <a:lnTo>
                    <a:pt x="4850892" y="104394"/>
                  </a:lnTo>
                  <a:lnTo>
                    <a:pt x="4842922" y="64452"/>
                  </a:lnTo>
                  <a:lnTo>
                    <a:pt x="4820285" y="30607"/>
                  </a:lnTo>
                  <a:lnTo>
                    <a:pt x="4786455" y="7969"/>
                  </a:lnTo>
                  <a:lnTo>
                    <a:pt x="4746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85266" y="4283202"/>
              <a:ext cx="4851400" cy="2848610"/>
            </a:xfrm>
            <a:custGeom>
              <a:avLst/>
              <a:gdLst/>
              <a:ahLst/>
              <a:cxnLst/>
              <a:rect l="l" t="t" r="r" b="b"/>
              <a:pathLst>
                <a:path w="4851400" h="2848609">
                  <a:moveTo>
                    <a:pt x="104317" y="0"/>
                  </a:moveTo>
                  <a:lnTo>
                    <a:pt x="4746625" y="0"/>
                  </a:lnTo>
                  <a:lnTo>
                    <a:pt x="4767010" y="2032"/>
                  </a:lnTo>
                  <a:lnTo>
                    <a:pt x="4804400" y="17573"/>
                  </a:lnTo>
                  <a:lnTo>
                    <a:pt x="4833318" y="46493"/>
                  </a:lnTo>
                  <a:lnTo>
                    <a:pt x="4848860" y="83935"/>
                  </a:lnTo>
                  <a:lnTo>
                    <a:pt x="4850892" y="104394"/>
                  </a:lnTo>
                  <a:lnTo>
                    <a:pt x="4850892" y="2743962"/>
                  </a:lnTo>
                  <a:lnTo>
                    <a:pt x="4842922" y="2783903"/>
                  </a:lnTo>
                  <a:lnTo>
                    <a:pt x="4820285" y="2817749"/>
                  </a:lnTo>
                  <a:lnTo>
                    <a:pt x="4786455" y="2840386"/>
                  </a:lnTo>
                  <a:lnTo>
                    <a:pt x="4746625" y="2848356"/>
                  </a:lnTo>
                  <a:lnTo>
                    <a:pt x="104317" y="2848356"/>
                  </a:lnTo>
                  <a:lnTo>
                    <a:pt x="64398" y="2840386"/>
                  </a:lnTo>
                  <a:lnTo>
                    <a:pt x="30556" y="2817749"/>
                  </a:lnTo>
                  <a:lnTo>
                    <a:pt x="7939" y="2783903"/>
                  </a:lnTo>
                  <a:lnTo>
                    <a:pt x="0" y="2743962"/>
                  </a:lnTo>
                  <a:lnTo>
                    <a:pt x="0" y="104394"/>
                  </a:lnTo>
                  <a:lnTo>
                    <a:pt x="7939" y="64452"/>
                  </a:lnTo>
                  <a:lnTo>
                    <a:pt x="30556" y="30607"/>
                  </a:lnTo>
                  <a:lnTo>
                    <a:pt x="64398" y="7969"/>
                  </a:lnTo>
                  <a:lnTo>
                    <a:pt x="104317" y="0"/>
                  </a:lnTo>
                  <a:close/>
                </a:path>
              </a:pathLst>
            </a:custGeom>
            <a:ln w="38100">
              <a:solidFill>
                <a:srgbClr val="8DD4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241552" y="4463288"/>
            <a:ext cx="4225925" cy="221424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668780" marR="220345" indent="-1188720">
              <a:lnSpc>
                <a:spcPct val="75300"/>
              </a:lnSpc>
              <a:spcBef>
                <a:spcPts val="1190"/>
              </a:spcBef>
            </a:pPr>
            <a:r>
              <a:rPr dirty="0" sz="3650" spc="65" b="1">
                <a:latin typeface="Trebuchet MS"/>
                <a:cs typeface="Trebuchet MS"/>
              </a:rPr>
              <a:t>BY</a:t>
            </a:r>
            <a:r>
              <a:rPr dirty="0" sz="3650" spc="-125" b="1">
                <a:latin typeface="Trebuchet MS"/>
                <a:cs typeface="Trebuchet MS"/>
              </a:rPr>
              <a:t> </a:t>
            </a:r>
            <a:r>
              <a:rPr dirty="0" sz="3650" spc="40" b="1">
                <a:latin typeface="Trebuchet MS"/>
                <a:cs typeface="Trebuchet MS"/>
              </a:rPr>
              <a:t>PROPULSION TYPE</a:t>
            </a:r>
            <a:endParaRPr sz="3650">
              <a:latin typeface="Trebuchet MS"/>
              <a:cs typeface="Trebuchet MS"/>
            </a:endParaRPr>
          </a:p>
          <a:p>
            <a:pPr marL="12700" marR="5080" indent="690245">
              <a:lnSpc>
                <a:spcPct val="100000"/>
              </a:lnSpc>
              <a:spcBef>
                <a:spcPts val="1140"/>
              </a:spcBef>
            </a:pPr>
            <a:r>
              <a:rPr dirty="0" sz="3500" spc="-55" b="1">
                <a:latin typeface="Trebuchet MS"/>
                <a:cs typeface="Trebuchet MS"/>
              </a:rPr>
              <a:t>Fuel</a:t>
            </a:r>
            <a:r>
              <a:rPr dirty="0" sz="3500" spc="-185" b="1">
                <a:latin typeface="Trebuchet MS"/>
                <a:cs typeface="Trebuchet MS"/>
              </a:rPr>
              <a:t> </a:t>
            </a:r>
            <a:r>
              <a:rPr dirty="0" sz="3500" spc="-10" b="1">
                <a:latin typeface="Trebuchet MS"/>
                <a:cs typeface="Trebuchet MS"/>
              </a:rPr>
              <a:t>Powered </a:t>
            </a:r>
            <a:r>
              <a:rPr dirty="0" sz="3500" spc="70" b="1">
                <a:latin typeface="Trebuchet MS"/>
                <a:cs typeface="Trebuchet MS"/>
              </a:rPr>
              <a:t>USD</a:t>
            </a:r>
            <a:r>
              <a:rPr dirty="0" sz="3500" spc="-135" b="1">
                <a:latin typeface="Trebuchet MS"/>
                <a:cs typeface="Trebuchet MS"/>
              </a:rPr>
              <a:t> </a:t>
            </a:r>
            <a:r>
              <a:rPr dirty="0" sz="3500" spc="-100" b="1">
                <a:latin typeface="Trebuchet MS"/>
                <a:cs typeface="Trebuchet MS"/>
              </a:rPr>
              <a:t>9,430.29</a:t>
            </a:r>
            <a:r>
              <a:rPr dirty="0" sz="3500" spc="-145" b="1">
                <a:latin typeface="Trebuchet MS"/>
                <a:cs typeface="Trebuchet MS"/>
              </a:rPr>
              <a:t> </a:t>
            </a:r>
            <a:r>
              <a:rPr dirty="0" sz="3500" spc="-50" b="1">
                <a:latin typeface="Trebuchet MS"/>
                <a:cs typeface="Trebuchet MS"/>
              </a:rPr>
              <a:t>Million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07004"/>
            <a:ext cx="15337536" cy="90799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78814" y="244551"/>
            <a:ext cx="16286480" cy="711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-35">
                <a:latin typeface="Arial"/>
                <a:cs typeface="Arial"/>
              </a:rPr>
              <a:t>GLOBAL</a:t>
            </a:r>
            <a:r>
              <a:rPr dirty="0" sz="4500" spc="-70">
                <a:latin typeface="Arial"/>
                <a:cs typeface="Arial"/>
              </a:rPr>
              <a:t> </a:t>
            </a:r>
            <a:r>
              <a:rPr dirty="0" sz="4500">
                <a:latin typeface="Arial"/>
                <a:cs typeface="Arial"/>
              </a:rPr>
              <a:t>BOAT</a:t>
            </a:r>
            <a:r>
              <a:rPr dirty="0" sz="4500" spc="-20">
                <a:latin typeface="Arial"/>
                <a:cs typeface="Arial"/>
              </a:rPr>
              <a:t> </a:t>
            </a:r>
            <a:r>
              <a:rPr dirty="0" sz="4500" spc="-260">
                <a:latin typeface="Arial"/>
                <a:cs typeface="Arial"/>
              </a:rPr>
              <a:t>RENTAL</a:t>
            </a:r>
            <a:r>
              <a:rPr dirty="0" sz="4500" spc="-35">
                <a:latin typeface="Arial"/>
                <a:cs typeface="Arial"/>
              </a:rPr>
              <a:t> </a:t>
            </a:r>
            <a:r>
              <a:rPr dirty="0" sz="4500" spc="-110">
                <a:latin typeface="Arial"/>
                <a:cs typeface="Arial"/>
              </a:rPr>
              <a:t>MARKET</a:t>
            </a:r>
            <a:r>
              <a:rPr dirty="0" sz="4500" spc="-15">
                <a:latin typeface="Arial"/>
                <a:cs typeface="Arial"/>
              </a:rPr>
              <a:t> </a:t>
            </a:r>
            <a:r>
              <a:rPr dirty="0" sz="4500" spc="-310">
                <a:latin typeface="Arial"/>
                <a:cs typeface="Arial"/>
              </a:rPr>
              <a:t>REVENUE</a:t>
            </a:r>
            <a:r>
              <a:rPr dirty="0" sz="4500">
                <a:latin typeface="Arial"/>
                <a:cs typeface="Arial"/>
              </a:rPr>
              <a:t> </a:t>
            </a:r>
            <a:r>
              <a:rPr dirty="0" sz="4500" spc="-165">
                <a:latin typeface="Arial"/>
                <a:cs typeface="Arial"/>
              </a:rPr>
              <a:t>SHARE</a:t>
            </a:r>
            <a:r>
              <a:rPr dirty="0" sz="4500" spc="-25">
                <a:latin typeface="Arial"/>
                <a:cs typeface="Arial"/>
              </a:rPr>
              <a:t> </a:t>
            </a:r>
            <a:r>
              <a:rPr dirty="0" sz="4500" spc="-100">
                <a:latin typeface="Arial"/>
                <a:cs typeface="Arial"/>
              </a:rPr>
              <a:t>FOR</a:t>
            </a:r>
            <a:r>
              <a:rPr dirty="0" sz="4500" spc="-35">
                <a:latin typeface="Arial"/>
                <a:cs typeface="Arial"/>
              </a:rPr>
              <a:t> </a:t>
            </a:r>
            <a:r>
              <a:rPr dirty="0" sz="4500" spc="220">
                <a:latin typeface="Arial"/>
                <a:cs typeface="Arial"/>
              </a:rPr>
              <a:t>2022</a:t>
            </a:r>
            <a:endParaRPr sz="4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 indent="835025">
              <a:lnSpc>
                <a:spcPct val="116799"/>
              </a:lnSpc>
              <a:spcBef>
                <a:spcPts val="95"/>
              </a:spcBef>
            </a:pPr>
            <a:r>
              <a:rPr dirty="0" sz="5500">
                <a:solidFill>
                  <a:srgbClr val="000000"/>
                </a:solidFill>
              </a:rPr>
              <a:t>North</a:t>
            </a:r>
            <a:r>
              <a:rPr dirty="0" sz="5500" spc="-355">
                <a:solidFill>
                  <a:srgbClr val="000000"/>
                </a:solidFill>
              </a:rPr>
              <a:t> </a:t>
            </a:r>
            <a:r>
              <a:rPr dirty="0" sz="5500" spc="-10">
                <a:solidFill>
                  <a:srgbClr val="000000"/>
                </a:solidFill>
              </a:rPr>
              <a:t>America </a:t>
            </a:r>
            <a:r>
              <a:rPr dirty="0" sz="5500" spc="135">
                <a:solidFill>
                  <a:srgbClr val="000000"/>
                </a:solidFill>
              </a:rPr>
              <a:t>USD</a:t>
            </a:r>
            <a:r>
              <a:rPr dirty="0" sz="5500" spc="-235">
                <a:solidFill>
                  <a:srgbClr val="000000"/>
                </a:solidFill>
              </a:rPr>
              <a:t> </a:t>
            </a:r>
            <a:r>
              <a:rPr dirty="0" sz="5500" spc="-345">
                <a:solidFill>
                  <a:srgbClr val="000000"/>
                </a:solidFill>
              </a:rPr>
              <a:t>7,920.51</a:t>
            </a:r>
            <a:r>
              <a:rPr dirty="0" sz="5500" spc="-235">
                <a:solidFill>
                  <a:srgbClr val="000000"/>
                </a:solidFill>
              </a:rPr>
              <a:t> </a:t>
            </a:r>
            <a:r>
              <a:rPr dirty="0" sz="5500" spc="-70">
                <a:solidFill>
                  <a:srgbClr val="000000"/>
                </a:solidFill>
              </a:rPr>
              <a:t>Million</a:t>
            </a:r>
            <a:endParaRPr sz="5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160008" y="1991867"/>
            <a:ext cx="8130540" cy="2996565"/>
          </a:xfrm>
          <a:custGeom>
            <a:avLst/>
            <a:gdLst/>
            <a:ahLst/>
            <a:cxnLst/>
            <a:rect l="l" t="t" r="r" b="b"/>
            <a:pathLst>
              <a:path w="8130540" h="2996565">
                <a:moveTo>
                  <a:pt x="7982711" y="0"/>
                </a:moveTo>
                <a:lnTo>
                  <a:pt x="147827" y="0"/>
                </a:lnTo>
                <a:lnTo>
                  <a:pt x="101144" y="7545"/>
                </a:lnTo>
                <a:lnTo>
                  <a:pt x="60569" y="28545"/>
                </a:lnTo>
                <a:lnTo>
                  <a:pt x="28553" y="60542"/>
                </a:lnTo>
                <a:lnTo>
                  <a:pt x="7546" y="101079"/>
                </a:lnTo>
                <a:lnTo>
                  <a:pt x="0" y="147700"/>
                </a:lnTo>
                <a:lnTo>
                  <a:pt x="0" y="2848482"/>
                </a:lnTo>
                <a:lnTo>
                  <a:pt x="7546" y="2895104"/>
                </a:lnTo>
                <a:lnTo>
                  <a:pt x="28553" y="2935641"/>
                </a:lnTo>
                <a:lnTo>
                  <a:pt x="60569" y="2967638"/>
                </a:lnTo>
                <a:lnTo>
                  <a:pt x="101144" y="2988638"/>
                </a:lnTo>
                <a:lnTo>
                  <a:pt x="147827" y="2996183"/>
                </a:lnTo>
                <a:lnTo>
                  <a:pt x="7982711" y="2996183"/>
                </a:lnTo>
                <a:lnTo>
                  <a:pt x="8029395" y="2988638"/>
                </a:lnTo>
                <a:lnTo>
                  <a:pt x="8069970" y="2967638"/>
                </a:lnTo>
                <a:lnTo>
                  <a:pt x="8101986" y="2935641"/>
                </a:lnTo>
                <a:lnTo>
                  <a:pt x="8122993" y="2895104"/>
                </a:lnTo>
                <a:lnTo>
                  <a:pt x="8130540" y="2848482"/>
                </a:lnTo>
                <a:lnTo>
                  <a:pt x="8130540" y="147700"/>
                </a:lnTo>
                <a:lnTo>
                  <a:pt x="8122993" y="101079"/>
                </a:lnTo>
                <a:lnTo>
                  <a:pt x="8101986" y="60542"/>
                </a:lnTo>
                <a:lnTo>
                  <a:pt x="8069970" y="28545"/>
                </a:lnTo>
                <a:lnTo>
                  <a:pt x="8029395" y="7545"/>
                </a:lnTo>
                <a:lnTo>
                  <a:pt x="7982711" y="0"/>
                </a:lnTo>
                <a:close/>
              </a:path>
            </a:pathLst>
          </a:custGeom>
          <a:solidFill>
            <a:srgbClr val="1E2F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401055" y="5315711"/>
            <a:ext cx="8890000" cy="3362325"/>
          </a:xfrm>
          <a:custGeom>
            <a:avLst/>
            <a:gdLst/>
            <a:ahLst/>
            <a:cxnLst/>
            <a:rect l="l" t="t" r="r" b="b"/>
            <a:pathLst>
              <a:path w="8890000" h="3362325">
                <a:moveTo>
                  <a:pt x="8741664" y="0"/>
                </a:moveTo>
                <a:lnTo>
                  <a:pt x="147828" y="0"/>
                </a:lnTo>
                <a:lnTo>
                  <a:pt x="101144" y="7546"/>
                </a:lnTo>
                <a:lnTo>
                  <a:pt x="60569" y="28553"/>
                </a:lnTo>
                <a:lnTo>
                  <a:pt x="28553" y="60569"/>
                </a:lnTo>
                <a:lnTo>
                  <a:pt x="7546" y="101144"/>
                </a:lnTo>
                <a:lnTo>
                  <a:pt x="0" y="147827"/>
                </a:lnTo>
                <a:lnTo>
                  <a:pt x="0" y="3214116"/>
                </a:lnTo>
                <a:lnTo>
                  <a:pt x="7546" y="3260750"/>
                </a:lnTo>
                <a:lnTo>
                  <a:pt x="28553" y="3301319"/>
                </a:lnTo>
                <a:lnTo>
                  <a:pt x="60569" y="3333353"/>
                </a:lnTo>
                <a:lnTo>
                  <a:pt x="101144" y="3354384"/>
                </a:lnTo>
                <a:lnTo>
                  <a:pt x="147828" y="3361944"/>
                </a:lnTo>
                <a:lnTo>
                  <a:pt x="8741664" y="3361944"/>
                </a:lnTo>
                <a:lnTo>
                  <a:pt x="8788347" y="3354384"/>
                </a:lnTo>
                <a:lnTo>
                  <a:pt x="8828922" y="3333353"/>
                </a:lnTo>
                <a:lnTo>
                  <a:pt x="8860938" y="3301319"/>
                </a:lnTo>
                <a:lnTo>
                  <a:pt x="8881945" y="3260750"/>
                </a:lnTo>
                <a:lnTo>
                  <a:pt x="8889492" y="3214116"/>
                </a:lnTo>
                <a:lnTo>
                  <a:pt x="8889492" y="147827"/>
                </a:lnTo>
                <a:lnTo>
                  <a:pt x="8881945" y="101144"/>
                </a:lnTo>
                <a:lnTo>
                  <a:pt x="8860938" y="60569"/>
                </a:lnTo>
                <a:lnTo>
                  <a:pt x="8828922" y="28553"/>
                </a:lnTo>
                <a:lnTo>
                  <a:pt x="8788347" y="7546"/>
                </a:lnTo>
                <a:lnTo>
                  <a:pt x="8741664" y="0"/>
                </a:lnTo>
                <a:close/>
              </a:path>
            </a:pathLst>
          </a:custGeom>
          <a:solidFill>
            <a:srgbClr val="0096B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259579" y="1991867"/>
            <a:ext cx="10031095" cy="2996565"/>
            <a:chOff x="4259579" y="1991867"/>
            <a:chExt cx="10031095" cy="2996565"/>
          </a:xfrm>
        </p:grpSpPr>
        <p:sp>
          <p:nvSpPr>
            <p:cNvPr id="6" name="object 6" descr=""/>
            <p:cNvSpPr/>
            <p:nvPr/>
          </p:nvSpPr>
          <p:spPr>
            <a:xfrm>
              <a:off x="5401055" y="1991867"/>
              <a:ext cx="8890000" cy="2996565"/>
            </a:xfrm>
            <a:custGeom>
              <a:avLst/>
              <a:gdLst/>
              <a:ahLst/>
              <a:cxnLst/>
              <a:rect l="l" t="t" r="r" b="b"/>
              <a:pathLst>
                <a:path w="8890000" h="2996565">
                  <a:moveTo>
                    <a:pt x="8741664" y="0"/>
                  </a:moveTo>
                  <a:lnTo>
                    <a:pt x="147828" y="0"/>
                  </a:lnTo>
                  <a:lnTo>
                    <a:pt x="101144" y="7545"/>
                  </a:lnTo>
                  <a:lnTo>
                    <a:pt x="60569" y="28545"/>
                  </a:lnTo>
                  <a:lnTo>
                    <a:pt x="28553" y="60542"/>
                  </a:lnTo>
                  <a:lnTo>
                    <a:pt x="7546" y="101079"/>
                  </a:lnTo>
                  <a:lnTo>
                    <a:pt x="0" y="147700"/>
                  </a:lnTo>
                  <a:lnTo>
                    <a:pt x="0" y="2848482"/>
                  </a:lnTo>
                  <a:lnTo>
                    <a:pt x="7546" y="2895104"/>
                  </a:lnTo>
                  <a:lnTo>
                    <a:pt x="28553" y="2935641"/>
                  </a:lnTo>
                  <a:lnTo>
                    <a:pt x="60569" y="2967638"/>
                  </a:lnTo>
                  <a:lnTo>
                    <a:pt x="101144" y="2988638"/>
                  </a:lnTo>
                  <a:lnTo>
                    <a:pt x="147828" y="2996183"/>
                  </a:lnTo>
                  <a:lnTo>
                    <a:pt x="8741664" y="2996183"/>
                  </a:lnTo>
                  <a:lnTo>
                    <a:pt x="8788347" y="2988638"/>
                  </a:lnTo>
                  <a:lnTo>
                    <a:pt x="8828922" y="2967638"/>
                  </a:lnTo>
                  <a:lnTo>
                    <a:pt x="8860938" y="2935641"/>
                  </a:lnTo>
                  <a:lnTo>
                    <a:pt x="8881945" y="2895104"/>
                  </a:lnTo>
                  <a:lnTo>
                    <a:pt x="8889492" y="2848482"/>
                  </a:lnTo>
                  <a:lnTo>
                    <a:pt x="8889492" y="147700"/>
                  </a:lnTo>
                  <a:lnTo>
                    <a:pt x="8881945" y="101079"/>
                  </a:lnTo>
                  <a:lnTo>
                    <a:pt x="8860938" y="60542"/>
                  </a:lnTo>
                  <a:lnTo>
                    <a:pt x="8828922" y="28545"/>
                  </a:lnTo>
                  <a:lnTo>
                    <a:pt x="8788347" y="7545"/>
                  </a:lnTo>
                  <a:lnTo>
                    <a:pt x="8741664" y="0"/>
                  </a:lnTo>
                  <a:close/>
                </a:path>
              </a:pathLst>
            </a:custGeom>
            <a:solidFill>
              <a:srgbClr val="0824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259579" y="2455163"/>
              <a:ext cx="2283460" cy="2070100"/>
            </a:xfrm>
            <a:custGeom>
              <a:avLst/>
              <a:gdLst/>
              <a:ahLst/>
              <a:cxnLst/>
              <a:rect l="l" t="t" r="r" b="b"/>
              <a:pathLst>
                <a:path w="2283459" h="2070100">
                  <a:moveTo>
                    <a:pt x="2135251" y="0"/>
                  </a:moveTo>
                  <a:lnTo>
                    <a:pt x="147700" y="0"/>
                  </a:lnTo>
                  <a:lnTo>
                    <a:pt x="101079" y="7546"/>
                  </a:lnTo>
                  <a:lnTo>
                    <a:pt x="60542" y="28553"/>
                  </a:lnTo>
                  <a:lnTo>
                    <a:pt x="28545" y="60569"/>
                  </a:lnTo>
                  <a:lnTo>
                    <a:pt x="7545" y="101144"/>
                  </a:lnTo>
                  <a:lnTo>
                    <a:pt x="0" y="147827"/>
                  </a:lnTo>
                  <a:lnTo>
                    <a:pt x="0" y="1921763"/>
                  </a:lnTo>
                  <a:lnTo>
                    <a:pt x="7545" y="1968447"/>
                  </a:lnTo>
                  <a:lnTo>
                    <a:pt x="28545" y="2009022"/>
                  </a:lnTo>
                  <a:lnTo>
                    <a:pt x="60542" y="2041038"/>
                  </a:lnTo>
                  <a:lnTo>
                    <a:pt x="101079" y="2062045"/>
                  </a:lnTo>
                  <a:lnTo>
                    <a:pt x="147700" y="2069591"/>
                  </a:lnTo>
                  <a:lnTo>
                    <a:pt x="2135251" y="2069591"/>
                  </a:lnTo>
                  <a:lnTo>
                    <a:pt x="2181872" y="2062045"/>
                  </a:lnTo>
                  <a:lnTo>
                    <a:pt x="2222409" y="2041038"/>
                  </a:lnTo>
                  <a:lnTo>
                    <a:pt x="2254406" y="2009022"/>
                  </a:lnTo>
                  <a:lnTo>
                    <a:pt x="2275406" y="1968447"/>
                  </a:lnTo>
                  <a:lnTo>
                    <a:pt x="2282952" y="1921763"/>
                  </a:lnTo>
                  <a:lnTo>
                    <a:pt x="2282952" y="147827"/>
                  </a:lnTo>
                  <a:lnTo>
                    <a:pt x="2275406" y="101144"/>
                  </a:lnTo>
                  <a:lnTo>
                    <a:pt x="2254406" y="60569"/>
                  </a:lnTo>
                  <a:lnTo>
                    <a:pt x="2222409" y="28553"/>
                  </a:lnTo>
                  <a:lnTo>
                    <a:pt x="2181872" y="7546"/>
                  </a:lnTo>
                  <a:lnTo>
                    <a:pt x="2135251" y="0"/>
                  </a:lnTo>
                  <a:close/>
                </a:path>
              </a:pathLst>
            </a:custGeom>
            <a:solidFill>
              <a:srgbClr val="0096B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3997452" y="5780532"/>
            <a:ext cx="2545080" cy="2070100"/>
          </a:xfrm>
          <a:custGeom>
            <a:avLst/>
            <a:gdLst/>
            <a:ahLst/>
            <a:cxnLst/>
            <a:rect l="l" t="t" r="r" b="b"/>
            <a:pathLst>
              <a:path w="2545079" h="2070100">
                <a:moveTo>
                  <a:pt x="2397379" y="0"/>
                </a:moveTo>
                <a:lnTo>
                  <a:pt x="147700" y="0"/>
                </a:lnTo>
                <a:lnTo>
                  <a:pt x="101079" y="7546"/>
                </a:lnTo>
                <a:lnTo>
                  <a:pt x="60542" y="28553"/>
                </a:lnTo>
                <a:lnTo>
                  <a:pt x="28545" y="60569"/>
                </a:lnTo>
                <a:lnTo>
                  <a:pt x="7545" y="101144"/>
                </a:lnTo>
                <a:lnTo>
                  <a:pt x="0" y="147827"/>
                </a:lnTo>
                <a:lnTo>
                  <a:pt x="0" y="1921763"/>
                </a:lnTo>
                <a:lnTo>
                  <a:pt x="7545" y="1968447"/>
                </a:lnTo>
                <a:lnTo>
                  <a:pt x="28545" y="2009022"/>
                </a:lnTo>
                <a:lnTo>
                  <a:pt x="60542" y="2041038"/>
                </a:lnTo>
                <a:lnTo>
                  <a:pt x="101079" y="2062045"/>
                </a:lnTo>
                <a:lnTo>
                  <a:pt x="147700" y="2069591"/>
                </a:lnTo>
                <a:lnTo>
                  <a:pt x="2397379" y="2069591"/>
                </a:lnTo>
                <a:lnTo>
                  <a:pt x="2444000" y="2062045"/>
                </a:lnTo>
                <a:lnTo>
                  <a:pt x="2484537" y="2041038"/>
                </a:lnTo>
                <a:lnTo>
                  <a:pt x="2516534" y="2009022"/>
                </a:lnTo>
                <a:lnTo>
                  <a:pt x="2537534" y="1968447"/>
                </a:lnTo>
                <a:lnTo>
                  <a:pt x="2545079" y="1921763"/>
                </a:lnTo>
                <a:lnTo>
                  <a:pt x="2545079" y="147827"/>
                </a:lnTo>
                <a:lnTo>
                  <a:pt x="2537534" y="101144"/>
                </a:lnTo>
                <a:lnTo>
                  <a:pt x="2516534" y="60569"/>
                </a:lnTo>
                <a:lnTo>
                  <a:pt x="2484537" y="28553"/>
                </a:lnTo>
                <a:lnTo>
                  <a:pt x="2444000" y="7546"/>
                </a:lnTo>
                <a:lnTo>
                  <a:pt x="2397379" y="0"/>
                </a:lnTo>
                <a:close/>
              </a:path>
            </a:pathLst>
          </a:custGeom>
          <a:solidFill>
            <a:srgbClr val="0824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469379" y="3144011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6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0096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469379" y="6469379"/>
            <a:ext cx="599440" cy="692150"/>
          </a:xfrm>
          <a:custGeom>
            <a:avLst/>
            <a:gdLst/>
            <a:ahLst/>
            <a:cxnLst/>
            <a:rect l="l" t="t" r="r" b="b"/>
            <a:pathLst>
              <a:path w="599440" h="692150">
                <a:moveTo>
                  <a:pt x="0" y="0"/>
                </a:moveTo>
                <a:lnTo>
                  <a:pt x="0" y="691896"/>
                </a:lnTo>
                <a:lnTo>
                  <a:pt x="598931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08243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5495" y="3127882"/>
            <a:ext cx="1842770" cy="583692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5864" y="6502857"/>
            <a:ext cx="2543429" cy="58399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4500" spc="-70" b="1">
                <a:latin typeface="Trebuchet MS"/>
                <a:cs typeface="Trebuchet MS"/>
              </a:rPr>
              <a:t>The</a:t>
            </a:r>
            <a:r>
              <a:rPr dirty="0" sz="4500" spc="-145" b="1">
                <a:latin typeface="Trebuchet MS"/>
                <a:cs typeface="Trebuchet MS"/>
              </a:rPr>
              <a:t> </a:t>
            </a:r>
            <a:r>
              <a:rPr dirty="0" sz="4500" b="1">
                <a:latin typeface="Trebuchet MS"/>
                <a:cs typeface="Trebuchet MS"/>
              </a:rPr>
              <a:t>rising</a:t>
            </a:r>
            <a:r>
              <a:rPr dirty="0" sz="4500" spc="-155" b="1">
                <a:latin typeface="Trebuchet MS"/>
                <a:cs typeface="Trebuchet MS"/>
              </a:rPr>
              <a:t> </a:t>
            </a:r>
            <a:r>
              <a:rPr dirty="0" sz="4500" spc="-35" b="1">
                <a:latin typeface="Trebuchet MS"/>
                <a:cs typeface="Trebuchet MS"/>
              </a:rPr>
              <a:t>popularity</a:t>
            </a:r>
            <a:r>
              <a:rPr dirty="0" sz="4500" spc="-150" b="1">
                <a:latin typeface="Trebuchet MS"/>
                <a:cs typeface="Trebuchet MS"/>
              </a:rPr>
              <a:t> </a:t>
            </a:r>
            <a:r>
              <a:rPr dirty="0" sz="4500" spc="25" b="1">
                <a:latin typeface="Trebuchet MS"/>
                <a:cs typeface="Trebuchet MS"/>
              </a:rPr>
              <a:t>of </a:t>
            </a:r>
            <a:r>
              <a:rPr dirty="0" sz="4500" spc="60" b="1">
                <a:latin typeface="Trebuchet MS"/>
                <a:cs typeface="Trebuchet MS"/>
              </a:rPr>
              <a:t>fishing</a:t>
            </a:r>
            <a:r>
              <a:rPr dirty="0" sz="4500" spc="-200" b="1">
                <a:latin typeface="Trebuchet MS"/>
                <a:cs typeface="Trebuchet MS"/>
              </a:rPr>
              <a:t> </a:t>
            </a:r>
            <a:r>
              <a:rPr dirty="0" sz="4500" spc="165" b="1">
                <a:latin typeface="Trebuchet MS"/>
                <a:cs typeface="Trebuchet MS"/>
              </a:rPr>
              <a:t>as</a:t>
            </a:r>
            <a:r>
              <a:rPr dirty="0" sz="4500" spc="-200" b="1">
                <a:latin typeface="Trebuchet MS"/>
                <a:cs typeface="Trebuchet MS"/>
              </a:rPr>
              <a:t> </a:t>
            </a:r>
            <a:r>
              <a:rPr dirty="0" sz="4500" b="1">
                <a:latin typeface="Trebuchet MS"/>
                <a:cs typeface="Trebuchet MS"/>
              </a:rPr>
              <a:t>a</a:t>
            </a:r>
            <a:r>
              <a:rPr dirty="0" sz="4500" spc="-210" b="1">
                <a:latin typeface="Trebuchet MS"/>
                <a:cs typeface="Trebuchet MS"/>
              </a:rPr>
              <a:t> </a:t>
            </a:r>
            <a:r>
              <a:rPr dirty="0" sz="4500" spc="-10" b="1">
                <a:latin typeface="Trebuchet MS"/>
                <a:cs typeface="Trebuchet MS"/>
              </a:rPr>
              <a:t>recreational activity</a:t>
            </a:r>
            <a:endParaRPr sz="45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96150" y="6298184"/>
            <a:ext cx="427672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b="1">
                <a:solidFill>
                  <a:srgbClr val="FFFFFF"/>
                </a:solidFill>
                <a:latin typeface="Trebuchet MS"/>
                <a:cs typeface="Trebuchet MS"/>
              </a:rPr>
              <a:t>High</a:t>
            </a:r>
            <a:r>
              <a:rPr dirty="0" sz="4500" spc="-2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500" spc="-70" b="1">
                <a:solidFill>
                  <a:srgbClr val="FFFFFF"/>
                </a:solidFill>
                <a:latin typeface="Trebuchet MS"/>
                <a:cs typeface="Trebuchet MS"/>
              </a:rPr>
              <a:t>rent</a:t>
            </a:r>
            <a:r>
              <a:rPr dirty="0" sz="4500" spc="-2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500" spc="-10" b="1">
                <a:solidFill>
                  <a:srgbClr val="FFFFFF"/>
                </a:solidFill>
                <a:latin typeface="Trebuchet MS"/>
                <a:cs typeface="Trebuchet MS"/>
              </a:rPr>
              <a:t>prices</a:t>
            </a:r>
            <a:endParaRPr sz="4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249423" y="2522220"/>
            <a:ext cx="13789660" cy="6242685"/>
          </a:xfrm>
          <a:custGeom>
            <a:avLst/>
            <a:gdLst/>
            <a:ahLst/>
            <a:cxnLst/>
            <a:rect l="l" t="t" r="r" b="b"/>
            <a:pathLst>
              <a:path w="13789660" h="6242684">
                <a:moveTo>
                  <a:pt x="13789152" y="0"/>
                </a:moveTo>
                <a:lnTo>
                  <a:pt x="0" y="0"/>
                </a:lnTo>
                <a:lnTo>
                  <a:pt x="0" y="6242304"/>
                </a:lnTo>
                <a:lnTo>
                  <a:pt x="13789152" y="6242304"/>
                </a:lnTo>
                <a:lnTo>
                  <a:pt x="13789152" y="0"/>
                </a:lnTo>
                <a:close/>
              </a:path>
            </a:pathLst>
          </a:custGeom>
          <a:solidFill>
            <a:srgbClr val="DBDC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55641" y="2614930"/>
            <a:ext cx="8778875" cy="970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200" spc="-280">
                <a:solidFill>
                  <a:srgbClr val="3A301F"/>
                </a:solidFill>
              </a:rPr>
              <a:t>AUTHOR'S</a:t>
            </a:r>
            <a:r>
              <a:rPr dirty="0" sz="6200" spc="-60">
                <a:solidFill>
                  <a:srgbClr val="3A301F"/>
                </a:solidFill>
              </a:rPr>
              <a:t> </a:t>
            </a:r>
            <a:r>
              <a:rPr dirty="0" sz="6200" spc="-525">
                <a:solidFill>
                  <a:srgbClr val="3A301F"/>
                </a:solidFill>
              </a:rPr>
              <a:t>PERSPECTIVE</a:t>
            </a:r>
            <a:endParaRPr sz="6200"/>
          </a:p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2550" rIns="0" bIns="0" rtlCol="0" vert="horz">
            <a:spAutoFit/>
          </a:bodyPr>
          <a:lstStyle/>
          <a:p>
            <a:pPr marL="329565" indent="-29273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29565" algn="l"/>
              </a:tabLst>
            </a:pPr>
            <a:r>
              <a:rPr dirty="0" spc="-50"/>
              <a:t>The</a:t>
            </a:r>
            <a:r>
              <a:rPr dirty="0" spc="-95"/>
              <a:t> </a:t>
            </a:r>
            <a:r>
              <a:rPr dirty="0" spc="-30"/>
              <a:t>Global</a:t>
            </a:r>
            <a:r>
              <a:rPr dirty="0" spc="-70"/>
              <a:t> </a:t>
            </a:r>
            <a:r>
              <a:rPr dirty="0"/>
              <a:t>Boat</a:t>
            </a:r>
            <a:r>
              <a:rPr dirty="0" spc="-85"/>
              <a:t> </a:t>
            </a:r>
            <a:r>
              <a:rPr dirty="0"/>
              <a:t>Rentals</a:t>
            </a:r>
            <a:r>
              <a:rPr dirty="0" spc="-80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40"/>
              <a:t>revenue</a:t>
            </a:r>
            <a:r>
              <a:rPr dirty="0" spc="-95"/>
              <a:t> </a:t>
            </a:r>
            <a:r>
              <a:rPr dirty="0" spc="-100"/>
              <a:t>in</a:t>
            </a:r>
            <a:r>
              <a:rPr dirty="0" spc="-95"/>
              <a:t> </a:t>
            </a:r>
            <a:r>
              <a:rPr dirty="0" spc="-180"/>
              <a:t>2017:</a:t>
            </a:r>
            <a:r>
              <a:rPr dirty="0" spc="-75"/>
              <a:t> </a:t>
            </a:r>
            <a:r>
              <a:rPr dirty="0" spc="60"/>
              <a:t>USD</a:t>
            </a:r>
            <a:r>
              <a:rPr dirty="0" spc="-105"/>
              <a:t> </a:t>
            </a:r>
            <a:r>
              <a:rPr dirty="0" spc="-204"/>
              <a:t>12,104.58</a:t>
            </a:r>
            <a:r>
              <a:rPr dirty="0" spc="-90"/>
              <a:t> </a:t>
            </a:r>
            <a:r>
              <a:rPr dirty="0" spc="-10"/>
              <a:t>Million</a:t>
            </a:r>
          </a:p>
          <a:p>
            <a:pPr marL="329565" indent="-292735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29565" algn="l"/>
              </a:tabLst>
            </a:pPr>
            <a:r>
              <a:rPr dirty="0" spc="-45"/>
              <a:t>Fuel</a:t>
            </a:r>
            <a:r>
              <a:rPr dirty="0" spc="-85"/>
              <a:t> </a:t>
            </a:r>
            <a:r>
              <a:rPr dirty="0"/>
              <a:t>Powered</a:t>
            </a:r>
            <a:r>
              <a:rPr dirty="0" spc="-95"/>
              <a:t> </a:t>
            </a:r>
            <a:r>
              <a:rPr dirty="0" spc="-50"/>
              <a:t>held</a:t>
            </a:r>
            <a:r>
              <a:rPr dirty="0" spc="-85"/>
              <a:t> </a:t>
            </a:r>
            <a:r>
              <a:rPr dirty="0"/>
              <a:t>for</a:t>
            </a:r>
            <a:r>
              <a:rPr dirty="0" spc="-90"/>
              <a:t> </a:t>
            </a:r>
            <a:r>
              <a:rPr dirty="0"/>
              <a:t>largest</a:t>
            </a:r>
            <a:r>
              <a:rPr dirty="0" spc="-75"/>
              <a:t> </a:t>
            </a:r>
            <a:r>
              <a:rPr dirty="0"/>
              <a:t>share</a:t>
            </a:r>
            <a:r>
              <a:rPr dirty="0" spc="-70"/>
              <a:t> </a:t>
            </a:r>
            <a:r>
              <a:rPr dirty="0"/>
              <a:t>of</a:t>
            </a:r>
            <a:r>
              <a:rPr dirty="0" spc="-80"/>
              <a:t> </a:t>
            </a:r>
            <a:r>
              <a:rPr dirty="0"/>
              <a:t>total</a:t>
            </a:r>
            <a:r>
              <a:rPr dirty="0" spc="-65"/>
              <a:t> </a:t>
            </a:r>
            <a:r>
              <a:rPr dirty="0" spc="-40"/>
              <a:t>revenue</a:t>
            </a:r>
            <a:r>
              <a:rPr dirty="0" spc="-85"/>
              <a:t> </a:t>
            </a:r>
            <a:r>
              <a:rPr dirty="0"/>
              <a:t>generated</a:t>
            </a:r>
            <a:r>
              <a:rPr dirty="0" spc="-60"/>
              <a:t> </a:t>
            </a:r>
            <a:r>
              <a:rPr dirty="0" spc="-100"/>
              <a:t>in</a:t>
            </a:r>
            <a:r>
              <a:rPr dirty="0" spc="-90"/>
              <a:t> </a:t>
            </a:r>
            <a:r>
              <a:rPr dirty="0" spc="-20"/>
              <a:t>2020</a:t>
            </a:r>
          </a:p>
          <a:p>
            <a:pPr marL="329565" indent="-292735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29565" algn="l"/>
              </a:tabLst>
            </a:pPr>
            <a:r>
              <a:rPr dirty="0" spc="-50"/>
              <a:t>up</a:t>
            </a:r>
            <a:r>
              <a:rPr dirty="0" spc="-130"/>
              <a:t> </a:t>
            </a:r>
            <a:r>
              <a:rPr dirty="0"/>
              <a:t>to</a:t>
            </a:r>
            <a:r>
              <a:rPr dirty="0" spc="-114"/>
              <a:t> </a:t>
            </a:r>
            <a:r>
              <a:rPr dirty="0" spc="-10"/>
              <a:t>20</a:t>
            </a:r>
            <a:r>
              <a:rPr dirty="0" spc="-120"/>
              <a:t> </a:t>
            </a:r>
            <a:r>
              <a:rPr dirty="0"/>
              <a:t>Feet</a:t>
            </a:r>
            <a:r>
              <a:rPr dirty="0" spc="-114"/>
              <a:t> </a:t>
            </a:r>
            <a:r>
              <a:rPr dirty="0" spc="-50"/>
              <a:t>held</a:t>
            </a:r>
            <a:r>
              <a:rPr dirty="0" spc="-125"/>
              <a:t> </a:t>
            </a:r>
            <a:r>
              <a:rPr dirty="0" spc="-10"/>
              <a:t>maximum</a:t>
            </a:r>
            <a:r>
              <a:rPr dirty="0" spc="-40"/>
              <a:t> </a:t>
            </a:r>
            <a:r>
              <a:rPr dirty="0" spc="180"/>
              <a:t>---</a:t>
            </a:r>
            <a:r>
              <a:rPr dirty="0" spc="-20"/>
              <a:t>are</a:t>
            </a:r>
            <a:r>
              <a:rPr dirty="0" spc="-135"/>
              <a:t> </a:t>
            </a:r>
            <a:r>
              <a:rPr dirty="0"/>
              <a:t>of</a:t>
            </a:r>
            <a:r>
              <a:rPr dirty="0" spc="-114"/>
              <a:t> </a:t>
            </a:r>
            <a:r>
              <a:rPr dirty="0"/>
              <a:t>Boat</a:t>
            </a:r>
            <a:r>
              <a:rPr dirty="0" spc="-114"/>
              <a:t> </a:t>
            </a:r>
            <a:r>
              <a:rPr dirty="0"/>
              <a:t>Rentals</a:t>
            </a:r>
            <a:r>
              <a:rPr dirty="0" spc="-114"/>
              <a:t> </a:t>
            </a:r>
            <a:r>
              <a:rPr dirty="0"/>
              <a:t>market</a:t>
            </a:r>
            <a:r>
              <a:rPr dirty="0" spc="-100"/>
              <a:t> in</a:t>
            </a:r>
            <a:r>
              <a:rPr dirty="0" spc="-120"/>
              <a:t> </a:t>
            </a:r>
            <a:r>
              <a:rPr dirty="0" spc="-20"/>
              <a:t>2020</a:t>
            </a:r>
          </a:p>
          <a:p>
            <a:pPr marL="329565" indent="-292735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29565" algn="l"/>
              </a:tabLst>
            </a:pPr>
            <a:r>
              <a:rPr dirty="0"/>
              <a:t>Fishing</a:t>
            </a:r>
            <a:r>
              <a:rPr dirty="0" spc="-30"/>
              <a:t> </a:t>
            </a:r>
            <a:r>
              <a:rPr dirty="0" spc="-55"/>
              <a:t>held</a:t>
            </a:r>
            <a:r>
              <a:rPr dirty="0" spc="-75"/>
              <a:t> </a:t>
            </a:r>
            <a:r>
              <a:rPr dirty="0" spc="-25"/>
              <a:t>maximum</a:t>
            </a:r>
            <a:r>
              <a:rPr dirty="0" spc="-55"/>
              <a:t> </a:t>
            </a:r>
            <a:r>
              <a:rPr dirty="0"/>
              <a:t>share</a:t>
            </a:r>
            <a:r>
              <a:rPr dirty="0" spc="-3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/>
              <a:t>Boat</a:t>
            </a:r>
            <a:r>
              <a:rPr dirty="0" spc="-35"/>
              <a:t> </a:t>
            </a:r>
            <a:r>
              <a:rPr dirty="0"/>
              <a:t>Rentals</a:t>
            </a:r>
            <a:r>
              <a:rPr dirty="0" spc="-50"/>
              <a:t> </a:t>
            </a:r>
            <a:r>
              <a:rPr dirty="0"/>
              <a:t>market</a:t>
            </a:r>
            <a:r>
              <a:rPr dirty="0" spc="-55"/>
              <a:t> </a:t>
            </a:r>
            <a:r>
              <a:rPr dirty="0" spc="-90"/>
              <a:t>in</a:t>
            </a:r>
            <a:r>
              <a:rPr dirty="0" spc="-55"/>
              <a:t> </a:t>
            </a:r>
            <a:r>
              <a:rPr dirty="0" spc="-20"/>
              <a:t>2020</a:t>
            </a:r>
          </a:p>
          <a:p>
            <a:pPr marL="329565" indent="-292735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329565" algn="l"/>
              </a:tabLst>
            </a:pPr>
            <a:r>
              <a:rPr dirty="0"/>
              <a:t>26-</a:t>
            </a:r>
            <a:r>
              <a:rPr dirty="0" spc="-55"/>
              <a:t>50</a:t>
            </a:r>
            <a:r>
              <a:rPr dirty="0" spc="-85"/>
              <a:t> </a:t>
            </a:r>
            <a:r>
              <a:rPr dirty="0"/>
              <a:t>HP</a:t>
            </a:r>
            <a:r>
              <a:rPr dirty="0" spc="-80"/>
              <a:t> </a:t>
            </a:r>
            <a:r>
              <a:rPr dirty="0" spc="-50"/>
              <a:t>held</a:t>
            </a:r>
            <a:r>
              <a:rPr dirty="0" spc="-85"/>
              <a:t> </a:t>
            </a:r>
            <a:r>
              <a:rPr dirty="0" spc="-20"/>
              <a:t>maximum</a:t>
            </a:r>
            <a:r>
              <a:rPr dirty="0" spc="-85"/>
              <a:t> </a:t>
            </a:r>
            <a:r>
              <a:rPr dirty="0"/>
              <a:t>share</a:t>
            </a:r>
            <a:r>
              <a:rPr dirty="0" spc="-70"/>
              <a:t> </a:t>
            </a:r>
            <a:r>
              <a:rPr dirty="0"/>
              <a:t>of</a:t>
            </a:r>
            <a:r>
              <a:rPr dirty="0" spc="-80"/>
              <a:t> </a:t>
            </a:r>
            <a:r>
              <a:rPr dirty="0"/>
              <a:t>Boat</a:t>
            </a:r>
            <a:r>
              <a:rPr dirty="0" spc="-80"/>
              <a:t> </a:t>
            </a:r>
            <a:r>
              <a:rPr dirty="0"/>
              <a:t>Rentals</a:t>
            </a:r>
            <a:r>
              <a:rPr dirty="0" spc="-75"/>
              <a:t> </a:t>
            </a:r>
            <a:r>
              <a:rPr dirty="0" spc="-10"/>
              <a:t>market</a:t>
            </a:r>
            <a:r>
              <a:rPr dirty="0" spc="-75"/>
              <a:t> </a:t>
            </a:r>
            <a:r>
              <a:rPr dirty="0" spc="-90"/>
              <a:t>in</a:t>
            </a:r>
            <a:r>
              <a:rPr dirty="0" spc="-75"/>
              <a:t> </a:t>
            </a:r>
            <a:r>
              <a:rPr dirty="0" spc="-20"/>
              <a:t>2020</a:t>
            </a:r>
          </a:p>
          <a:p>
            <a:pPr marL="329565" marR="35560" indent="-293370">
              <a:lnSpc>
                <a:spcPct val="117400"/>
              </a:lnSpc>
              <a:buFont typeface="Arial"/>
              <a:buChar char="•"/>
              <a:tabLst>
                <a:tab pos="329565" algn="l"/>
              </a:tabLst>
            </a:pPr>
            <a:r>
              <a:rPr dirty="0" spc="-50"/>
              <a:t>The</a:t>
            </a:r>
            <a:r>
              <a:rPr dirty="0" spc="-85"/>
              <a:t> </a:t>
            </a:r>
            <a:r>
              <a:rPr dirty="0"/>
              <a:t>rising</a:t>
            </a:r>
            <a:r>
              <a:rPr dirty="0" spc="-50"/>
              <a:t> </a:t>
            </a:r>
            <a:r>
              <a:rPr dirty="0" spc="-20"/>
              <a:t>popularity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75"/>
              <a:t> </a:t>
            </a:r>
            <a:r>
              <a:rPr dirty="0"/>
              <a:t>fishing</a:t>
            </a:r>
            <a:r>
              <a:rPr dirty="0" spc="-60"/>
              <a:t> </a:t>
            </a:r>
            <a:r>
              <a:rPr dirty="0" spc="100"/>
              <a:t>as</a:t>
            </a:r>
            <a:r>
              <a:rPr dirty="0" spc="-55"/>
              <a:t> </a:t>
            </a:r>
            <a:r>
              <a:rPr dirty="0"/>
              <a:t>a</a:t>
            </a:r>
            <a:r>
              <a:rPr dirty="0" spc="-70"/>
              <a:t> </a:t>
            </a:r>
            <a:r>
              <a:rPr dirty="0" spc="-10"/>
              <a:t>recreational</a:t>
            </a:r>
            <a:r>
              <a:rPr dirty="0" spc="-50"/>
              <a:t> </a:t>
            </a:r>
            <a:r>
              <a:rPr dirty="0"/>
              <a:t>activity</a:t>
            </a:r>
            <a:r>
              <a:rPr dirty="0" spc="-20"/>
              <a:t> </a:t>
            </a:r>
            <a:r>
              <a:rPr dirty="0"/>
              <a:t>drives</a:t>
            </a:r>
            <a:r>
              <a:rPr dirty="0" spc="-50"/>
              <a:t> </a:t>
            </a:r>
            <a:r>
              <a:rPr dirty="0" spc="-40"/>
              <a:t>the</a:t>
            </a:r>
            <a:r>
              <a:rPr dirty="0" spc="-85"/>
              <a:t> </a:t>
            </a:r>
            <a:r>
              <a:rPr dirty="0"/>
              <a:t>growth</a:t>
            </a:r>
            <a:r>
              <a:rPr dirty="0" spc="-70"/>
              <a:t> </a:t>
            </a:r>
            <a:r>
              <a:rPr dirty="0"/>
              <a:t>of</a:t>
            </a:r>
            <a:r>
              <a:rPr dirty="0" spc="-85"/>
              <a:t> </a:t>
            </a:r>
            <a:r>
              <a:rPr dirty="0" spc="-25"/>
              <a:t>the </a:t>
            </a:r>
            <a:r>
              <a:rPr dirty="0"/>
              <a:t>boat</a:t>
            </a:r>
            <a:r>
              <a:rPr dirty="0" spc="-120"/>
              <a:t> </a:t>
            </a:r>
            <a:r>
              <a:rPr dirty="0" spc="-30"/>
              <a:t>rental</a:t>
            </a:r>
            <a:r>
              <a:rPr dirty="0" spc="-135"/>
              <a:t> </a:t>
            </a:r>
            <a:r>
              <a:rPr dirty="0" spc="-10"/>
              <a:t>market</a:t>
            </a:r>
          </a:p>
          <a:p>
            <a:pPr marL="329565" indent="-292735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29565" algn="l"/>
              </a:tabLst>
            </a:pPr>
            <a:r>
              <a:rPr dirty="0"/>
              <a:t>High</a:t>
            </a:r>
            <a:r>
              <a:rPr dirty="0" spc="-90"/>
              <a:t> </a:t>
            </a:r>
            <a:r>
              <a:rPr dirty="0" spc="-35"/>
              <a:t>rent</a:t>
            </a:r>
            <a:r>
              <a:rPr dirty="0" spc="-80"/>
              <a:t> </a:t>
            </a:r>
            <a:r>
              <a:rPr dirty="0"/>
              <a:t>prices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85"/>
              <a:t> </a:t>
            </a:r>
            <a:r>
              <a:rPr dirty="0"/>
              <a:t>boats</a:t>
            </a:r>
            <a:r>
              <a:rPr dirty="0" spc="-65"/>
              <a:t> </a:t>
            </a:r>
            <a:r>
              <a:rPr dirty="0" spc="-20"/>
              <a:t>hindering</a:t>
            </a:r>
            <a:r>
              <a:rPr dirty="0" spc="-75"/>
              <a:t> </a:t>
            </a:r>
            <a:r>
              <a:rPr dirty="0" spc="-40"/>
              <a:t>the</a:t>
            </a:r>
            <a:r>
              <a:rPr dirty="0" spc="-90"/>
              <a:t> </a:t>
            </a:r>
            <a:r>
              <a:rPr dirty="0"/>
              <a:t>growth</a:t>
            </a:r>
            <a:r>
              <a:rPr dirty="0" spc="-85"/>
              <a:t> </a:t>
            </a:r>
            <a:r>
              <a:rPr dirty="0"/>
              <a:t>of</a:t>
            </a:r>
            <a:r>
              <a:rPr dirty="0" spc="-95"/>
              <a:t> </a:t>
            </a:r>
            <a:r>
              <a:rPr dirty="0" spc="-25"/>
              <a:t>the</a:t>
            </a:r>
            <a:r>
              <a:rPr dirty="0" spc="-75"/>
              <a:t> </a:t>
            </a:r>
            <a:r>
              <a:rPr dirty="0"/>
              <a:t>boat</a:t>
            </a:r>
            <a:r>
              <a:rPr dirty="0" spc="-70"/>
              <a:t> </a:t>
            </a:r>
            <a:r>
              <a:rPr dirty="0" spc="-30"/>
              <a:t>rental</a:t>
            </a:r>
            <a:r>
              <a:rPr dirty="0" spc="-85"/>
              <a:t> </a:t>
            </a:r>
            <a:r>
              <a:rPr dirty="0" spc="-10"/>
              <a:t>market</a:t>
            </a:r>
          </a:p>
          <a:p>
            <a:pPr marL="329565" marR="5080" indent="-293370">
              <a:lnSpc>
                <a:spcPct val="117400"/>
              </a:lnSpc>
              <a:spcBef>
                <a:spcPts val="5"/>
              </a:spcBef>
              <a:buFont typeface="Arial"/>
              <a:buChar char="•"/>
              <a:tabLst>
                <a:tab pos="329565" algn="l"/>
              </a:tabLst>
            </a:pPr>
            <a:r>
              <a:rPr dirty="0"/>
              <a:t>Technological</a:t>
            </a:r>
            <a:r>
              <a:rPr dirty="0" spc="-120"/>
              <a:t> </a:t>
            </a:r>
            <a:r>
              <a:rPr dirty="0"/>
              <a:t>advancement</a:t>
            </a:r>
            <a:r>
              <a:rPr dirty="0" spc="-11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/>
              <a:t>digitalization</a:t>
            </a:r>
            <a:r>
              <a:rPr dirty="0" spc="-110"/>
              <a:t> </a:t>
            </a:r>
            <a:r>
              <a:rPr dirty="0"/>
              <a:t>are</a:t>
            </a:r>
            <a:r>
              <a:rPr dirty="0" spc="-140"/>
              <a:t> </a:t>
            </a:r>
            <a:r>
              <a:rPr dirty="0"/>
              <a:t>expected</a:t>
            </a:r>
            <a:r>
              <a:rPr dirty="0" spc="-140"/>
              <a:t> </a:t>
            </a:r>
            <a:r>
              <a:rPr dirty="0"/>
              <a:t>to</a:t>
            </a:r>
            <a:r>
              <a:rPr dirty="0" spc="-145"/>
              <a:t> </a:t>
            </a:r>
            <a:r>
              <a:rPr dirty="0" spc="-10"/>
              <a:t>provide</a:t>
            </a:r>
            <a:r>
              <a:rPr dirty="0" spc="-135"/>
              <a:t> </a:t>
            </a:r>
            <a:r>
              <a:rPr dirty="0" spc="-10"/>
              <a:t>numerous </a:t>
            </a:r>
            <a:r>
              <a:rPr dirty="0"/>
              <a:t>opportunities</a:t>
            </a:r>
            <a:r>
              <a:rPr dirty="0" spc="-9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 spc="-35"/>
              <a:t>the</a:t>
            </a:r>
            <a:r>
              <a:rPr dirty="0" spc="-105"/>
              <a:t> </a:t>
            </a:r>
            <a:r>
              <a:rPr dirty="0"/>
              <a:t>growth</a:t>
            </a:r>
            <a:r>
              <a:rPr dirty="0" spc="-125"/>
              <a:t> </a:t>
            </a:r>
            <a:r>
              <a:rPr dirty="0"/>
              <a:t>of</a:t>
            </a:r>
            <a:r>
              <a:rPr dirty="0" spc="-120"/>
              <a:t> </a:t>
            </a:r>
            <a:r>
              <a:rPr dirty="0" spc="-40"/>
              <a:t>the</a:t>
            </a:r>
            <a:r>
              <a:rPr dirty="0" spc="-120"/>
              <a:t> </a:t>
            </a:r>
            <a:r>
              <a:rPr dirty="0"/>
              <a:t>boat</a:t>
            </a:r>
            <a:r>
              <a:rPr dirty="0" spc="-95"/>
              <a:t> </a:t>
            </a:r>
            <a:r>
              <a:rPr dirty="0" spc="-30"/>
              <a:t>rental</a:t>
            </a:r>
            <a:r>
              <a:rPr dirty="0" spc="-114"/>
              <a:t> </a:t>
            </a:r>
            <a:r>
              <a:rPr dirty="0" spc="-10"/>
              <a:t>market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2551176"/>
            <a:ext cx="4066032" cy="292760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87984" y="2420111"/>
            <a:ext cx="2948940" cy="305866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5755" y="5974079"/>
            <a:ext cx="2849880" cy="367893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79720" y="7255764"/>
            <a:ext cx="6950964" cy="131216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587984" y="6173723"/>
            <a:ext cx="3281172" cy="328117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4405" rIns="0" bIns="0" rtlCol="0" vert="horz">
            <a:spAutoFit/>
          </a:bodyPr>
          <a:lstStyle/>
          <a:p>
            <a:pPr marL="5024755">
              <a:lnSpc>
                <a:spcPct val="100000"/>
              </a:lnSpc>
              <a:spcBef>
                <a:spcPts val="100"/>
              </a:spcBef>
            </a:pPr>
            <a:r>
              <a:rPr dirty="0" spc="-890"/>
              <a:t>KEY</a:t>
            </a:r>
            <a:r>
              <a:rPr dirty="0" spc="-80"/>
              <a:t> </a:t>
            </a:r>
            <a:r>
              <a:rPr dirty="0" spc="-780"/>
              <a:t>PLAYERS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97852" y="2551176"/>
            <a:ext cx="3316224" cy="33162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314056" y="678941"/>
            <a:ext cx="3418204" cy="537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350" b="1">
                <a:latin typeface="Georgia"/>
                <a:cs typeface="Georgia"/>
              </a:rPr>
              <a:t>For</a:t>
            </a:r>
            <a:r>
              <a:rPr dirty="0" sz="3350" spc="-15" b="1">
                <a:latin typeface="Georgia"/>
                <a:cs typeface="Georgia"/>
              </a:rPr>
              <a:t> </a:t>
            </a:r>
            <a:r>
              <a:rPr dirty="0" sz="3350" b="1">
                <a:latin typeface="Georgia"/>
                <a:cs typeface="Georgia"/>
              </a:rPr>
              <a:t>Full</a:t>
            </a:r>
            <a:r>
              <a:rPr dirty="0" sz="3350" spc="-5" b="1">
                <a:latin typeface="Georgia"/>
                <a:cs typeface="Georgia"/>
              </a:rPr>
              <a:t> </a:t>
            </a:r>
            <a:r>
              <a:rPr dirty="0" sz="3350" spc="-10" b="1">
                <a:latin typeface="Georgia"/>
                <a:cs typeface="Georgia"/>
              </a:rPr>
              <a:t>Report</a:t>
            </a:r>
            <a:endParaRPr sz="335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86678" y="863345"/>
            <a:ext cx="5945505" cy="137350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850" spc="-55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8850" spc="-85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8850" spc="-76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885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85888" y="2176272"/>
            <a:ext cx="3072383" cy="195376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949320" y="3743424"/>
            <a:ext cx="12484735" cy="3956685"/>
          </a:xfrm>
          <a:prstGeom prst="rect">
            <a:avLst/>
          </a:prstGeom>
        </p:spPr>
        <p:txBody>
          <a:bodyPr wrap="square" lIns="0" tIns="3079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6400" b="1">
                <a:latin typeface="Lato"/>
                <a:cs typeface="Lato"/>
              </a:rPr>
              <a:t>COGNITIVE</a:t>
            </a:r>
            <a:r>
              <a:rPr dirty="0" sz="6400" spc="-85" b="1">
                <a:latin typeface="Lato"/>
                <a:cs typeface="Lato"/>
              </a:rPr>
              <a:t> </a:t>
            </a:r>
            <a:r>
              <a:rPr dirty="0" sz="6400" b="1">
                <a:latin typeface="Lato"/>
                <a:cs typeface="Lato"/>
              </a:rPr>
              <a:t>MARKET</a:t>
            </a:r>
            <a:r>
              <a:rPr dirty="0" sz="6400" spc="-50" b="1">
                <a:latin typeface="Lato"/>
                <a:cs typeface="Lato"/>
              </a:rPr>
              <a:t> </a:t>
            </a:r>
            <a:r>
              <a:rPr dirty="0" sz="6400" spc="-10" b="1">
                <a:latin typeface="Lato"/>
                <a:cs typeface="Lato"/>
              </a:rPr>
              <a:t>RESEARCH</a:t>
            </a:r>
            <a:endParaRPr sz="6400">
              <a:latin typeface="Lato"/>
              <a:cs typeface="Lato"/>
            </a:endParaRPr>
          </a:p>
          <a:p>
            <a:pPr algn="ctr" marL="342900">
              <a:lnSpc>
                <a:spcPct val="100000"/>
              </a:lnSpc>
              <a:spcBef>
                <a:spcPts val="1165"/>
              </a:spcBef>
              <a:tabLst>
                <a:tab pos="1311910" algn="l"/>
                <a:tab pos="2014220" algn="l"/>
                <a:tab pos="5342255" algn="l"/>
                <a:tab pos="5631180" algn="l"/>
                <a:tab pos="6614159" algn="l"/>
              </a:tabLst>
            </a:pPr>
            <a:r>
              <a:rPr dirty="0" sz="3250" spc="204">
                <a:latin typeface="Lato"/>
                <a:cs typeface="Lato"/>
              </a:rPr>
              <a:t>Tel:</a:t>
            </a:r>
            <a:r>
              <a:rPr dirty="0" sz="3250">
                <a:latin typeface="Lato"/>
                <a:cs typeface="Lato"/>
              </a:rPr>
              <a:t>	</a:t>
            </a:r>
            <a:r>
              <a:rPr dirty="0" sz="3250" spc="-25">
                <a:latin typeface="Lato"/>
                <a:cs typeface="Lato"/>
              </a:rPr>
              <a:t>+</a:t>
            </a:r>
            <a:r>
              <a:rPr dirty="0" sz="3250" spc="-505">
                <a:latin typeface="Lato"/>
                <a:cs typeface="Lato"/>
              </a:rPr>
              <a:t> </a:t>
            </a:r>
            <a:r>
              <a:rPr dirty="0" sz="3250" spc="-50">
                <a:latin typeface="Lato"/>
                <a:cs typeface="Lato"/>
              </a:rPr>
              <a:t>1</a:t>
            </a:r>
            <a:r>
              <a:rPr dirty="0" sz="3250">
                <a:latin typeface="Lato"/>
                <a:cs typeface="Lato"/>
              </a:rPr>
              <a:t>	</a:t>
            </a:r>
            <a:r>
              <a:rPr dirty="0" sz="3250" spc="190">
                <a:latin typeface="Lato"/>
                <a:cs typeface="Lato"/>
              </a:rPr>
              <a:t>312</a:t>
            </a:r>
            <a:r>
              <a:rPr dirty="0" sz="3250" spc="-465">
                <a:latin typeface="Lato"/>
                <a:cs typeface="Lato"/>
              </a:rPr>
              <a:t> </a:t>
            </a:r>
            <a:r>
              <a:rPr dirty="0" sz="3250" spc="-20">
                <a:latin typeface="Lato"/>
                <a:cs typeface="Lato"/>
              </a:rPr>
              <a:t>-</a:t>
            </a:r>
            <a:r>
              <a:rPr dirty="0" sz="3250" spc="-509">
                <a:latin typeface="Lato"/>
                <a:cs typeface="Lato"/>
              </a:rPr>
              <a:t> </a:t>
            </a:r>
            <a:r>
              <a:rPr dirty="0" sz="3250" spc="195">
                <a:latin typeface="Lato"/>
                <a:cs typeface="Lato"/>
              </a:rPr>
              <a:t>376</a:t>
            </a:r>
            <a:r>
              <a:rPr dirty="0" sz="3250" spc="-509">
                <a:latin typeface="Lato"/>
                <a:cs typeface="Lato"/>
              </a:rPr>
              <a:t> </a:t>
            </a:r>
            <a:r>
              <a:rPr dirty="0" sz="3250" spc="-20">
                <a:latin typeface="Lato"/>
                <a:cs typeface="Lato"/>
              </a:rPr>
              <a:t>-</a:t>
            </a:r>
            <a:r>
              <a:rPr dirty="0" sz="3250" spc="-505">
                <a:latin typeface="Lato"/>
                <a:cs typeface="Lato"/>
              </a:rPr>
              <a:t> </a:t>
            </a:r>
            <a:r>
              <a:rPr dirty="0" sz="3250" spc="195">
                <a:latin typeface="Lato"/>
                <a:cs typeface="Lato"/>
              </a:rPr>
              <a:t>8303</a:t>
            </a:r>
            <a:r>
              <a:rPr dirty="0" sz="3250">
                <a:latin typeface="Lato"/>
                <a:cs typeface="Lato"/>
              </a:rPr>
              <a:t>	</a:t>
            </a:r>
            <a:r>
              <a:rPr dirty="0" sz="3250" spc="-50">
                <a:latin typeface="Lato"/>
                <a:cs typeface="Lato"/>
              </a:rPr>
              <a:t>|</a:t>
            </a:r>
            <a:r>
              <a:rPr dirty="0" sz="3250">
                <a:latin typeface="Lato"/>
                <a:cs typeface="Lato"/>
              </a:rPr>
              <a:t>	</a:t>
            </a:r>
            <a:r>
              <a:rPr dirty="0" sz="3250" spc="-25">
                <a:latin typeface="Lato"/>
                <a:cs typeface="Lato"/>
              </a:rPr>
              <a:t>+</a:t>
            </a:r>
            <a:r>
              <a:rPr dirty="0" sz="3250" spc="-505">
                <a:latin typeface="Lato"/>
                <a:cs typeface="Lato"/>
              </a:rPr>
              <a:t> </a:t>
            </a:r>
            <a:r>
              <a:rPr dirty="0" sz="3250" spc="114">
                <a:latin typeface="Lato"/>
                <a:cs typeface="Lato"/>
              </a:rPr>
              <a:t>44</a:t>
            </a:r>
            <a:r>
              <a:rPr dirty="0" sz="3250">
                <a:latin typeface="Lato"/>
                <a:cs typeface="Lato"/>
              </a:rPr>
              <a:t>	</a:t>
            </a:r>
            <a:r>
              <a:rPr dirty="0" sz="3250" spc="190">
                <a:latin typeface="Lato"/>
                <a:cs typeface="Lato"/>
              </a:rPr>
              <a:t>020</a:t>
            </a:r>
            <a:r>
              <a:rPr dirty="0" sz="3250" spc="-459">
                <a:latin typeface="Lato"/>
                <a:cs typeface="Lato"/>
              </a:rPr>
              <a:t> </a:t>
            </a:r>
            <a:r>
              <a:rPr dirty="0" sz="3250" spc="-20">
                <a:latin typeface="Lato"/>
                <a:cs typeface="Lato"/>
              </a:rPr>
              <a:t>-</a:t>
            </a:r>
            <a:r>
              <a:rPr dirty="0" sz="3250" spc="-505">
                <a:latin typeface="Lato"/>
                <a:cs typeface="Lato"/>
              </a:rPr>
              <a:t> </a:t>
            </a:r>
            <a:r>
              <a:rPr dirty="0" sz="3250" spc="215">
                <a:latin typeface="Lato"/>
                <a:cs typeface="Lato"/>
              </a:rPr>
              <a:t>8123</a:t>
            </a:r>
            <a:r>
              <a:rPr dirty="0" sz="3250" spc="-500">
                <a:latin typeface="Lato"/>
                <a:cs typeface="Lato"/>
              </a:rPr>
              <a:t> </a:t>
            </a:r>
            <a:r>
              <a:rPr dirty="0" sz="3250" spc="-20">
                <a:latin typeface="Lato"/>
                <a:cs typeface="Lato"/>
              </a:rPr>
              <a:t>-</a:t>
            </a:r>
            <a:r>
              <a:rPr dirty="0" sz="3250" spc="-509">
                <a:latin typeface="Lato"/>
                <a:cs typeface="Lato"/>
              </a:rPr>
              <a:t> </a:t>
            </a:r>
            <a:r>
              <a:rPr dirty="0" sz="3250" spc="195">
                <a:latin typeface="Lato"/>
                <a:cs typeface="Lato"/>
              </a:rPr>
              <a:t>0732</a:t>
            </a:r>
            <a:endParaRPr sz="3250">
              <a:latin typeface="Lato"/>
              <a:cs typeface="Lato"/>
            </a:endParaRPr>
          </a:p>
          <a:p>
            <a:pPr algn="ctr" marL="344170">
              <a:lnSpc>
                <a:spcPct val="100000"/>
              </a:lnSpc>
              <a:spcBef>
                <a:spcPts val="605"/>
              </a:spcBef>
              <a:tabLst>
                <a:tab pos="1719580" algn="l"/>
                <a:tab pos="3002915" algn="l"/>
              </a:tabLst>
            </a:pPr>
            <a:r>
              <a:rPr dirty="0" sz="3250" spc="245">
                <a:latin typeface="Lato"/>
                <a:cs typeface="Lato"/>
              </a:rPr>
              <a:t>India:</a:t>
            </a:r>
            <a:r>
              <a:rPr dirty="0" sz="3250">
                <a:latin typeface="Lato"/>
                <a:cs typeface="Lato"/>
              </a:rPr>
              <a:t>	(</a:t>
            </a:r>
            <a:r>
              <a:rPr dirty="0" sz="3250" spc="-515">
                <a:latin typeface="Lato"/>
                <a:cs typeface="Lato"/>
              </a:rPr>
              <a:t> </a:t>
            </a:r>
            <a:r>
              <a:rPr dirty="0" sz="3250" spc="-25">
                <a:latin typeface="Lato"/>
                <a:cs typeface="Lato"/>
              </a:rPr>
              <a:t>+</a:t>
            </a:r>
            <a:r>
              <a:rPr dirty="0" sz="3250" spc="-500">
                <a:latin typeface="Lato"/>
                <a:cs typeface="Lato"/>
              </a:rPr>
              <a:t> </a:t>
            </a:r>
            <a:r>
              <a:rPr dirty="0" sz="3250" spc="140">
                <a:latin typeface="Lato"/>
                <a:cs typeface="Lato"/>
              </a:rPr>
              <a:t>91</a:t>
            </a:r>
            <a:r>
              <a:rPr dirty="0" sz="3250" spc="-500">
                <a:latin typeface="Lato"/>
                <a:cs typeface="Lato"/>
              </a:rPr>
              <a:t> </a:t>
            </a:r>
            <a:r>
              <a:rPr dirty="0" sz="3250" spc="-50">
                <a:latin typeface="Lato"/>
                <a:cs typeface="Lato"/>
              </a:rPr>
              <a:t>)</a:t>
            </a:r>
            <a:r>
              <a:rPr dirty="0" sz="3250">
                <a:latin typeface="Lato"/>
                <a:cs typeface="Lato"/>
              </a:rPr>
              <a:t>	</a:t>
            </a:r>
            <a:r>
              <a:rPr dirty="0" sz="3250" spc="195">
                <a:latin typeface="Lato"/>
                <a:cs typeface="Lato"/>
              </a:rPr>
              <a:t>983</a:t>
            </a:r>
            <a:r>
              <a:rPr dirty="0" sz="3250" spc="-475">
                <a:latin typeface="Lato"/>
                <a:cs typeface="Lato"/>
              </a:rPr>
              <a:t> </a:t>
            </a:r>
            <a:r>
              <a:rPr dirty="0" sz="3250" spc="-20">
                <a:latin typeface="Lato"/>
                <a:cs typeface="Lato"/>
              </a:rPr>
              <a:t>-</a:t>
            </a:r>
            <a:r>
              <a:rPr dirty="0" sz="3250" spc="-505">
                <a:latin typeface="Lato"/>
                <a:cs typeface="Lato"/>
              </a:rPr>
              <a:t> </a:t>
            </a:r>
            <a:r>
              <a:rPr dirty="0" sz="3250" spc="190">
                <a:latin typeface="Lato"/>
                <a:cs typeface="Lato"/>
              </a:rPr>
              <a:t>496</a:t>
            </a:r>
            <a:r>
              <a:rPr dirty="0" sz="3250" spc="-500">
                <a:latin typeface="Lato"/>
                <a:cs typeface="Lato"/>
              </a:rPr>
              <a:t> </a:t>
            </a:r>
            <a:r>
              <a:rPr dirty="0" sz="3250" spc="-20">
                <a:latin typeface="Lato"/>
                <a:cs typeface="Lato"/>
              </a:rPr>
              <a:t>-</a:t>
            </a:r>
            <a:r>
              <a:rPr dirty="0" sz="3250" spc="-509">
                <a:latin typeface="Lato"/>
                <a:cs typeface="Lato"/>
              </a:rPr>
              <a:t> </a:t>
            </a:r>
            <a:r>
              <a:rPr dirty="0" sz="3250" spc="195">
                <a:latin typeface="Lato"/>
                <a:cs typeface="Lato"/>
              </a:rPr>
              <a:t>8611</a:t>
            </a:r>
            <a:endParaRPr sz="3250">
              <a:latin typeface="Lato"/>
              <a:cs typeface="Lato"/>
            </a:endParaRPr>
          </a:p>
          <a:p>
            <a:pPr algn="ctr" marR="386080">
              <a:lnSpc>
                <a:spcPct val="100000"/>
              </a:lnSpc>
              <a:spcBef>
                <a:spcPts val="940"/>
              </a:spcBef>
            </a:pPr>
            <a:r>
              <a:rPr dirty="0" sz="3250" spc="260">
                <a:latin typeface="Lato"/>
                <a:cs typeface="Lato"/>
              </a:rPr>
              <a:t>sales@</a:t>
            </a:r>
            <a:r>
              <a:rPr dirty="0" sz="3250" spc="-484">
                <a:latin typeface="Lato"/>
                <a:cs typeface="Lato"/>
              </a:rPr>
              <a:t> </a:t>
            </a:r>
            <a:r>
              <a:rPr dirty="0" sz="3250" spc="295">
                <a:latin typeface="Lato"/>
                <a:cs typeface="Lato"/>
              </a:rPr>
              <a:t>cognitivemarketresearch.</a:t>
            </a:r>
            <a:r>
              <a:rPr dirty="0" sz="3250" spc="-480">
                <a:latin typeface="Lato"/>
                <a:cs typeface="Lato"/>
              </a:rPr>
              <a:t> </a:t>
            </a:r>
            <a:r>
              <a:rPr dirty="0" sz="3250" spc="170">
                <a:latin typeface="Lato"/>
                <a:cs typeface="Lato"/>
              </a:rPr>
              <a:t>com</a:t>
            </a:r>
            <a:endParaRPr sz="3250">
              <a:latin typeface="Lato"/>
              <a:cs typeface="Lato"/>
            </a:endParaRPr>
          </a:p>
          <a:p>
            <a:pPr algn="ctr" marL="384175">
              <a:lnSpc>
                <a:spcPct val="100000"/>
              </a:lnSpc>
              <a:spcBef>
                <a:spcPts val="1675"/>
              </a:spcBef>
              <a:tabLst>
                <a:tab pos="2427605" algn="l"/>
                <a:tab pos="3505835" algn="l"/>
                <a:tab pos="4708525" algn="l"/>
                <a:tab pos="6741795" algn="l"/>
                <a:tab pos="7116445" algn="l"/>
              </a:tabLst>
            </a:pPr>
            <a:r>
              <a:rPr dirty="0" sz="4050" spc="315">
                <a:latin typeface="Lato"/>
                <a:cs typeface="Lato"/>
              </a:rPr>
              <a:t>Access</a:t>
            </a:r>
            <a:r>
              <a:rPr dirty="0" sz="4050">
                <a:latin typeface="Lato"/>
                <a:cs typeface="Lato"/>
              </a:rPr>
              <a:t>	</a:t>
            </a:r>
            <a:r>
              <a:rPr dirty="0" sz="4050" spc="220">
                <a:latin typeface="Lato"/>
                <a:cs typeface="Lato"/>
              </a:rPr>
              <a:t>the</a:t>
            </a:r>
            <a:r>
              <a:rPr dirty="0" sz="4050">
                <a:latin typeface="Lato"/>
                <a:cs typeface="Lato"/>
              </a:rPr>
              <a:t>	</a:t>
            </a:r>
            <a:r>
              <a:rPr dirty="0" sz="4050" spc="270">
                <a:latin typeface="Lato"/>
                <a:cs typeface="Lato"/>
              </a:rPr>
              <a:t>Full</a:t>
            </a:r>
            <a:r>
              <a:rPr dirty="0" sz="4050">
                <a:latin typeface="Lato"/>
                <a:cs typeface="Lato"/>
              </a:rPr>
              <a:t>	</a:t>
            </a:r>
            <a:r>
              <a:rPr dirty="0" sz="4050" spc="300">
                <a:latin typeface="Lato"/>
                <a:cs typeface="Lato"/>
              </a:rPr>
              <a:t>Report</a:t>
            </a:r>
            <a:r>
              <a:rPr dirty="0" sz="4050">
                <a:latin typeface="Lato"/>
                <a:cs typeface="Lato"/>
              </a:rPr>
              <a:t>	</a:t>
            </a:r>
            <a:r>
              <a:rPr dirty="0" sz="4050" spc="-50">
                <a:latin typeface="Lato"/>
                <a:cs typeface="Lato"/>
              </a:rPr>
              <a:t>:</a:t>
            </a:r>
            <a:r>
              <a:rPr dirty="0" sz="4050">
                <a:latin typeface="Lato"/>
                <a:cs typeface="Lato"/>
              </a:rPr>
              <a:t>	</a:t>
            </a:r>
            <a:r>
              <a:rPr dirty="0" u="sng" sz="4050" spc="35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https://rb.gy/d7sat </a:t>
            </a:r>
            <a:endParaRPr sz="405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63336" y="9462007"/>
            <a:ext cx="8242934" cy="838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R="36830">
              <a:lnSpc>
                <a:spcPts val="3180"/>
              </a:lnSpc>
              <a:spcBef>
                <a:spcPts val="130"/>
              </a:spcBef>
              <a:tabLst>
                <a:tab pos="1355725" algn="l"/>
                <a:tab pos="2303145" algn="l"/>
                <a:tab pos="3072765" algn="l"/>
              </a:tabLst>
            </a:pPr>
            <a:r>
              <a:rPr dirty="0" sz="2800" spc="235">
                <a:latin typeface="Lato"/>
                <a:cs typeface="Lato"/>
              </a:rPr>
              <a:t>Please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20">
                <a:latin typeface="Lato"/>
                <a:cs typeface="Lato"/>
              </a:rPr>
              <a:t>visit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175">
                <a:latin typeface="Lato"/>
                <a:cs typeface="Lato"/>
              </a:rPr>
              <a:t>our</a:t>
            </a:r>
            <a:r>
              <a:rPr dirty="0" sz="2800">
                <a:latin typeface="Lato"/>
                <a:cs typeface="Lato"/>
              </a:rPr>
              <a:t>	</a:t>
            </a:r>
            <a:r>
              <a:rPr dirty="0" sz="2800" spc="245">
                <a:latin typeface="Lato"/>
                <a:cs typeface="Lato"/>
              </a:rPr>
              <a:t>website:</a:t>
            </a:r>
            <a:endParaRPr sz="2800">
              <a:latin typeface="Lato"/>
              <a:cs typeface="Lato"/>
            </a:endParaRPr>
          </a:p>
          <a:p>
            <a:pPr algn="ctr">
              <a:lnSpc>
                <a:spcPts val="3180"/>
              </a:lnSpc>
            </a:pPr>
            <a:r>
              <a:rPr dirty="0" u="sng" sz="2800" spc="2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2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2024-02-15T07:35:37Z</dcterms:created>
  <dcterms:modified xsi:type="dcterms:W3CDTF">2024-02-15T07:35:37Z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2024-02-15T00:00:00Z</vt:filetime>
  </property>
  <property fmtid="{D5CDD505-2E9C-101B-9397-08002B2CF9AE}" pid="5" name="Producer">
    <vt:lpwstr>3-Heights(TM) PDF Security Shell 4.8.25.2 (http://www.pdf-tools.com)</vt:lpwstr>
  </property>
</Properties>
</file>