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
      <p:font typeface="Poppins Bold" panose="00000800000000000000" charset="0"/>
      <p:regular r:id="rId15"/>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5/13/2024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10.jpeg" /><Relationship Id="rId3" Type="http://schemas.openxmlformats.org/officeDocument/2006/relationships/image" Target="../media/image2.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3sbrf4hn"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71252"/>
            <a:ext cx="1864499" cy="1914896"/>
          </a:xfrm>
          <a:prstGeom prst="rect">
            <a:avLst/>
          </a:prstGeom>
        </p:spPr>
      </p:pic>
      <p:sp>
        <p:nvSpPr>
          <p:cNvPr id="4" name="TextBox 4"/>
          <p:cNvSpPr txBox="1"/>
          <p:nvPr/>
        </p:nvSpPr>
        <p:spPr>
          <a:xfrm>
            <a:off x="313421" y="4419688"/>
            <a:ext cx="14012179" cy="2980368"/>
          </a:xfrm>
          <a:prstGeom prst="rect">
            <a:avLst/>
          </a:prstGeom>
        </p:spPr>
        <p:txBody>
          <a:bodyPr wrap="square" lIns="0" tIns="0" rIns="0" bIns="0" rtlCol="0" anchor="t">
            <a:spAutoFit/>
          </a:bodyPr>
          <a:lstStyle/>
          <a:p>
            <a:pPr algn="l">
              <a:lnSpc>
                <a:spcPts val="7680"/>
              </a:lnSpc>
            </a:pPr>
            <a:r>
              <a:rPr lang="en-US" sz="8000">
                <a:solidFill>
                  <a:srgbClr val="FFFFFF"/>
                </a:solidFill>
                <a:latin typeface="Canva Sans"/>
              </a:rPr>
              <a:t>BLUEBERRY FLAVOR</a:t>
            </a:r>
          </a:p>
          <a:p>
            <a:pPr algn="l">
              <a:lnSpc>
                <a:spcPts val="7680"/>
              </a:lnSpc>
            </a:pPr>
            <a:r>
              <a:rPr lang="en-US" sz="8000">
                <a:solidFill>
                  <a:srgbClr val="FFFFFF"/>
                </a:solidFill>
                <a:latin typeface="Canva Sans"/>
              </a:rPr>
              <a:t>MARKET REPORT </a:t>
            </a:r>
          </a:p>
          <a:p>
            <a:pPr algn="l">
              <a:lnSpc>
                <a:spcPts val="7680"/>
              </a:lnSpc>
            </a:pPr>
            <a:r>
              <a:rPr lang="en-US" sz="8000">
                <a:solidFill>
                  <a:srgbClr val="FFFFFF"/>
                </a:solidFill>
                <a:latin typeface="Canva Sans"/>
              </a:rPr>
              <a:t>2024</a:t>
            </a:r>
          </a:p>
        </p:txBody>
      </p:sp>
      <p:sp>
        <p:nvSpPr>
          <p:cNvPr id="5" name="TextBox 5"/>
          <p:cNvSpPr txBox="1"/>
          <p:nvPr/>
        </p:nvSpPr>
        <p:spPr>
          <a:xfrm>
            <a:off x="-265130" y="9559379"/>
            <a:ext cx="10027118" cy="563879"/>
          </a:xfrm>
          <a:prstGeom prst="rect">
            <a:avLst/>
          </a:prstGeom>
        </p:spPr>
        <p:txBody>
          <a:bodyPr lIns="0" tIns="0" rIns="0" bIns="0" rtlCol="0" anchor="t">
            <a:spAutoFit/>
          </a:bodyPr>
          <a:lstStyle/>
          <a:p>
            <a:pPr algn="ctr">
              <a:lnSpc>
                <a:spcPts val="4620"/>
              </a:lnSpc>
            </a:pPr>
            <a:r>
              <a:rPr lang="en-US" sz="3300">
                <a:solidFill>
                  <a:srgbClr val="FFFFFF"/>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185" b="-5185"/>
            </a:stretch>
          </a:blipFill>
        </p:spPr>
        <p:txBody>
          <a:bodyPr/>
          <a:lstStyle/>
          <a:p/>
        </p:txBody>
      </p:sp>
      <p:grpSp>
        <p:nvGrpSpPr>
          <p:cNvPr id="3" name="Group 3"/>
          <p:cNvGrpSpPr/>
          <p:nvPr/>
        </p:nvGrpSpPr>
        <p:grpSpPr>
          <a:xfrm>
            <a:off x="1150587" y="1299169"/>
            <a:ext cx="16236544" cy="7959131"/>
            <a:chExt cx="4276291" cy="2096232"/>
          </a:xfrm>
        </p:grpSpPr>
        <p:sp>
          <p:nvSpPr>
            <p:cNvPr id="4" name="Freeform 4"/>
            <p:cNvSpPr/>
            <p:nvPr/>
          </p:nvSpPr>
          <p:spPr>
            <a:xfrm>
              <a:off x="0" y="0"/>
              <a:ext cx="4276291" cy="2096232"/>
            </a:xfrm>
            <a:custGeom>
              <a:rect l="l" t="t" r="r" b="b"/>
              <a:pathLst>
                <a:path w="4276291" h="2096232">
                  <a:moveTo>
                    <a:pt x="0" y="0"/>
                  </a:moveTo>
                  <a:lnTo>
                    <a:pt x="4276291" y="0"/>
                  </a:lnTo>
                  <a:lnTo>
                    <a:pt x="4276291" y="2096232"/>
                  </a:lnTo>
                  <a:lnTo>
                    <a:pt x="0" y="2096232"/>
                  </a:lnTo>
                  <a:close/>
                </a:path>
              </a:pathLst>
            </a:custGeom>
            <a:solidFill>
              <a:srgbClr val="1E3048">
                <a:alpha val="69804"/>
              </a:srgbClr>
            </a:solidFill>
          </p:spPr>
          <p:txBody>
            <a:bodyPr/>
            <a:lstStyle/>
            <a:p/>
          </p:txBody>
        </p:sp>
        <p:sp>
          <p:nvSpPr>
            <p:cNvPr id="5" name="TextBox 5"/>
            <p:cNvSpPr txBox="1"/>
            <p:nvPr/>
          </p:nvSpPr>
          <p:spPr>
            <a:xfrm>
              <a:off x="0" y="-47625"/>
              <a:ext cx="4276291" cy="2143857"/>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900869" y="312849"/>
            <a:ext cx="2188594" cy="1972639"/>
          </a:xfrm>
          <a:prstGeom prst="rect">
            <a:avLst/>
          </a:prstGeom>
        </p:spPr>
      </p:pic>
      <p:sp>
        <p:nvSpPr>
          <p:cNvPr id="7" name="TextBox 7"/>
          <p:cNvSpPr txBox="1"/>
          <p:nvPr/>
        </p:nvSpPr>
        <p:spPr>
          <a:xfrm>
            <a:off x="1494377" y="2778746"/>
            <a:ext cx="15548966" cy="6159500"/>
          </a:xfrm>
          <a:prstGeom prst="rect">
            <a:avLst/>
          </a:prstGeom>
        </p:spPr>
        <p:txBody>
          <a:bodyPr lIns="0" tIns="0" rIns="0" bIns="0" rtlCol="0" anchor="t">
            <a:spAutoFit/>
          </a:bodyPr>
          <a:lstStyle/>
          <a:p>
            <a:pPr algn="l">
              <a:lnSpc>
                <a:spcPts val="4899"/>
              </a:lnSpc>
              <a:spcBef>
                <a:spcPct val="0"/>
              </a:spcBef>
            </a:pPr>
            <a:r>
              <a:rPr lang="en-US" sz="3499">
                <a:solidFill>
                  <a:srgbClr val="FFFFFF"/>
                </a:solidFill>
                <a:latin typeface="Canva Sans"/>
              </a:rPr>
              <a:t>The blueberry flavor market is a dynamic segment within the global food and beverage industry, driven by the growing popularity of blueberries due to their appealing taste and health benefits. The blueberry flavor is used across various products, including beverages, snacks, dairy products, and baked goods, providing a naturally sweet and fruity taste profile. Consumers' increasing interest in natural, healthy, and antioxidant-rich food options has elevated the demand for blueberry-flavored products. Additionally, manufacturers are continually innovating to meet consumer preferences, offering diverse and high-quality blueberry flavor options.</a:t>
            </a:r>
          </a:p>
        </p:txBody>
      </p:sp>
      <p:sp>
        <p:nvSpPr>
          <p:cNvPr id="8" name="TextBox 8"/>
          <p:cNvSpPr txBox="1"/>
          <p:nvPr/>
        </p:nvSpPr>
        <p:spPr>
          <a:xfrm>
            <a:off x="5204955" y="1572007"/>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03" b="-16752"/>
            </a:stretch>
          </a:blipFill>
        </p:spPr>
        <p:txBody>
          <a:bodyPr/>
          <a:lstStyle/>
          <a:p/>
        </p:txBody>
      </p:sp>
      <p:grpSp>
        <p:nvGrpSpPr>
          <p:cNvPr id="3" name="Group 3"/>
          <p:cNvGrpSpPr/>
          <p:nvPr/>
        </p:nvGrpSpPr>
        <p:grpSpPr>
          <a:xfrm>
            <a:off x="232313" y="3987901"/>
            <a:ext cx="9859871" cy="2858580"/>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1E3048">
                <a:alpha val="72941"/>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619910" y="4393414"/>
            <a:ext cx="2299776" cy="2296901"/>
          </a:xfrm>
          <a:custGeom>
            <a:rect l="l" t="t" r="r" b="b"/>
            <a:pathLst>
              <a:path w="2299776" h="2296901">
                <a:moveTo>
                  <a:pt x="0" y="0"/>
                </a:moveTo>
                <a:lnTo>
                  <a:pt x="2299776" y="0"/>
                </a:lnTo>
                <a:lnTo>
                  <a:pt x="2299776" y="2296901"/>
                </a:lnTo>
                <a:lnTo>
                  <a:pt x="0" y="2296901"/>
                </a:lnTo>
                <a:lnTo>
                  <a:pt x="0" y="0"/>
                </a:lnTo>
                <a:close/>
              </a:path>
            </a:pathLst>
          </a:custGeom>
          <a:blipFill>
            <a:blip r:embed="rId3"/>
            <a:stretch>
              <a:fillRect/>
            </a:stretch>
          </a:blipFill>
        </p:spPr>
        <p:txBody>
          <a:bodyPr/>
          <a:lstStyle/>
          <a:p/>
        </p:txBody>
      </p:sp>
      <p:grpSp>
        <p:nvGrpSpPr>
          <p:cNvPr id="7" name="Group 7"/>
          <p:cNvGrpSpPr/>
          <p:nvPr/>
        </p:nvGrpSpPr>
        <p:grpSpPr>
          <a:xfrm>
            <a:off x="538142" y="4284238"/>
            <a:ext cx="2265906" cy="2265906"/>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sp>
        <p:nvSpPr>
          <p:cNvPr id="11" name="TextBox 11"/>
          <p:cNvSpPr txBox="1"/>
          <p:nvPr/>
        </p:nvSpPr>
        <p:spPr>
          <a:xfrm>
            <a:off x="869307" y="5015832"/>
            <a:ext cx="1659875" cy="1245349"/>
          </a:xfrm>
          <a:prstGeom prst="rect">
            <a:avLst/>
          </a:prstGeom>
        </p:spPr>
        <p:txBody>
          <a:bodyPr lIns="0" tIns="0" rIns="0" bIns="0" rtlCol="0" anchor="t">
            <a:spAutoFit/>
          </a:bodyPr>
          <a:lstStyle/>
          <a:p>
            <a:pPr algn="ctr">
              <a:lnSpc>
                <a:spcPts val="3079"/>
              </a:lnSpc>
            </a:pPr>
            <a:r>
              <a:rPr lang="en-US" sz="4887">
                <a:solidFill>
                  <a:srgbClr val="1E3048"/>
                </a:solidFill>
                <a:latin typeface="Canva Sans Bold"/>
              </a:rPr>
              <a:t>2024- 2031</a:t>
            </a:r>
          </a:p>
        </p:txBody>
      </p:sp>
      <p:sp>
        <p:nvSpPr>
          <p:cNvPr id="12" name="TextBox 12"/>
          <p:cNvSpPr txBox="1"/>
          <p:nvPr/>
        </p:nvSpPr>
        <p:spPr>
          <a:xfrm>
            <a:off x="3580400" y="4563677"/>
            <a:ext cx="5563600" cy="1697504"/>
          </a:xfrm>
          <a:prstGeom prst="rect">
            <a:avLst/>
          </a:prstGeom>
        </p:spPr>
        <p:txBody>
          <a:bodyPr lIns="0" tIns="0" rIns="0" bIns="0" rtlCol="0" anchor="t">
            <a:spAutoFit/>
          </a:bodyPr>
          <a:lstStyle/>
          <a:p>
            <a:pPr algn="ctr">
              <a:lnSpc>
                <a:spcPts val="6748"/>
              </a:lnSpc>
            </a:pPr>
            <a:r>
              <a:rPr lang="en-US" sz="5486">
                <a:solidFill>
                  <a:srgbClr val="FFFFFF"/>
                </a:solidFill>
                <a:latin typeface="Canva Sans"/>
              </a:rPr>
              <a:t>CAGR</a:t>
            </a:r>
          </a:p>
          <a:p>
            <a:pPr algn="ctr">
              <a:lnSpc>
                <a:spcPts val="6748"/>
              </a:lnSpc>
            </a:pPr>
            <a:r>
              <a:rPr lang="en-US" sz="5486">
                <a:solidFill>
                  <a:srgbClr val="FFFFFF"/>
                </a:solidFill>
                <a:latin typeface="Canva Sans"/>
              </a:rPr>
              <a:t>5.00%</a:t>
            </a:r>
          </a:p>
        </p:txBody>
      </p:sp>
      <p:sp>
        <p:nvSpPr>
          <p:cNvPr id="13" name="TextBox 13"/>
          <p:cNvSpPr txBox="1"/>
          <p:nvPr/>
        </p:nvSpPr>
        <p:spPr>
          <a:xfrm>
            <a:off x="5162248" y="453444"/>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V="1">
            <a:off x="0" y="0"/>
            <a:ext cx="18288000" cy="10287000"/>
          </a:xfrm>
          <a:custGeom>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t="-9277" b="-9277"/>
            </a:stretch>
          </a:blipFill>
        </p:spPr>
        <p:txBody>
          <a:bodyPr/>
          <a:lstStyle/>
          <a:p/>
        </p:txBody>
      </p:sp>
      <p:grpSp>
        <p:nvGrpSpPr>
          <p:cNvPr id="3" name="Group 3"/>
          <p:cNvGrpSpPr/>
          <p:nvPr/>
        </p:nvGrpSpPr>
        <p:grpSpPr>
          <a:xfrm>
            <a:off x="1979254" y="2873808"/>
            <a:ext cx="7002821" cy="2920080"/>
            <a:chExt cx="9558806" cy="3985890"/>
          </a:xfrm>
        </p:grpSpPr>
        <p:sp>
          <p:nvSpPr>
            <p:cNvPr id="4" name="Freeform 4"/>
            <p:cNvSpPr/>
            <p:nvPr/>
          </p:nvSpPr>
          <p:spPr>
            <a:xfrm>
              <a:off x="0" y="0"/>
              <a:ext cx="9558806" cy="3985890"/>
            </a:xfrm>
            <a:custGeom>
              <a:rect l="l" t="t" r="r" b="b"/>
              <a:pathLst>
                <a:path w="9558806" h="3985890">
                  <a:moveTo>
                    <a:pt x="9434347" y="3985890"/>
                  </a:moveTo>
                  <a:lnTo>
                    <a:pt x="124460" y="3985890"/>
                  </a:lnTo>
                  <a:cubicBezTo>
                    <a:pt x="55880" y="3985890"/>
                    <a:pt x="0" y="3930010"/>
                    <a:pt x="0" y="3861430"/>
                  </a:cubicBezTo>
                  <a:lnTo>
                    <a:pt x="0" y="124460"/>
                  </a:lnTo>
                  <a:cubicBezTo>
                    <a:pt x="0" y="55880"/>
                    <a:pt x="55880" y="0"/>
                    <a:pt x="124460" y="0"/>
                  </a:cubicBezTo>
                  <a:lnTo>
                    <a:pt x="9434347" y="0"/>
                  </a:lnTo>
                  <a:cubicBezTo>
                    <a:pt x="9502926" y="0"/>
                    <a:pt x="9558806" y="55880"/>
                    <a:pt x="9558806" y="124460"/>
                  </a:cubicBezTo>
                  <a:lnTo>
                    <a:pt x="9558806" y="3861430"/>
                  </a:lnTo>
                  <a:cubicBezTo>
                    <a:pt x="9558806" y="3930010"/>
                    <a:pt x="9502926" y="3985890"/>
                    <a:pt x="9434347" y="3985890"/>
                  </a:cubicBezTo>
                  <a:close/>
                </a:path>
              </a:pathLst>
            </a:custGeom>
            <a:solidFill>
              <a:srgbClr val="000000">
                <a:alpha val="72941"/>
              </a:srgbClr>
            </a:solidFill>
          </p:spPr>
          <p:txBody>
            <a:bodyPr/>
            <a:lstStyle/>
            <a:p/>
          </p:txBody>
        </p:sp>
      </p:grpSp>
      <p:grpSp>
        <p:nvGrpSpPr>
          <p:cNvPr id="5" name="Group 5"/>
          <p:cNvGrpSpPr/>
          <p:nvPr/>
        </p:nvGrpSpPr>
        <p:grpSpPr>
          <a:xfrm rot="5400000">
            <a:off x="965199" y="2651640"/>
            <a:ext cx="827966" cy="3162510"/>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021529" y="6054215"/>
            <a:ext cx="6960546" cy="2920080"/>
            <a:chExt cx="9501101" cy="3985890"/>
          </a:xfrm>
        </p:grpSpPr>
        <p:sp>
          <p:nvSpPr>
            <p:cNvPr id="8" name="Freeform 8"/>
            <p:cNvSpPr/>
            <p:nvPr/>
          </p:nvSpPr>
          <p:spPr>
            <a:xfrm>
              <a:off x="0" y="0"/>
              <a:ext cx="9501101" cy="3985890"/>
            </a:xfrm>
            <a:custGeom>
              <a:rect l="l" t="t" r="r" b="b"/>
              <a:pathLst>
                <a:path w="9501101" h="3985890">
                  <a:moveTo>
                    <a:pt x="9376641" y="3985890"/>
                  </a:moveTo>
                  <a:lnTo>
                    <a:pt x="124460" y="3985890"/>
                  </a:lnTo>
                  <a:cubicBezTo>
                    <a:pt x="55880" y="3985890"/>
                    <a:pt x="0" y="3930010"/>
                    <a:pt x="0" y="3861430"/>
                  </a:cubicBezTo>
                  <a:lnTo>
                    <a:pt x="0" y="124460"/>
                  </a:lnTo>
                  <a:cubicBezTo>
                    <a:pt x="0" y="55880"/>
                    <a:pt x="55880" y="0"/>
                    <a:pt x="124460" y="0"/>
                  </a:cubicBezTo>
                  <a:lnTo>
                    <a:pt x="9376641" y="0"/>
                  </a:lnTo>
                  <a:cubicBezTo>
                    <a:pt x="9445221" y="0"/>
                    <a:pt x="9501101" y="55880"/>
                    <a:pt x="9501101" y="124460"/>
                  </a:cubicBezTo>
                  <a:lnTo>
                    <a:pt x="9501101" y="3861430"/>
                  </a:lnTo>
                  <a:cubicBezTo>
                    <a:pt x="9501101" y="3930010"/>
                    <a:pt x="9445221" y="3985890"/>
                    <a:pt x="9376641" y="3985890"/>
                  </a:cubicBezTo>
                  <a:close/>
                </a:path>
              </a:pathLst>
            </a:custGeom>
            <a:solidFill>
              <a:srgbClr val="000000">
                <a:alpha val="72941"/>
              </a:srgbClr>
            </a:solidFill>
          </p:spPr>
          <p:txBody>
            <a:bodyPr/>
            <a:lstStyle/>
            <a:p/>
          </p:txBody>
        </p:sp>
      </p:grpSp>
      <p:grpSp>
        <p:nvGrpSpPr>
          <p:cNvPr id="9" name="Group 9"/>
          <p:cNvGrpSpPr/>
          <p:nvPr/>
        </p:nvGrpSpPr>
        <p:grpSpPr>
          <a:xfrm rot="5400000">
            <a:off x="1007474" y="5832047"/>
            <a:ext cx="827966" cy="3162510"/>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1" name="TextBox 11"/>
          <p:cNvSpPr txBox="1"/>
          <p:nvPr/>
        </p:nvSpPr>
        <p:spPr>
          <a:xfrm>
            <a:off x="1267317" y="211262"/>
            <a:ext cx="17301600" cy="903607"/>
          </a:xfrm>
          <a:prstGeom prst="rect">
            <a:avLst/>
          </a:prstGeom>
        </p:spPr>
        <p:txBody>
          <a:bodyPr lIns="0" tIns="0" rIns="0" bIns="0" rtlCol="0" anchor="t">
            <a:spAutoFit/>
          </a:bodyPr>
          <a:lstStyle/>
          <a:p>
            <a:pPr algn="ctr">
              <a:lnSpc>
                <a:spcPts val="7419"/>
              </a:lnSpc>
            </a:pPr>
            <a:r>
              <a:rPr lang="en-US" sz="5299">
                <a:solidFill>
                  <a:srgbClr val="000000"/>
                </a:solidFill>
                <a:latin typeface="Canva Sans"/>
              </a:rPr>
              <a:t>REVENUE MARKET SHARE BY SEGMENTS 2024</a:t>
            </a:r>
          </a:p>
        </p:txBody>
      </p:sp>
      <p:pic>
        <p:nvPicPr>
          <p:cNvPr id="12" name="Picture 12"/>
          <p:cNvPicPr>
            <a:picLocks noChangeAspect="1"/>
          </p:cNvPicPr>
          <p:nvPr/>
        </p:nvPicPr>
        <p:blipFill>
          <a:blip r:embed="rId3"/>
          <a:srcRect l="36500" t="25150" r="35874" b="24564"/>
          <a:stretch>
            <a:fillRect/>
          </a:stretch>
        </p:blipFill>
        <p:spPr>
          <a:xfrm>
            <a:off x="-40826" y="-72756"/>
            <a:ext cx="2139052" cy="2190137"/>
          </a:xfrm>
          <a:prstGeom prst="rect">
            <a:avLst/>
          </a:prstGeom>
        </p:spPr>
      </p:pic>
      <p:grpSp>
        <p:nvGrpSpPr>
          <p:cNvPr id="13" name="Group 13"/>
          <p:cNvGrpSpPr/>
          <p:nvPr/>
        </p:nvGrpSpPr>
        <p:grpSpPr>
          <a:xfrm>
            <a:off x="11363427" y="2743644"/>
            <a:ext cx="7002821" cy="2920080"/>
            <a:chExt cx="9558806" cy="3985890"/>
          </a:xfrm>
        </p:grpSpPr>
        <p:sp>
          <p:nvSpPr>
            <p:cNvPr id="14" name="Freeform 14"/>
            <p:cNvSpPr/>
            <p:nvPr/>
          </p:nvSpPr>
          <p:spPr>
            <a:xfrm>
              <a:off x="0" y="0"/>
              <a:ext cx="9558806" cy="3985890"/>
            </a:xfrm>
            <a:custGeom>
              <a:rect l="l" t="t" r="r" b="b"/>
              <a:pathLst>
                <a:path w="9558806" h="3985890">
                  <a:moveTo>
                    <a:pt x="9434347" y="3985890"/>
                  </a:moveTo>
                  <a:lnTo>
                    <a:pt x="124460" y="3985890"/>
                  </a:lnTo>
                  <a:cubicBezTo>
                    <a:pt x="55880" y="3985890"/>
                    <a:pt x="0" y="3930010"/>
                    <a:pt x="0" y="3861430"/>
                  </a:cubicBezTo>
                  <a:lnTo>
                    <a:pt x="0" y="124460"/>
                  </a:lnTo>
                  <a:cubicBezTo>
                    <a:pt x="0" y="55880"/>
                    <a:pt x="55880" y="0"/>
                    <a:pt x="124460" y="0"/>
                  </a:cubicBezTo>
                  <a:lnTo>
                    <a:pt x="9434347" y="0"/>
                  </a:lnTo>
                  <a:cubicBezTo>
                    <a:pt x="9502926" y="0"/>
                    <a:pt x="9558806" y="55880"/>
                    <a:pt x="9558806" y="124460"/>
                  </a:cubicBezTo>
                  <a:lnTo>
                    <a:pt x="9558806" y="3861430"/>
                  </a:lnTo>
                  <a:cubicBezTo>
                    <a:pt x="9558806" y="3930010"/>
                    <a:pt x="9502926" y="3985890"/>
                    <a:pt x="9434347" y="3985890"/>
                  </a:cubicBezTo>
                  <a:close/>
                </a:path>
              </a:pathLst>
            </a:custGeom>
            <a:solidFill>
              <a:srgbClr val="000000">
                <a:alpha val="72941"/>
              </a:srgbClr>
            </a:solidFill>
          </p:spPr>
          <p:txBody>
            <a:bodyPr/>
            <a:lstStyle/>
            <a:p/>
          </p:txBody>
        </p:sp>
      </p:grpSp>
      <p:grpSp>
        <p:nvGrpSpPr>
          <p:cNvPr id="15" name="Group 15"/>
          <p:cNvGrpSpPr/>
          <p:nvPr/>
        </p:nvGrpSpPr>
        <p:grpSpPr>
          <a:xfrm rot="5400000">
            <a:off x="10349372" y="2521476"/>
            <a:ext cx="827966" cy="3162510"/>
            <a:chExt cx="3130550" cy="11957493"/>
          </a:xfrm>
        </p:grpSpPr>
        <p:sp>
          <p:nvSpPr>
            <p:cNvPr id="16" name="Freeform 1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7" name="Group 17"/>
          <p:cNvGrpSpPr/>
          <p:nvPr/>
        </p:nvGrpSpPr>
        <p:grpSpPr>
          <a:xfrm>
            <a:off x="11405702" y="5924051"/>
            <a:ext cx="6960546" cy="2920080"/>
            <a:chExt cx="9501101" cy="3985890"/>
          </a:xfrm>
        </p:grpSpPr>
        <p:sp>
          <p:nvSpPr>
            <p:cNvPr id="18" name="Freeform 18"/>
            <p:cNvSpPr/>
            <p:nvPr/>
          </p:nvSpPr>
          <p:spPr>
            <a:xfrm>
              <a:off x="0" y="0"/>
              <a:ext cx="9501101" cy="3985890"/>
            </a:xfrm>
            <a:custGeom>
              <a:rect l="l" t="t" r="r" b="b"/>
              <a:pathLst>
                <a:path w="9501101" h="3985890">
                  <a:moveTo>
                    <a:pt x="9376641" y="3985890"/>
                  </a:moveTo>
                  <a:lnTo>
                    <a:pt x="124460" y="3985890"/>
                  </a:lnTo>
                  <a:cubicBezTo>
                    <a:pt x="55880" y="3985890"/>
                    <a:pt x="0" y="3930010"/>
                    <a:pt x="0" y="3861430"/>
                  </a:cubicBezTo>
                  <a:lnTo>
                    <a:pt x="0" y="124460"/>
                  </a:lnTo>
                  <a:cubicBezTo>
                    <a:pt x="0" y="55880"/>
                    <a:pt x="55880" y="0"/>
                    <a:pt x="124460" y="0"/>
                  </a:cubicBezTo>
                  <a:lnTo>
                    <a:pt x="9376641" y="0"/>
                  </a:lnTo>
                  <a:cubicBezTo>
                    <a:pt x="9445221" y="0"/>
                    <a:pt x="9501101" y="55880"/>
                    <a:pt x="9501101" y="124460"/>
                  </a:cubicBezTo>
                  <a:lnTo>
                    <a:pt x="9501101" y="3861430"/>
                  </a:lnTo>
                  <a:cubicBezTo>
                    <a:pt x="9501101" y="3930010"/>
                    <a:pt x="9445221" y="3985890"/>
                    <a:pt x="9376641" y="3985890"/>
                  </a:cubicBezTo>
                  <a:close/>
                </a:path>
              </a:pathLst>
            </a:custGeom>
            <a:solidFill>
              <a:srgbClr val="000000">
                <a:alpha val="72941"/>
              </a:srgbClr>
            </a:solidFill>
          </p:spPr>
          <p:txBody>
            <a:bodyPr/>
            <a:lstStyle/>
            <a:p/>
          </p:txBody>
        </p:sp>
      </p:grpSp>
      <p:grpSp>
        <p:nvGrpSpPr>
          <p:cNvPr id="19" name="Group 19"/>
          <p:cNvGrpSpPr/>
          <p:nvPr/>
        </p:nvGrpSpPr>
        <p:grpSpPr>
          <a:xfrm rot="5400000">
            <a:off x="10391647" y="5701883"/>
            <a:ext cx="827966" cy="3162510"/>
            <a:chExt cx="3130550" cy="11957493"/>
          </a:xfrm>
        </p:grpSpPr>
        <p:sp>
          <p:nvSpPr>
            <p:cNvPr id="20" name="Freeform 2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1" name="TextBox 21"/>
          <p:cNvSpPr txBox="1"/>
          <p:nvPr/>
        </p:nvSpPr>
        <p:spPr>
          <a:xfrm>
            <a:off x="3002712" y="3315308"/>
            <a:ext cx="5581065" cy="2056130"/>
          </a:xfrm>
          <a:prstGeom prst="rect">
            <a:avLst/>
          </a:prstGeom>
        </p:spPr>
        <p:txBody>
          <a:bodyPr lIns="0" tIns="0" rIns="0" bIns="0" rtlCol="0" anchor="t">
            <a:spAutoFit/>
          </a:bodyPr>
          <a:lstStyle/>
          <a:p>
            <a:pPr marL="755647" lvl="1" indent="-377824" algn="l">
              <a:lnSpc>
                <a:spcPts val="4059"/>
              </a:lnSpc>
              <a:buFont typeface="Arial"/>
              <a:buChar char="•"/>
            </a:pPr>
            <a:r>
              <a:rPr lang="en-US" sz="3499">
                <a:solidFill>
                  <a:srgbClr val="FFFFFF"/>
                </a:solidFill>
                <a:latin typeface="Canva Sans"/>
              </a:rPr>
              <a:t>Natural Blueberry Flavor </a:t>
            </a:r>
          </a:p>
          <a:p>
            <a:pPr marL="755647" lvl="1" indent="-377824" algn="l">
              <a:lnSpc>
                <a:spcPts val="4059"/>
              </a:lnSpc>
              <a:buFont typeface="Arial"/>
              <a:buChar char="•"/>
            </a:pPr>
            <a:r>
              <a:rPr lang="en-US" sz="3499">
                <a:solidFill>
                  <a:srgbClr val="FFFFFF"/>
                </a:solidFill>
                <a:latin typeface="Canva Sans"/>
              </a:rPr>
              <a:t>Artificial Blueberry flavor</a:t>
            </a:r>
          </a:p>
        </p:txBody>
      </p:sp>
      <p:sp>
        <p:nvSpPr>
          <p:cNvPr id="22" name="TextBox 22"/>
          <p:cNvSpPr txBox="1"/>
          <p:nvPr/>
        </p:nvSpPr>
        <p:spPr>
          <a:xfrm>
            <a:off x="-159798" y="4083310"/>
            <a:ext cx="2849971" cy="346795"/>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Type Segment</a:t>
            </a:r>
          </a:p>
        </p:txBody>
      </p:sp>
      <p:sp>
        <p:nvSpPr>
          <p:cNvPr id="23" name="TextBox 23"/>
          <p:cNvSpPr txBox="1"/>
          <p:nvPr/>
        </p:nvSpPr>
        <p:spPr>
          <a:xfrm>
            <a:off x="-45803" y="7098397"/>
            <a:ext cx="2849971" cy="677434"/>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Application Segment</a:t>
            </a:r>
          </a:p>
        </p:txBody>
      </p:sp>
      <p:sp>
        <p:nvSpPr>
          <p:cNvPr id="24" name="TextBox 24"/>
          <p:cNvSpPr txBox="1"/>
          <p:nvPr/>
        </p:nvSpPr>
        <p:spPr>
          <a:xfrm>
            <a:off x="3002712" y="6495715"/>
            <a:ext cx="5581065" cy="2056130"/>
          </a:xfrm>
          <a:prstGeom prst="rect">
            <a:avLst/>
          </a:prstGeom>
        </p:spPr>
        <p:txBody>
          <a:bodyPr lIns="0" tIns="0" rIns="0" bIns="0" rtlCol="0" anchor="t">
            <a:spAutoFit/>
          </a:bodyPr>
          <a:lstStyle/>
          <a:p>
            <a:pPr marL="755647" lvl="1" indent="-377824" algn="l">
              <a:lnSpc>
                <a:spcPts val="4059"/>
              </a:lnSpc>
              <a:buFont typeface="Arial"/>
              <a:buChar char="•"/>
            </a:pPr>
            <a:r>
              <a:rPr lang="en-US" sz="3499">
                <a:solidFill>
                  <a:srgbClr val="FFFFFF"/>
                </a:solidFill>
                <a:latin typeface="Canva Sans"/>
              </a:rPr>
              <a:t>Beverage </a:t>
            </a:r>
          </a:p>
          <a:p>
            <a:pPr marL="755647" lvl="1" indent="-377824" algn="l">
              <a:lnSpc>
                <a:spcPts val="4059"/>
              </a:lnSpc>
              <a:buFont typeface="Arial"/>
              <a:buChar char="•"/>
            </a:pPr>
            <a:r>
              <a:rPr lang="en-US" sz="3499">
                <a:solidFill>
                  <a:srgbClr val="FFFFFF"/>
                </a:solidFill>
                <a:latin typeface="Canva Sans"/>
              </a:rPr>
              <a:t>Dairy </a:t>
            </a:r>
          </a:p>
          <a:p>
            <a:pPr marL="755647" lvl="1" indent="-377824" algn="l">
              <a:lnSpc>
                <a:spcPts val="4059"/>
              </a:lnSpc>
              <a:buFont typeface="Arial"/>
              <a:buChar char="•"/>
            </a:pPr>
            <a:r>
              <a:rPr lang="en-US" sz="3499">
                <a:solidFill>
                  <a:srgbClr val="FFFFFF"/>
                </a:solidFill>
                <a:latin typeface="Canva Sans"/>
              </a:rPr>
              <a:t>Baking Food </a:t>
            </a:r>
          </a:p>
          <a:p>
            <a:pPr marL="755647" lvl="1" indent="-377824" algn="l">
              <a:lnSpc>
                <a:spcPts val="4059"/>
              </a:lnSpc>
              <a:buFont typeface="Arial"/>
              <a:buChar char="•"/>
            </a:pPr>
            <a:r>
              <a:rPr lang="en-US" sz="3499">
                <a:solidFill>
                  <a:srgbClr val="FFFFFF"/>
                </a:solidFill>
                <a:latin typeface="Canva Sans"/>
              </a:rPr>
              <a:t>Candy </a:t>
            </a:r>
          </a:p>
        </p:txBody>
      </p:sp>
      <p:sp>
        <p:nvSpPr>
          <p:cNvPr id="25" name="TextBox 25"/>
          <p:cNvSpPr txBox="1"/>
          <p:nvPr/>
        </p:nvSpPr>
        <p:spPr>
          <a:xfrm>
            <a:off x="12544635" y="3531495"/>
            <a:ext cx="5581065" cy="1027430"/>
          </a:xfrm>
          <a:prstGeom prst="rect">
            <a:avLst/>
          </a:prstGeom>
        </p:spPr>
        <p:txBody>
          <a:bodyPr lIns="0" tIns="0" rIns="0" bIns="0" rtlCol="0" anchor="t">
            <a:spAutoFit/>
          </a:bodyPr>
          <a:lstStyle/>
          <a:p>
            <a:pPr marL="755647" lvl="1" indent="-377824" algn="l">
              <a:lnSpc>
                <a:spcPts val="4059"/>
              </a:lnSpc>
              <a:buFont typeface="Arial"/>
              <a:buChar char="•"/>
            </a:pPr>
            <a:r>
              <a:rPr lang="en-US" sz="3499">
                <a:solidFill>
                  <a:srgbClr val="FFFFFF"/>
                </a:solidFill>
                <a:latin typeface="Canva Sans"/>
              </a:rPr>
              <a:t>Powder</a:t>
            </a:r>
          </a:p>
          <a:p>
            <a:pPr marL="755647" lvl="1" indent="-377824" algn="l">
              <a:lnSpc>
                <a:spcPts val="4059"/>
              </a:lnSpc>
              <a:buFont typeface="Arial"/>
              <a:buChar char="•"/>
            </a:pPr>
            <a:r>
              <a:rPr lang="en-US" sz="3499">
                <a:solidFill>
                  <a:srgbClr val="FFFFFF"/>
                </a:solidFill>
                <a:latin typeface="Canva Sans"/>
              </a:rPr>
              <a:t>Liquid</a:t>
            </a:r>
          </a:p>
        </p:txBody>
      </p:sp>
      <p:sp>
        <p:nvSpPr>
          <p:cNvPr id="26" name="TextBox 26"/>
          <p:cNvSpPr txBox="1"/>
          <p:nvPr/>
        </p:nvSpPr>
        <p:spPr>
          <a:xfrm>
            <a:off x="9224375" y="3953146"/>
            <a:ext cx="2849971" cy="346795"/>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Form Segment</a:t>
            </a:r>
          </a:p>
        </p:txBody>
      </p:sp>
      <p:sp>
        <p:nvSpPr>
          <p:cNvPr id="27" name="TextBox 27"/>
          <p:cNvSpPr txBox="1"/>
          <p:nvPr/>
        </p:nvSpPr>
        <p:spPr>
          <a:xfrm>
            <a:off x="9338370" y="6968234"/>
            <a:ext cx="2849971" cy="677434"/>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Distribution Channel</a:t>
            </a:r>
          </a:p>
        </p:txBody>
      </p:sp>
      <p:sp>
        <p:nvSpPr>
          <p:cNvPr id="28" name="TextBox 28"/>
          <p:cNvSpPr txBox="1"/>
          <p:nvPr/>
        </p:nvSpPr>
        <p:spPr>
          <a:xfrm>
            <a:off x="12386885" y="6622726"/>
            <a:ext cx="5581065" cy="1541780"/>
          </a:xfrm>
          <a:prstGeom prst="rect">
            <a:avLst/>
          </a:prstGeom>
        </p:spPr>
        <p:txBody>
          <a:bodyPr lIns="0" tIns="0" rIns="0" bIns="0" rtlCol="0" anchor="t">
            <a:spAutoFit/>
          </a:bodyPr>
          <a:lstStyle/>
          <a:p>
            <a:pPr marL="755647" lvl="1" indent="-377824" algn="l">
              <a:lnSpc>
                <a:spcPts val="4059"/>
              </a:lnSpc>
              <a:buFont typeface="Arial"/>
              <a:buChar char="•"/>
            </a:pPr>
            <a:r>
              <a:rPr lang="en-US" sz="3499">
                <a:solidFill>
                  <a:srgbClr val="FFFFFF"/>
                </a:solidFill>
                <a:latin typeface="Canva Sans"/>
              </a:rPr>
              <a:t>Online</a:t>
            </a:r>
          </a:p>
          <a:p>
            <a:pPr marL="755647" lvl="1" indent="-377824" algn="l">
              <a:lnSpc>
                <a:spcPts val="4059"/>
              </a:lnSpc>
              <a:buFont typeface="Arial"/>
              <a:buChar char="•"/>
            </a:pPr>
            <a:r>
              <a:rPr lang="en-US" sz="3499">
                <a:solidFill>
                  <a:srgbClr val="FFFFFF"/>
                </a:solidFill>
                <a:latin typeface="Canva Sans"/>
              </a:rPr>
              <a:t>Supermarkets</a:t>
            </a:r>
          </a:p>
          <a:p>
            <a:pPr marL="755647" lvl="1" indent="-377824" algn="l">
              <a:lnSpc>
                <a:spcPts val="4059"/>
              </a:lnSpc>
              <a:buFont typeface="Arial"/>
              <a:buChar char="•"/>
            </a:pPr>
            <a:r>
              <a:rPr lang="en-US" sz="3499">
                <a:solidFill>
                  <a:srgbClr val="FFFFFF"/>
                </a:solidFill>
                <a:latin typeface="Canva Sans"/>
              </a:rPr>
              <a:t>Convenience stores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550095" y="2238328"/>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940705" y="5743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555274" y="2238328"/>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956431" y="2658598"/>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40% </a:t>
            </a:r>
          </a:p>
        </p:txBody>
      </p:sp>
      <p:sp>
        <p:nvSpPr>
          <p:cNvPr id="7" name="TextBox 7"/>
          <p:cNvSpPr txBox="1"/>
          <p:nvPr/>
        </p:nvSpPr>
        <p:spPr>
          <a:xfrm>
            <a:off x="14956431" y="3765466"/>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30%</a:t>
            </a:r>
          </a:p>
        </p:txBody>
      </p:sp>
      <p:sp>
        <p:nvSpPr>
          <p:cNvPr id="8" name="TextBox 8"/>
          <p:cNvSpPr txBox="1"/>
          <p:nvPr/>
        </p:nvSpPr>
        <p:spPr>
          <a:xfrm>
            <a:off x="14956431" y="4872334"/>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23%</a:t>
            </a:r>
          </a:p>
        </p:txBody>
      </p:sp>
      <p:sp>
        <p:nvSpPr>
          <p:cNvPr id="9" name="TextBox 9"/>
          <p:cNvSpPr txBox="1"/>
          <p:nvPr/>
        </p:nvSpPr>
        <p:spPr>
          <a:xfrm>
            <a:off x="14956431" y="604687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 5%</a:t>
            </a:r>
          </a:p>
        </p:txBody>
      </p:sp>
      <p:sp>
        <p:nvSpPr>
          <p:cNvPr id="10" name="TextBox 10"/>
          <p:cNvSpPr txBox="1"/>
          <p:nvPr/>
        </p:nvSpPr>
        <p:spPr>
          <a:xfrm>
            <a:off x="14956431" y="7459125"/>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a:t>
            </a:r>
          </a:p>
        </p:txBody>
      </p:sp>
      <p:sp>
        <p:nvSpPr>
          <p:cNvPr id="11" name="TextBox 11"/>
          <p:cNvSpPr txBox="1"/>
          <p:nvPr/>
        </p:nvSpPr>
        <p:spPr>
          <a:xfrm>
            <a:off x="430400" y="8935359"/>
            <a:ext cx="17732001" cy="570353"/>
          </a:xfrm>
          <a:prstGeom prst="rect">
            <a:avLst/>
          </a:prstGeom>
        </p:spPr>
        <p:txBody>
          <a:bodyPr lIns="0" tIns="0" rIns="0" bIns="0" rtlCol="0" anchor="t">
            <a:spAutoFit/>
          </a:bodyPr>
          <a:lstStyle/>
          <a:p>
            <a:pPr algn="ctr">
              <a:lnSpc>
                <a:spcPts val="4788"/>
              </a:lnSpc>
              <a:spcBef>
                <a:spcPct val="0"/>
              </a:spcBef>
            </a:pPr>
            <a:r>
              <a:rPr lang="en-US" sz="3420" spc="342">
                <a:solidFill>
                  <a:srgbClr val="000000"/>
                </a:solidFill>
                <a:latin typeface="Canva Sans"/>
              </a:rPr>
              <a:t>North America Blueberry Flavor Market Revenue share for 2024 is 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55" b="0"/>
            </a:stretch>
          </a:blipFill>
        </p:spPr>
        <p:txBody>
          <a:bodyPr/>
          <a:lstStyle/>
          <a:p/>
        </p:txBody>
      </p:sp>
      <p:grpSp>
        <p:nvGrpSpPr>
          <p:cNvPr id="3" name="Group 3"/>
          <p:cNvGrpSpPr/>
          <p:nvPr/>
        </p:nvGrpSpPr>
        <p:grpSpPr>
          <a:xfrm>
            <a:off x="4686579"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1E3048">
                <a:alpha val="85882"/>
              </a:srgbClr>
            </a:solidFill>
          </p:spPr>
          <p:txBody>
            <a:bodyPr/>
            <a:lstStyle/>
            <a:p/>
          </p:txBody>
        </p:sp>
      </p:grpSp>
      <p:grpSp>
        <p:nvGrpSpPr>
          <p:cNvPr id="5" name="Group 5"/>
          <p:cNvGrpSpPr/>
          <p:nvPr/>
        </p:nvGrpSpPr>
        <p:grpSpPr>
          <a:xfrm>
            <a:off x="4686579"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3145304"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E3048">
                <a:alpha val="85882"/>
              </a:srgbClr>
            </a:solidFill>
          </p:spPr>
          <p:txBody>
            <a:bodyPr/>
            <a:lstStyle/>
            <a:p/>
          </p:txBody>
        </p:sp>
      </p:grpSp>
      <p:grpSp>
        <p:nvGrpSpPr>
          <p:cNvPr id="9" name="Group 9"/>
          <p:cNvGrpSpPr/>
          <p:nvPr/>
        </p:nvGrpSpPr>
        <p:grpSpPr>
          <a:xfrm>
            <a:off x="3145304"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807533"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E3048">
                <a:alpha val="85882"/>
              </a:srgbClr>
            </a:solidFill>
          </p:spPr>
          <p:txBody>
            <a:bodyPr/>
            <a:lstStyle/>
            <a:p/>
          </p:txBody>
        </p:sp>
      </p:grpSp>
      <p:grpSp>
        <p:nvGrpSpPr>
          <p:cNvPr id="13" name="Group 13"/>
          <p:cNvGrpSpPr>
            <a:grpSpLocks noChangeAspect="1"/>
          </p:cNvGrpSpPr>
          <p:nvPr/>
        </p:nvGrpSpPr>
        <p:grpSpPr>
          <a:xfrm rot="5400000">
            <a:off x="5807533"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51846" y="3098081"/>
            <a:ext cx="2506553"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Drivers</a:t>
            </a:r>
          </a:p>
        </p:txBody>
      </p:sp>
      <p:sp>
        <p:nvSpPr>
          <p:cNvPr id="17" name="TextBox 17"/>
          <p:cNvSpPr txBox="1"/>
          <p:nvPr/>
        </p:nvSpPr>
        <p:spPr>
          <a:xfrm>
            <a:off x="3063847"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187125" y="1779763"/>
            <a:ext cx="7927764" cy="2975991"/>
          </a:xfrm>
          <a:prstGeom prst="rect">
            <a:avLst/>
          </a:prstGeom>
        </p:spPr>
        <p:txBody>
          <a:bodyPr lIns="0" tIns="0" rIns="0" bIns="0" rtlCol="0" anchor="t">
            <a:spAutoFit/>
          </a:bodyPr>
          <a:lstStyle/>
          <a:p>
            <a:pPr marL="712473" lvl="1" indent="-356237" algn="l">
              <a:lnSpc>
                <a:spcPts val="3927"/>
              </a:lnSpc>
              <a:buFont typeface="Arial"/>
              <a:buChar char="•"/>
            </a:pPr>
            <a:r>
              <a:rPr lang="en-US" sz="3300" spc="105">
                <a:solidFill>
                  <a:srgbClr val="FFFFFF"/>
                </a:solidFill>
                <a:latin typeface="Canva Sans"/>
              </a:rPr>
              <a:t>Health-Conscious Consumers Seeking Antioxidant-Rich Options Drive the Market Growth</a:t>
            </a:r>
          </a:p>
          <a:p>
            <a:pPr marL="712473" lvl="1" indent="-356237" algn="l">
              <a:lnSpc>
                <a:spcPts val="3927"/>
              </a:lnSpc>
              <a:buFont typeface="Arial"/>
              <a:buChar char="•"/>
            </a:pPr>
            <a:r>
              <a:rPr lang="en-US" sz="3300" spc="105">
                <a:solidFill>
                  <a:srgbClr val="FFFFFF"/>
                </a:solidFill>
                <a:latin typeface="Canva Sans"/>
              </a:rPr>
              <a:t>Increasing Popularity Of Blueberry-Based Products Fuels Market Growth</a:t>
            </a:r>
          </a:p>
        </p:txBody>
      </p:sp>
      <p:sp>
        <p:nvSpPr>
          <p:cNvPr id="19" name="TextBox 19"/>
          <p:cNvSpPr txBox="1"/>
          <p:nvPr/>
        </p:nvSpPr>
        <p:spPr>
          <a:xfrm>
            <a:off x="6694062" y="6287897"/>
            <a:ext cx="7420828" cy="994791"/>
          </a:xfrm>
          <a:prstGeom prst="rect">
            <a:avLst/>
          </a:prstGeom>
        </p:spPr>
        <p:txBody>
          <a:bodyPr lIns="0" tIns="0" rIns="0" bIns="0" rtlCol="0" anchor="t">
            <a:spAutoFit/>
          </a:bodyPr>
          <a:lstStyle/>
          <a:p>
            <a:pPr algn="l">
              <a:lnSpc>
                <a:spcPts val="3926"/>
              </a:lnSpc>
            </a:pPr>
            <a:r>
              <a:rPr lang="en-US" sz="3299" spc="105">
                <a:solidFill>
                  <a:srgbClr val="FFFFFF"/>
                </a:solidFill>
                <a:latin typeface="Canva Sans"/>
              </a:rPr>
              <a:t>Competition from Artificial Flavor Alternatives Can Limit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grpSp>
        <p:nvGrpSpPr>
          <p:cNvPr id="3" name="Group 3"/>
          <p:cNvGrpSpPr/>
          <p:nvPr/>
        </p:nvGrpSpPr>
        <p:grpSpPr>
          <a:xfrm>
            <a:off x="1222708" y="1599525"/>
            <a:ext cx="15877515" cy="7897392"/>
            <a:chExt cx="4519799" cy="2248124"/>
          </a:xfrm>
        </p:grpSpPr>
        <p:sp>
          <p:nvSpPr>
            <p:cNvPr id="4" name="Freeform 4"/>
            <p:cNvSpPr/>
            <p:nvPr/>
          </p:nvSpPr>
          <p:spPr>
            <a:xfrm>
              <a:off x="0" y="0"/>
              <a:ext cx="4519799" cy="2248124"/>
            </a:xfrm>
            <a:custGeom>
              <a:rect l="l" t="t" r="r" b="b"/>
              <a:pathLst>
                <a:path w="4519799" h="2248124">
                  <a:moveTo>
                    <a:pt x="0" y="0"/>
                  </a:moveTo>
                  <a:lnTo>
                    <a:pt x="4519799" y="0"/>
                  </a:lnTo>
                  <a:lnTo>
                    <a:pt x="4519799" y="2248124"/>
                  </a:lnTo>
                  <a:lnTo>
                    <a:pt x="0" y="2248124"/>
                  </a:lnTo>
                  <a:close/>
                </a:path>
              </a:pathLst>
            </a:custGeom>
            <a:solidFill>
              <a:srgbClr val="000000">
                <a:alpha val="52941"/>
              </a:srgbClr>
            </a:solidFill>
          </p:spPr>
          <p:txBody>
            <a:bodyPr/>
            <a:lstStyle/>
            <a:p/>
          </p:txBody>
        </p:sp>
        <p:sp>
          <p:nvSpPr>
            <p:cNvPr id="5" name="TextBox 5"/>
            <p:cNvSpPr txBox="1"/>
            <p:nvPr/>
          </p:nvSpPr>
          <p:spPr>
            <a:xfrm>
              <a:off x="0" y="-38100"/>
              <a:ext cx="4519799" cy="2286224"/>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73984" y="616961"/>
            <a:ext cx="1815395" cy="2169783"/>
          </a:xfrm>
          <a:prstGeom prst="rect">
            <a:avLst/>
          </a:prstGeom>
        </p:spPr>
      </p:pic>
      <p:sp>
        <p:nvSpPr>
          <p:cNvPr id="7" name="TextBox 7"/>
          <p:cNvSpPr txBox="1"/>
          <p:nvPr/>
        </p:nvSpPr>
        <p:spPr>
          <a:xfrm>
            <a:off x="1514254" y="2974566"/>
            <a:ext cx="15259492" cy="5887720"/>
          </a:xfrm>
          <a:prstGeom prst="rect">
            <a:avLst/>
          </a:prstGeom>
        </p:spPr>
        <p:txBody>
          <a:bodyPr lIns="0" tIns="0" rIns="0" bIns="0" rtlCol="0" anchor="t">
            <a:spAutoFit/>
          </a:bodyPr>
          <a:lstStyle/>
          <a:p>
            <a:pPr marL="798829" lvl="1" indent="-399415" algn="l">
              <a:lnSpc>
                <a:spcPts val="5179"/>
              </a:lnSpc>
              <a:buFont typeface="Arial"/>
              <a:buChar char="•"/>
            </a:pPr>
            <a:r>
              <a:rPr lang="en-US" sz="3699">
                <a:solidFill>
                  <a:srgbClr val="FFFFFF"/>
                </a:solidFill>
                <a:latin typeface="Canva Sans"/>
              </a:rPr>
              <a:t>The global blueberry flavor market will expand significantly by 5.00%CAGR from 2024 to 2031.</a:t>
            </a:r>
          </a:p>
          <a:p>
            <a:pPr marL="798829" lvl="1" indent="-399415" algn="l">
              <a:lnSpc>
                <a:spcPts val="5179"/>
              </a:lnSpc>
              <a:buFont typeface="Arial"/>
              <a:buChar char="•"/>
            </a:pPr>
            <a:r>
              <a:rPr lang="en-US" sz="3699">
                <a:solidFill>
                  <a:srgbClr val="FFFFFF"/>
                </a:solidFill>
                <a:latin typeface="Canva Sans"/>
              </a:rPr>
              <a:t>Supermarkets held a major share of the blueberry flavor market due to their extensive distribution networks and ability to offer various blueberry-flavored products to consumers.</a:t>
            </a:r>
          </a:p>
          <a:p>
            <a:pPr marL="798829" lvl="1" indent="-399415" algn="l">
              <a:lnSpc>
                <a:spcPts val="5179"/>
              </a:lnSpc>
              <a:buFont typeface="Arial"/>
              <a:buChar char="•"/>
            </a:pPr>
            <a:r>
              <a:rPr lang="en-US" sz="3699">
                <a:solidFill>
                  <a:srgbClr val="FFFFFF"/>
                </a:solidFill>
                <a:latin typeface="Canva Sans"/>
              </a:rPr>
              <a:t>The baking food segment dominated the blueberry flavor market, driven by the popularity of blueberry-flavored baked goods such as muffins, cakes, and pastries among consumers worldwide.</a:t>
            </a:r>
          </a:p>
        </p:txBody>
      </p:sp>
      <p:sp>
        <p:nvSpPr>
          <p:cNvPr id="8" name="TextBox 8"/>
          <p:cNvSpPr txBox="1"/>
          <p:nvPr/>
        </p:nvSpPr>
        <p:spPr>
          <a:xfrm>
            <a:off x="4368479" y="1874486"/>
            <a:ext cx="9740712" cy="757555"/>
          </a:xfrm>
          <a:prstGeom prst="rect">
            <a:avLst/>
          </a:prstGeom>
        </p:spPr>
        <p:txBody>
          <a:bodyPr lIns="0" tIns="0" rIns="0" bIns="0" rtlCol="0" anchor="t">
            <a:spAutoFit/>
          </a:bodyPr>
          <a:lstStyle/>
          <a:p>
            <a:pPr algn="ctr">
              <a:lnSpc>
                <a:spcPts val="5884"/>
              </a:lnSpc>
            </a:pPr>
            <a:r>
              <a:rPr lang="en-US" sz="54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55" b="0"/>
            </a:stretch>
          </a:blipFill>
        </p:spPr>
        <p:txBody>
          <a:bodyPr/>
          <a:lstStyle/>
          <a:p/>
        </p:txBody>
      </p:sp>
      <p:pic>
        <p:nvPicPr>
          <p:cNvPr id="3" name="Picture 3"/>
          <p:cNvPicPr>
            <a:picLocks noChangeAspect="1"/>
          </p:cNvPicPr>
          <p:nvPr/>
        </p:nvPicPr>
        <p:blipFill>
          <a:blip r:embed="rId3"/>
          <a:srcRect l="36500" t="25150" r="38480" b="26795"/>
          <a:stretch>
            <a:fillRect/>
          </a:stretch>
        </p:blipFill>
        <p:spPr>
          <a:xfrm>
            <a:off x="-1217" y="-52084"/>
            <a:ext cx="1837067" cy="1984756"/>
          </a:xfrm>
          <a:prstGeom prst="rect">
            <a:avLst/>
          </a:prstGeom>
        </p:spPr>
      </p:pic>
      <p:sp>
        <p:nvSpPr>
          <p:cNvPr id="4" name="Freeform 4"/>
          <p:cNvSpPr/>
          <p:nvPr/>
        </p:nvSpPr>
        <p:spPr>
          <a:xfrm>
            <a:off x="238617" y="2137270"/>
            <a:ext cx="3822700" cy="1454376"/>
          </a:xfrm>
          <a:custGeom>
            <a:rect l="l" t="t" r="r" b="b"/>
            <a:pathLst>
              <a:path w="3822700" h="1454376">
                <a:moveTo>
                  <a:pt x="0" y="0"/>
                </a:moveTo>
                <a:lnTo>
                  <a:pt x="3822700" y="0"/>
                </a:lnTo>
                <a:lnTo>
                  <a:pt x="3822700" y="1454376"/>
                </a:lnTo>
                <a:lnTo>
                  <a:pt x="0" y="1454376"/>
                </a:lnTo>
                <a:lnTo>
                  <a:pt x="0" y="0"/>
                </a:lnTo>
                <a:close/>
              </a:path>
            </a:pathLst>
          </a:custGeom>
          <a:blipFill>
            <a:blip r:embed="rId4"/>
            <a:stretch>
              <a:fillRect t="-17081" r="-4481" b="-27094"/>
            </a:stretch>
          </a:blipFill>
        </p:spPr>
        <p:txBody>
          <a:bodyPr/>
          <a:lstStyle/>
          <a:p/>
        </p:txBody>
      </p:sp>
      <p:sp>
        <p:nvSpPr>
          <p:cNvPr id="5" name="Freeform 5"/>
          <p:cNvSpPr/>
          <p:nvPr/>
        </p:nvSpPr>
        <p:spPr>
          <a:xfrm>
            <a:off x="4293999" y="2374822"/>
            <a:ext cx="5174244" cy="1216824"/>
          </a:xfrm>
          <a:custGeom>
            <a:rect l="l" t="t" r="r" b="b"/>
            <a:pathLst>
              <a:path w="5174244" h="1216824">
                <a:moveTo>
                  <a:pt x="0" y="0"/>
                </a:moveTo>
                <a:lnTo>
                  <a:pt x="5174245" y="0"/>
                </a:lnTo>
                <a:lnTo>
                  <a:pt x="5174245" y="1216824"/>
                </a:lnTo>
                <a:lnTo>
                  <a:pt x="0" y="1216824"/>
                </a:lnTo>
                <a:lnTo>
                  <a:pt x="0" y="0"/>
                </a:lnTo>
                <a:close/>
              </a:path>
            </a:pathLst>
          </a:custGeom>
          <a:blipFill>
            <a:blip r:embed="rId5"/>
            <a:stretch>
              <a:fillRect/>
            </a:stretch>
          </a:blipFill>
        </p:spPr>
        <p:txBody>
          <a:bodyPr/>
          <a:lstStyle/>
          <a:p/>
        </p:txBody>
      </p:sp>
      <p:sp>
        <p:nvSpPr>
          <p:cNvPr id="6" name="Freeform 6"/>
          <p:cNvSpPr/>
          <p:nvPr/>
        </p:nvSpPr>
        <p:spPr>
          <a:xfrm>
            <a:off x="238617" y="4162573"/>
            <a:ext cx="2364761" cy="2364761"/>
          </a:xfrm>
          <a:custGeom>
            <a:rect l="l" t="t" r="r" b="b"/>
            <a:pathLst>
              <a:path w="2364761" h="2364761">
                <a:moveTo>
                  <a:pt x="0" y="0"/>
                </a:moveTo>
                <a:lnTo>
                  <a:pt x="2364761" y="0"/>
                </a:lnTo>
                <a:lnTo>
                  <a:pt x="2364761" y="2364761"/>
                </a:lnTo>
                <a:lnTo>
                  <a:pt x="0" y="2364761"/>
                </a:lnTo>
                <a:lnTo>
                  <a:pt x="0" y="0"/>
                </a:lnTo>
                <a:close/>
              </a:path>
            </a:pathLst>
          </a:custGeom>
          <a:blipFill>
            <a:blip r:embed="rId6"/>
            <a:stretch>
              <a:fillRect/>
            </a:stretch>
          </a:blipFill>
        </p:spPr>
        <p:txBody>
          <a:bodyPr/>
          <a:lstStyle/>
          <a:p/>
        </p:txBody>
      </p:sp>
      <p:sp>
        <p:nvSpPr>
          <p:cNvPr id="7" name="Freeform 7"/>
          <p:cNvSpPr/>
          <p:nvPr/>
        </p:nvSpPr>
        <p:spPr>
          <a:xfrm>
            <a:off x="3129546" y="4162573"/>
            <a:ext cx="3033353" cy="2014935"/>
          </a:xfrm>
          <a:custGeom>
            <a:rect l="l" t="t" r="r" b="b"/>
            <a:pathLst>
              <a:path w="3033353" h="2014934">
                <a:moveTo>
                  <a:pt x="0" y="0"/>
                </a:moveTo>
                <a:lnTo>
                  <a:pt x="3033353" y="0"/>
                </a:lnTo>
                <a:lnTo>
                  <a:pt x="3033353" y="2014935"/>
                </a:lnTo>
                <a:lnTo>
                  <a:pt x="0" y="2014935"/>
                </a:lnTo>
                <a:lnTo>
                  <a:pt x="0" y="0"/>
                </a:lnTo>
                <a:close/>
              </a:path>
            </a:pathLst>
          </a:custGeom>
          <a:blipFill>
            <a:blip r:embed="rId7"/>
            <a:stretch>
              <a:fillRect/>
            </a:stretch>
          </a:blipFill>
        </p:spPr>
        <p:txBody>
          <a:bodyPr/>
          <a:lstStyle/>
          <a:p/>
        </p:txBody>
      </p:sp>
      <p:sp>
        <p:nvSpPr>
          <p:cNvPr id="8" name="Freeform 8"/>
          <p:cNvSpPr/>
          <p:nvPr/>
        </p:nvSpPr>
        <p:spPr>
          <a:xfrm>
            <a:off x="9700926" y="2420277"/>
            <a:ext cx="3795217" cy="1125914"/>
          </a:xfrm>
          <a:custGeom>
            <a:rect l="l" t="t" r="r" b="b"/>
            <a:pathLst>
              <a:path w="3795217" h="1125914">
                <a:moveTo>
                  <a:pt x="0" y="0"/>
                </a:moveTo>
                <a:lnTo>
                  <a:pt x="3795217" y="0"/>
                </a:lnTo>
                <a:lnTo>
                  <a:pt x="3795217" y="1125914"/>
                </a:lnTo>
                <a:lnTo>
                  <a:pt x="0" y="1125914"/>
                </a:lnTo>
                <a:lnTo>
                  <a:pt x="0" y="0"/>
                </a:lnTo>
                <a:close/>
              </a:path>
            </a:pathLst>
          </a:custGeom>
          <a:blipFill>
            <a:blip r:embed="rId8"/>
            <a:stretch>
              <a:fillRect/>
            </a:stretch>
          </a:blipFill>
        </p:spPr>
        <p:txBody>
          <a:bodyPr/>
          <a:lstStyle/>
          <a:p/>
        </p:txBody>
      </p:sp>
      <p:sp>
        <p:nvSpPr>
          <p:cNvPr id="9" name="Freeform 9"/>
          <p:cNvSpPr/>
          <p:nvPr/>
        </p:nvSpPr>
        <p:spPr>
          <a:xfrm>
            <a:off x="14067017" y="2546753"/>
            <a:ext cx="3982366" cy="872961"/>
          </a:xfrm>
          <a:custGeom>
            <a:rect l="l" t="t" r="r" b="b"/>
            <a:pathLst>
              <a:path w="3982366" h="872960">
                <a:moveTo>
                  <a:pt x="0" y="0"/>
                </a:moveTo>
                <a:lnTo>
                  <a:pt x="3982366" y="0"/>
                </a:lnTo>
                <a:lnTo>
                  <a:pt x="3982366" y="872961"/>
                </a:lnTo>
                <a:lnTo>
                  <a:pt x="0" y="872961"/>
                </a:lnTo>
                <a:lnTo>
                  <a:pt x="0" y="0"/>
                </a:lnTo>
                <a:close/>
              </a:path>
            </a:pathLst>
          </a:custGeom>
          <a:blipFill>
            <a:blip r:embed="rId9"/>
            <a:stretch>
              <a:fillRect/>
            </a:stretch>
          </a:blipFill>
        </p:spPr>
        <p:txBody>
          <a:bodyPr/>
          <a:lstStyle/>
          <a:p/>
        </p:txBody>
      </p:sp>
      <p:sp>
        <p:nvSpPr>
          <p:cNvPr id="10" name="Freeform 10"/>
          <p:cNvSpPr/>
          <p:nvPr/>
        </p:nvSpPr>
        <p:spPr>
          <a:xfrm>
            <a:off x="6848345" y="3819672"/>
            <a:ext cx="4591311" cy="1323828"/>
          </a:xfrm>
          <a:custGeom>
            <a:rect l="l" t="t" r="r" b="b"/>
            <a:pathLst>
              <a:path w="4591311" h="1323828">
                <a:moveTo>
                  <a:pt x="0" y="0"/>
                </a:moveTo>
                <a:lnTo>
                  <a:pt x="4591310" y="0"/>
                </a:lnTo>
                <a:lnTo>
                  <a:pt x="4591310" y="1323828"/>
                </a:lnTo>
                <a:lnTo>
                  <a:pt x="0" y="1323828"/>
                </a:lnTo>
                <a:lnTo>
                  <a:pt x="0" y="0"/>
                </a:lnTo>
                <a:close/>
              </a:path>
            </a:pathLst>
          </a:custGeom>
          <a:blipFill>
            <a:blip r:embed="rId10"/>
            <a:stretch>
              <a:fillRect/>
            </a:stretch>
          </a:blipFill>
        </p:spPr>
        <p:txBody>
          <a:bodyPr/>
          <a:lstStyle/>
          <a:p/>
        </p:txBody>
      </p:sp>
      <p:sp>
        <p:nvSpPr>
          <p:cNvPr id="11" name="Freeform 11"/>
          <p:cNvSpPr/>
          <p:nvPr/>
        </p:nvSpPr>
        <p:spPr>
          <a:xfrm>
            <a:off x="11989780" y="3819672"/>
            <a:ext cx="4154473" cy="1383093"/>
          </a:xfrm>
          <a:custGeom>
            <a:rect l="l" t="t" r="r" b="b"/>
            <a:pathLst>
              <a:path w="4154472" h="1383093">
                <a:moveTo>
                  <a:pt x="0" y="0"/>
                </a:moveTo>
                <a:lnTo>
                  <a:pt x="4154474" y="0"/>
                </a:lnTo>
                <a:lnTo>
                  <a:pt x="4154474" y="1383094"/>
                </a:lnTo>
                <a:lnTo>
                  <a:pt x="0" y="1383094"/>
                </a:lnTo>
                <a:lnTo>
                  <a:pt x="0" y="0"/>
                </a:lnTo>
                <a:close/>
              </a:path>
            </a:pathLst>
          </a:custGeom>
          <a:blipFill>
            <a:blip r:embed="rId11"/>
            <a:stretch>
              <a:fillRect/>
            </a:stretch>
          </a:blipFill>
        </p:spPr>
        <p:txBody>
          <a:bodyPr/>
          <a:lstStyle/>
          <a:p/>
        </p:txBody>
      </p:sp>
      <p:sp>
        <p:nvSpPr>
          <p:cNvPr id="12" name="Freeform 12"/>
          <p:cNvSpPr/>
          <p:nvPr/>
        </p:nvSpPr>
        <p:spPr>
          <a:xfrm>
            <a:off x="6848345" y="5667425"/>
            <a:ext cx="5090659" cy="859909"/>
          </a:xfrm>
          <a:custGeom>
            <a:rect l="l" t="t" r="r" b="b"/>
            <a:pathLst>
              <a:path w="5090659" h="859909">
                <a:moveTo>
                  <a:pt x="0" y="0"/>
                </a:moveTo>
                <a:lnTo>
                  <a:pt x="5090659" y="0"/>
                </a:lnTo>
                <a:lnTo>
                  <a:pt x="5090659" y="859909"/>
                </a:lnTo>
                <a:lnTo>
                  <a:pt x="0" y="859909"/>
                </a:lnTo>
                <a:lnTo>
                  <a:pt x="0" y="0"/>
                </a:lnTo>
                <a:close/>
              </a:path>
            </a:pathLst>
          </a:custGeom>
          <a:blipFill>
            <a:blip r:embed="rId12"/>
            <a:stretch>
              <a:fillRect/>
            </a:stretch>
          </a:blipFill>
        </p:spPr>
        <p:txBody>
          <a:bodyPr/>
          <a:lstStyle/>
          <a:p/>
        </p:txBody>
      </p:sp>
      <p:sp>
        <p:nvSpPr>
          <p:cNvPr id="13" name="Freeform 13"/>
          <p:cNvSpPr/>
          <p:nvPr/>
        </p:nvSpPr>
        <p:spPr>
          <a:xfrm>
            <a:off x="12939039" y="5667425"/>
            <a:ext cx="4320261" cy="1118185"/>
          </a:xfrm>
          <a:custGeom>
            <a:rect l="l" t="t" r="r" b="b"/>
            <a:pathLst>
              <a:path w="4320261" h="1118185">
                <a:moveTo>
                  <a:pt x="0" y="0"/>
                </a:moveTo>
                <a:lnTo>
                  <a:pt x="4320261" y="0"/>
                </a:lnTo>
                <a:lnTo>
                  <a:pt x="4320261" y="1118185"/>
                </a:lnTo>
                <a:lnTo>
                  <a:pt x="0" y="1118185"/>
                </a:lnTo>
                <a:lnTo>
                  <a:pt x="0" y="0"/>
                </a:lnTo>
                <a:close/>
              </a:path>
            </a:pathLst>
          </a:custGeom>
          <a:blipFill>
            <a:blip r:embed="rId13"/>
            <a:stretch>
              <a:fillRect/>
            </a:stretch>
          </a:blipFill>
        </p:spPr>
        <p:txBody>
          <a:bodyPr/>
          <a:lstStyle/>
          <a:p/>
        </p:txBody>
      </p:sp>
      <p:sp>
        <p:nvSpPr>
          <p:cNvPr id="14" name="TextBox 14"/>
          <p:cNvSpPr txBox="1"/>
          <p:nvPr/>
        </p:nvSpPr>
        <p:spPr>
          <a:xfrm>
            <a:off x="5715833" y="608824"/>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3sbrf4hn"/>
              </a:rPr>
              <a:t>https://tinyurl.com/3sbrf4hn</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Blueberry Flavor Market Report 2024</dc:title>
  <cp:lastModifiedBy>decipher market</cp:lastModifiedBy>
  <cp:revision>2</cp:revision>
  <dcterms:created xsi:type="dcterms:W3CDTF">2006-08-16T00:00:00Z</dcterms:created>
  <dcterms:modified xsi:type="dcterms:W3CDTF">2024-05-18T06:42:03Z</dcterms:modified>
</cp:coreProperties>
</file>