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hnzrfukk"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0" y="0"/>
            <a:ext cx="8794743" cy="10287000"/>
            <a:chExt cx="2316311" cy="2709333"/>
          </a:xfrm>
        </p:grpSpPr>
        <p:sp>
          <p:nvSpPr>
            <p:cNvPr id="4" name="Freeform 4"/>
            <p:cNvSpPr/>
            <p:nvPr/>
          </p:nvSpPr>
          <p:spPr>
            <a:xfrm>
              <a:off x="0" y="0"/>
              <a:ext cx="2316311" cy="2709333"/>
            </a:xfrm>
            <a:custGeom>
              <a:rect l="l" t="t" r="r" b="b"/>
              <a:pathLst>
                <a:path w="2316311" h="2709333">
                  <a:moveTo>
                    <a:pt x="0" y="0"/>
                  </a:moveTo>
                  <a:lnTo>
                    <a:pt x="2316311" y="0"/>
                  </a:lnTo>
                  <a:lnTo>
                    <a:pt x="2316311" y="2709333"/>
                  </a:lnTo>
                  <a:lnTo>
                    <a:pt x="0" y="2709333"/>
                  </a:lnTo>
                  <a:close/>
                </a:path>
              </a:pathLst>
            </a:custGeom>
            <a:solidFill>
              <a:srgbClr val="000000">
                <a:alpha val="69804"/>
              </a:srgbClr>
            </a:solidFill>
          </p:spPr>
          <p:txBody>
            <a:bodyPr/>
            <a:lstStyle/>
            <a:p/>
          </p:txBody>
        </p:sp>
        <p:sp>
          <p:nvSpPr>
            <p:cNvPr id="5" name="TextBox 5"/>
            <p:cNvSpPr txBox="1"/>
            <p:nvPr/>
          </p:nvSpPr>
          <p:spPr>
            <a:xfrm>
              <a:off x="0" y="-38100"/>
              <a:ext cx="2316311"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23345" y="9384679"/>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161673" y="3621405"/>
            <a:ext cx="8633071" cy="3120390"/>
          </a:xfrm>
          <a:prstGeom prst="rect">
            <a:avLst/>
          </a:prstGeom>
        </p:spPr>
        <p:txBody>
          <a:bodyPr lIns="0" tIns="0" rIns="0" bIns="0" rtlCol="0" anchor="t">
            <a:spAutoFit/>
          </a:bodyPr>
          <a:lstStyle/>
          <a:p>
            <a:pPr>
              <a:lnSpc>
                <a:spcPts val="6090"/>
              </a:lnSpc>
            </a:pPr>
            <a:r>
              <a:rPr lang="en-US" sz="6000">
                <a:solidFill>
                  <a:srgbClr val="FFFFFF"/>
                </a:solidFill>
                <a:latin typeface="Canva Sans"/>
              </a:rPr>
              <a:t>GLOBAL </a:t>
            </a:r>
          </a:p>
          <a:p>
            <a:pPr>
              <a:lnSpc>
                <a:spcPts val="6090"/>
              </a:lnSpc>
            </a:pPr>
            <a:r>
              <a:rPr lang="en-US" sz="6000">
                <a:solidFill>
                  <a:srgbClr val="FFFFFF"/>
                </a:solidFill>
                <a:latin typeface="Canva Sans"/>
              </a:rPr>
              <a:t>BLUEBERRY EXTRACTS </a:t>
            </a:r>
          </a:p>
          <a:p>
            <a:pPr>
              <a:lnSpc>
                <a:spcPts val="6090"/>
              </a:lnSpc>
            </a:pPr>
            <a:r>
              <a:rPr lang="en-US" sz="6000">
                <a:solidFill>
                  <a:srgbClr val="FFFFFF"/>
                </a:solidFill>
                <a:latin typeface="Canva Sans"/>
              </a:rPr>
              <a:t>MARKET REPORT </a:t>
            </a:r>
          </a:p>
          <a:p>
            <a:pPr>
              <a:lnSpc>
                <a:spcPts val="6090"/>
              </a:lnSpc>
            </a:pPr>
            <a:r>
              <a:rPr lang="en-US" sz="6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187778" y="1704776"/>
            <a:ext cx="16236544" cy="7553524"/>
            <a:chExt cx="4276291" cy="1989405"/>
          </a:xfrm>
        </p:grpSpPr>
        <p:sp>
          <p:nvSpPr>
            <p:cNvPr id="4" name="Freeform 4"/>
            <p:cNvSpPr/>
            <p:nvPr/>
          </p:nvSpPr>
          <p:spPr>
            <a:xfrm>
              <a:off x="0" y="0"/>
              <a:ext cx="4276291" cy="1989406"/>
            </a:xfrm>
            <a:custGeom>
              <a:rect l="l" t="t" r="r" b="b"/>
              <a:pathLst>
                <a:path w="4276291" h="1989406">
                  <a:moveTo>
                    <a:pt x="0" y="0"/>
                  </a:moveTo>
                  <a:lnTo>
                    <a:pt x="4276291" y="0"/>
                  </a:lnTo>
                  <a:lnTo>
                    <a:pt x="4276291" y="1989406"/>
                  </a:lnTo>
                  <a:lnTo>
                    <a:pt x="0" y="1989406"/>
                  </a:lnTo>
                  <a:close/>
                </a:path>
              </a:pathLst>
            </a:custGeom>
            <a:solidFill>
              <a:srgbClr val="1E3048">
                <a:alpha val="80000"/>
              </a:srgbClr>
            </a:solidFill>
          </p:spPr>
          <p:txBody>
            <a:bodyPr/>
            <a:lstStyle/>
            <a:p/>
          </p:txBody>
        </p:sp>
        <p:sp>
          <p:nvSpPr>
            <p:cNvPr id="5" name="TextBox 5"/>
            <p:cNvSpPr txBox="1"/>
            <p:nvPr/>
          </p:nvSpPr>
          <p:spPr>
            <a:xfrm>
              <a:off x="0" y="-47625"/>
              <a:ext cx="4276291" cy="2037030"/>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13138" y="3039459"/>
            <a:ext cx="15846161" cy="5920105"/>
          </a:xfrm>
          <a:prstGeom prst="rect">
            <a:avLst/>
          </a:prstGeom>
        </p:spPr>
        <p:txBody>
          <a:bodyPr lIns="0" tIns="0" rIns="0" bIns="0" rtlCol="0" anchor="t">
            <a:spAutoFit/>
          </a:bodyPr>
          <a:lstStyle/>
          <a:p>
            <a:pPr>
              <a:lnSpc>
                <a:spcPts val="3920"/>
              </a:lnSpc>
              <a:spcBef>
                <a:spcPct val="0"/>
              </a:spcBef>
            </a:pPr>
            <a:r>
              <a:rPr lang="en-US" sz="2800">
                <a:solidFill>
                  <a:srgbClr val="FFFFFF"/>
                </a:solidFill>
                <a:latin typeface="Montserrat"/>
              </a:rPr>
              <a:t>The blueberry extracts market encompasses products derived from blueberries, rich in antioxidants, vitamins, and other bioactive compounds, utilized in various industries such as food and beverage, pharmaceuticals, and cosmetics. Blueberry extracts are known for their potential health benefits, including improving cognitive function, supporting heart health, and reducing inflammation. One key driver in the blueberry extracts market is the increasing consumer awareness and demand for natural and functional ingredients in food and beverage products. As consumers become more health-conscious and seek products with added nutritional value, the demand for blueberry extracts rises due to their perceived health benefits and antioxidant properties. Blueberry extracts are often incorporated into functional foods, beverages, and supplements, driving market growth as manufacturers respond to consumer preferences for natural and healthier options.</a:t>
            </a:r>
          </a:p>
        </p:txBody>
      </p:sp>
      <p:sp>
        <p:nvSpPr>
          <p:cNvPr id="7" name="TextBox 7"/>
          <p:cNvSpPr txBox="1"/>
          <p:nvPr/>
        </p:nvSpPr>
        <p:spPr>
          <a:xfrm>
            <a:off x="5242146" y="204249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351049" y="4113109"/>
            <a:ext cx="9622399" cy="3343257"/>
          </a:xfrm>
          <a:custGeom>
            <a:rect l="l" t="t" r="r" b="b"/>
            <a:pathLst>
              <a:path w="9622399" h="3343257">
                <a:moveTo>
                  <a:pt x="0" y="0"/>
                </a:moveTo>
                <a:lnTo>
                  <a:pt x="9622399" y="0"/>
                </a:lnTo>
                <a:lnTo>
                  <a:pt x="9622399" y="3343257"/>
                </a:lnTo>
                <a:lnTo>
                  <a:pt x="0" y="334325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7" name="TextBox 7"/>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8" name="TextBox 8"/>
          <p:cNvSpPr txBox="1"/>
          <p:nvPr/>
        </p:nvSpPr>
        <p:spPr>
          <a:xfrm>
            <a:off x="3318685" y="4717697"/>
            <a:ext cx="6482953" cy="1928039"/>
          </a:xfrm>
          <a:prstGeom prst="rect">
            <a:avLst/>
          </a:prstGeom>
        </p:spPr>
        <p:txBody>
          <a:bodyPr lIns="0" tIns="0" rIns="0" bIns="0" rtlCol="0" anchor="t">
            <a:spAutoFit/>
          </a:bodyPr>
          <a:lstStyle/>
          <a:p>
            <a:pPr algn="ctr">
              <a:lnSpc>
                <a:spcPts val="7516"/>
              </a:lnSpc>
            </a:pPr>
            <a:r>
              <a:rPr lang="en-US" sz="5369">
                <a:solidFill>
                  <a:srgbClr val="000000"/>
                </a:solidFill>
                <a:latin typeface="Poppins"/>
              </a:rPr>
              <a:t>CAGR</a:t>
            </a:r>
          </a:p>
          <a:p>
            <a:pPr algn="ctr">
              <a:lnSpc>
                <a:spcPts val="7516"/>
              </a:lnSpc>
              <a:spcBef>
                <a:spcPct val="0"/>
              </a:spcBef>
            </a:pPr>
            <a:r>
              <a:rPr lang="en-US" sz="5369">
                <a:solidFill>
                  <a:srgbClr val="000000"/>
                </a:solidFill>
                <a:latin typeface="Poppins"/>
              </a:rPr>
              <a:t>15.00%</a:t>
            </a:r>
          </a:p>
        </p:txBody>
      </p:sp>
      <p:sp>
        <p:nvSpPr>
          <p:cNvPr id="9" name="TextBox 9"/>
          <p:cNvSpPr txBox="1"/>
          <p:nvPr/>
        </p:nvSpPr>
        <p:spPr>
          <a:xfrm>
            <a:off x="1176449" y="5208964"/>
            <a:ext cx="1700987" cy="1436771"/>
          </a:xfrm>
          <a:prstGeom prst="rect">
            <a:avLst/>
          </a:prstGeom>
        </p:spPr>
        <p:txBody>
          <a:bodyPr lIns="0" tIns="0" rIns="0" bIns="0" rtlCol="0" anchor="t">
            <a:spAutoFit/>
          </a:bodyPr>
          <a:lstStyle/>
          <a:p>
            <a:pPr algn="ctr">
              <a:lnSpc>
                <a:spcPts val="3406"/>
              </a:lnSpc>
            </a:pPr>
            <a:r>
              <a:rPr lang="en-US" sz="5009">
                <a:solidFill>
                  <a:srgbClr val="FFFFFF"/>
                </a:solidFill>
                <a:latin typeface="Poppins Bold"/>
              </a:rPr>
              <a:t>2024- 2031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2806"/>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60385" y="1938253"/>
            <a:ext cx="7246700" cy="3613937"/>
            <a:chExt cx="9357879" cy="4666784"/>
          </a:xfrm>
        </p:grpSpPr>
        <p:sp>
          <p:nvSpPr>
            <p:cNvPr id="7" name="Freeform 7"/>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1E3048"/>
            </a:solidFill>
          </p:spPr>
          <p:txBody>
            <a:bodyPr/>
            <a:lstStyle/>
            <a:p/>
          </p:txBody>
        </p:sp>
      </p:grpSp>
      <p:grpSp>
        <p:nvGrpSpPr>
          <p:cNvPr id="8" name="Group 8"/>
          <p:cNvGrpSpPr/>
          <p:nvPr/>
        </p:nvGrpSpPr>
        <p:grpSpPr>
          <a:xfrm rot="5400000">
            <a:off x="1300291" y="2106542"/>
            <a:ext cx="796544" cy="3397125"/>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60385" y="5967508"/>
            <a:ext cx="7246700" cy="3613937"/>
            <a:chExt cx="9357879" cy="4666784"/>
          </a:xfrm>
        </p:grpSpPr>
        <p:sp>
          <p:nvSpPr>
            <p:cNvPr id="11" name="Freeform 11"/>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2D5370"/>
            </a:solidFill>
          </p:spPr>
          <p:txBody>
            <a:bodyPr/>
            <a:lstStyle/>
            <a:p/>
          </p:txBody>
        </p:sp>
      </p:grpSp>
      <p:grpSp>
        <p:nvGrpSpPr>
          <p:cNvPr id="12" name="Group 12"/>
          <p:cNvGrpSpPr/>
          <p:nvPr/>
        </p:nvGrpSpPr>
        <p:grpSpPr>
          <a:xfrm rot="5400000">
            <a:off x="1300291" y="6135797"/>
            <a:ext cx="796544" cy="3397125"/>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401196" y="2475221"/>
            <a:ext cx="5742804" cy="2463800"/>
          </a:xfrm>
          <a:prstGeom prst="rect">
            <a:avLst/>
          </a:prstGeom>
        </p:spPr>
        <p:txBody>
          <a:bodyPr lIns="0" tIns="0" rIns="0" bIns="0" rtlCol="0" anchor="t">
            <a:spAutoFit/>
          </a:bodyPr>
          <a:lstStyle/>
          <a:p>
            <a:pPr marL="755652" lvl="1" indent="-377826">
              <a:lnSpc>
                <a:spcPts val="4900"/>
              </a:lnSpc>
              <a:buFont typeface="Arial"/>
              <a:buChar char="•"/>
            </a:pPr>
            <a:r>
              <a:rPr lang="en-US" sz="3500">
                <a:solidFill>
                  <a:srgbClr val="FFFFFF"/>
                </a:solidFill>
                <a:latin typeface="Montserrat"/>
              </a:rPr>
              <a:t>Food and Beverages</a:t>
            </a:r>
          </a:p>
          <a:p>
            <a:pPr marL="755652" lvl="1" indent="-377826">
              <a:lnSpc>
                <a:spcPts val="4900"/>
              </a:lnSpc>
              <a:buFont typeface="Arial"/>
              <a:buChar char="•"/>
            </a:pPr>
            <a:r>
              <a:rPr lang="en-US" sz="3500">
                <a:solidFill>
                  <a:srgbClr val="FFFFFF"/>
                </a:solidFill>
                <a:latin typeface="Montserrat"/>
              </a:rPr>
              <a:t>Cosmetics and Skin Care</a:t>
            </a:r>
          </a:p>
          <a:p>
            <a:pPr marL="755652" lvl="1" indent="-377826">
              <a:lnSpc>
                <a:spcPts val="4900"/>
              </a:lnSpc>
              <a:buFont typeface="Arial"/>
              <a:buChar char="•"/>
            </a:pPr>
            <a:r>
              <a:rPr lang="en-US" sz="3500">
                <a:solidFill>
                  <a:srgbClr val="FFFFFF"/>
                </a:solidFill>
                <a:latin typeface="Montserrat"/>
              </a:rPr>
              <a:t>Nutraceuticals</a:t>
            </a:r>
          </a:p>
        </p:txBody>
      </p:sp>
      <p:sp>
        <p:nvSpPr>
          <p:cNvPr id="16" name="TextBox 16"/>
          <p:cNvSpPr txBox="1"/>
          <p:nvPr/>
        </p:nvSpPr>
        <p:spPr>
          <a:xfrm>
            <a:off x="0" y="7483713"/>
            <a:ext cx="2914648" cy="697360"/>
          </a:xfrm>
          <a:prstGeom prst="rect">
            <a:avLst/>
          </a:prstGeom>
        </p:spPr>
        <p:txBody>
          <a:bodyPr lIns="0" tIns="0" rIns="0" bIns="0" rtlCol="0" anchor="t">
            <a:spAutoFit/>
          </a:bodyPr>
          <a:lstStyle/>
          <a:p>
            <a:pPr algn="ctr">
              <a:lnSpc>
                <a:spcPts val="2730"/>
              </a:lnSpc>
            </a:pPr>
            <a:r>
              <a:rPr lang="en-US" sz="2703">
                <a:solidFill>
                  <a:srgbClr val="43B4BE"/>
                </a:solidFill>
                <a:latin typeface="Montserrat Classic"/>
              </a:rPr>
              <a:t>Distribution Channel </a:t>
            </a:r>
          </a:p>
        </p:txBody>
      </p:sp>
      <p:sp>
        <p:nvSpPr>
          <p:cNvPr id="17" name="TextBox 17"/>
          <p:cNvSpPr txBox="1"/>
          <p:nvPr/>
        </p:nvSpPr>
        <p:spPr>
          <a:xfrm>
            <a:off x="3637767" y="7053752"/>
            <a:ext cx="4801789" cy="1374775"/>
          </a:xfrm>
          <a:prstGeom prst="rect">
            <a:avLst/>
          </a:prstGeom>
        </p:spPr>
        <p:txBody>
          <a:bodyPr lIns="0" tIns="0" rIns="0" bIns="0" rtlCol="0" anchor="t">
            <a:spAutoFit/>
          </a:bodyPr>
          <a:lstStyle/>
          <a:p>
            <a:pPr marL="863599" lvl="1" indent="-431800">
              <a:lnSpc>
                <a:spcPts val="5599"/>
              </a:lnSpc>
              <a:buFont typeface="Arial"/>
              <a:buChar char="•"/>
            </a:pPr>
            <a:r>
              <a:rPr lang="en-US" sz="3999">
                <a:solidFill>
                  <a:srgbClr val="FFFFFF"/>
                </a:solidFill>
                <a:latin typeface="Montserrat"/>
              </a:rPr>
              <a:t>Direct Sale</a:t>
            </a:r>
          </a:p>
          <a:p>
            <a:pPr marL="863599" lvl="1" indent="-431800">
              <a:lnSpc>
                <a:spcPts val="5599"/>
              </a:lnSpc>
              <a:buFont typeface="Arial"/>
              <a:buChar char="•"/>
            </a:pPr>
            <a:r>
              <a:rPr lang="en-US" sz="3999">
                <a:solidFill>
                  <a:srgbClr val="FFFFFF"/>
                </a:solidFill>
                <a:latin typeface="Montserrat"/>
              </a:rPr>
              <a:t>Indirect Sale</a:t>
            </a:r>
          </a:p>
        </p:txBody>
      </p:sp>
      <p:sp>
        <p:nvSpPr>
          <p:cNvPr id="18" name="TextBox 18"/>
          <p:cNvSpPr txBox="1"/>
          <p:nvPr/>
        </p:nvSpPr>
        <p:spPr>
          <a:xfrm>
            <a:off x="241239" y="3480237"/>
            <a:ext cx="2914648" cy="697360"/>
          </a:xfrm>
          <a:prstGeom prst="rect">
            <a:avLst/>
          </a:prstGeom>
        </p:spPr>
        <p:txBody>
          <a:bodyPr lIns="0" tIns="0" rIns="0" bIns="0" rtlCol="0" anchor="t">
            <a:spAutoFit/>
          </a:bodyPr>
          <a:lstStyle/>
          <a:p>
            <a:pPr algn="ctr">
              <a:lnSpc>
                <a:spcPts val="2730"/>
              </a:lnSpc>
            </a:pPr>
            <a:r>
              <a:rPr lang="en-US" sz="2703">
                <a:solidFill>
                  <a:srgbClr val="43B4BE"/>
                </a:solidFill>
                <a:latin typeface="Montserrat Classic"/>
              </a:rPr>
              <a:t>Application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99719"/>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Blueberry Extracts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03031"/>
            </a:solidFill>
          </p:spPr>
          <p:txBody>
            <a:bodyPr/>
            <a:lstStyle/>
            <a:p/>
          </p:txBody>
        </p:sp>
      </p:grpSp>
      <p:grpSp>
        <p:nvGrpSpPr>
          <p:cNvPr id="5" name="Group 5"/>
          <p:cNvGrpSpPr/>
          <p:nvPr/>
        </p:nvGrpSpPr>
        <p:grpSpPr>
          <a:xfrm>
            <a:off x="4836601" y="1609104"/>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2D537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03031"/>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D537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03031"/>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D537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350675" y="1871569"/>
            <a:ext cx="7787851" cy="2868930"/>
          </a:xfrm>
          <a:prstGeom prst="rect">
            <a:avLst/>
          </a:prstGeom>
        </p:spPr>
        <p:txBody>
          <a:bodyPr lIns="0" tIns="0" rIns="0" bIns="0" rtlCol="0" anchor="t">
            <a:spAutoFit/>
          </a:bodyPr>
          <a:lstStyle/>
          <a:p>
            <a:pPr marL="777240" lvl="1" indent="-388620">
              <a:lnSpc>
                <a:spcPts val="3780"/>
              </a:lnSpc>
              <a:buFont typeface="Arial"/>
              <a:buChar char="•"/>
            </a:pPr>
            <a:r>
              <a:rPr lang="en-US" sz="3600" spc="115">
                <a:solidFill>
                  <a:srgbClr val="FFFFFF"/>
                </a:solidFill>
                <a:latin typeface="Barlow"/>
              </a:rPr>
              <a:t>Increasing Demand for Nutraceutical Products to Increase the Demand Globally</a:t>
            </a:r>
          </a:p>
          <a:p>
            <a:pPr marL="777240" lvl="1" indent="-388620">
              <a:lnSpc>
                <a:spcPts val="3780"/>
              </a:lnSpc>
              <a:buFont typeface="Arial"/>
              <a:buChar char="•"/>
            </a:pPr>
            <a:r>
              <a:rPr lang="en-US" sz="3600" spc="115">
                <a:solidFill>
                  <a:srgbClr val="FFFFFF"/>
                </a:solidFill>
                <a:latin typeface="Barlow"/>
              </a:rPr>
              <a:t>Expanding Applications in Food and Beverage Industry to Propel Market Growth</a:t>
            </a:r>
          </a:p>
        </p:txBody>
      </p:sp>
      <p:sp>
        <p:nvSpPr>
          <p:cNvPr id="18" name="TextBox 18"/>
          <p:cNvSpPr txBox="1"/>
          <p:nvPr/>
        </p:nvSpPr>
        <p:spPr>
          <a:xfrm>
            <a:off x="7067518" y="6239909"/>
            <a:ext cx="7071007" cy="1600200"/>
          </a:xfrm>
          <a:prstGeom prst="rect">
            <a:avLst/>
          </a:prstGeom>
        </p:spPr>
        <p:txBody>
          <a:bodyPr lIns="0" tIns="0" rIns="0" bIns="0" rtlCol="0" anchor="t">
            <a:spAutoFit/>
          </a:bodyPr>
          <a:lstStyle/>
          <a:p>
            <a:pPr>
              <a:lnSpc>
                <a:spcPts val="4199"/>
              </a:lnSpc>
            </a:pPr>
            <a:r>
              <a:rPr lang="en-US" sz="3999" spc="127">
                <a:solidFill>
                  <a:srgbClr val="FFFFFF"/>
                </a:solidFill>
                <a:latin typeface="Barlow"/>
              </a:rPr>
              <a:t>Seasonal Availability and Supply Chain Constraints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5315251" cy="10287000"/>
          </a:xfrm>
          <a:custGeom>
            <a:rect l="l" t="t" r="r" b="b"/>
            <a:pathLst>
              <a:path w="5315251" h="10287000">
                <a:moveTo>
                  <a:pt x="0" y="0"/>
                </a:moveTo>
                <a:lnTo>
                  <a:pt x="5315251" y="0"/>
                </a:lnTo>
                <a:lnTo>
                  <a:pt x="5315251" y="10287000"/>
                </a:lnTo>
                <a:lnTo>
                  <a:pt x="0" y="10287000"/>
                </a:lnTo>
                <a:lnTo>
                  <a:pt x="0" y="0"/>
                </a:lnTo>
                <a:close/>
              </a:path>
            </a:pathLst>
          </a:custGeom>
          <a:blipFill>
            <a:blip r:embed="rId2"/>
            <a:stretch>
              <a:fillRect/>
            </a:stretch>
          </a:blipFill>
        </p:spPr>
        <p:txBody>
          <a:bodyPr/>
          <a:lstStyle/>
          <a:p/>
        </p:txBody>
      </p:sp>
      <p:sp>
        <p:nvSpPr>
          <p:cNvPr id="3" name="TextBox 3"/>
          <p:cNvSpPr txBox="1"/>
          <p:nvPr/>
        </p:nvSpPr>
        <p:spPr>
          <a:xfrm>
            <a:off x="6802965" y="650558"/>
            <a:ext cx="9242305" cy="832485"/>
          </a:xfrm>
          <a:prstGeom prst="rect">
            <a:avLst/>
          </a:prstGeom>
        </p:spPr>
        <p:txBody>
          <a:bodyPr lIns="0" tIns="0" rIns="0" bIns="0" rtlCol="0" anchor="t">
            <a:spAutoFit/>
          </a:bodyPr>
          <a:lstStyle/>
          <a:p>
            <a:pPr algn="ctr">
              <a:lnSpc>
                <a:spcPts val="6419"/>
              </a:lnSpc>
            </a:pPr>
            <a:r>
              <a:rPr lang="en-US" sz="5999">
                <a:solidFill>
                  <a:srgbClr val="000000"/>
                </a:solidFill>
                <a:latin typeface="Canva Sans"/>
              </a:rPr>
              <a:t>AUTHOR'S PERSPECTIVE</a:t>
            </a:r>
          </a:p>
        </p:txBody>
      </p:sp>
      <p:sp>
        <p:nvSpPr>
          <p:cNvPr id="4" name="TextBox 4"/>
          <p:cNvSpPr txBox="1"/>
          <p:nvPr/>
        </p:nvSpPr>
        <p:spPr>
          <a:xfrm>
            <a:off x="5726806" y="1911092"/>
            <a:ext cx="12057447" cy="7612380"/>
          </a:xfrm>
          <a:prstGeom prst="rect">
            <a:avLst/>
          </a:prstGeom>
        </p:spPr>
        <p:txBody>
          <a:bodyPr lIns="0" tIns="0" rIns="0" bIns="0" rtlCol="0" anchor="t">
            <a:spAutoFit/>
          </a:bodyPr>
          <a:lstStyle/>
          <a:p>
            <a:pPr marL="647695" lvl="1" indent="-323848">
              <a:lnSpc>
                <a:spcPts val="3809"/>
              </a:lnSpc>
              <a:buFont typeface="Arial"/>
              <a:buChar char="•"/>
            </a:pPr>
            <a:r>
              <a:rPr lang="en-US" sz="2999">
                <a:solidFill>
                  <a:srgbClr val="000000"/>
                </a:solidFill>
                <a:latin typeface="Canva Sans"/>
              </a:rPr>
              <a:t>The global Blueberry Extracts market will expand significantly by 15.00% CAGR between 2024 to 2031.</a:t>
            </a:r>
          </a:p>
          <a:p>
            <a:pPr marL="647695" lvl="1" indent="-323848">
              <a:lnSpc>
                <a:spcPts val="3809"/>
              </a:lnSpc>
              <a:buFont typeface="Arial"/>
              <a:buChar char="•"/>
            </a:pPr>
            <a:r>
              <a:rPr lang="en-US" sz="2999">
                <a:solidFill>
                  <a:srgbClr val="000000"/>
                </a:solidFill>
                <a:latin typeface="Canva Sans"/>
              </a:rPr>
              <a:t>Nutraceuticals are experiencing rapid growth due to the rising demand for dietary supplements and functional foods fortified with blueberry extracts. Blueberry extracts are rich in antioxidants, vitamins, and other bioactive compounds that offer various health benefits, including improving cognitive function, supporting heart health, and boosting immunity. </a:t>
            </a:r>
          </a:p>
          <a:p>
            <a:pPr marL="647695" lvl="1" indent="-323848">
              <a:lnSpc>
                <a:spcPts val="3809"/>
              </a:lnSpc>
              <a:buFont typeface="Arial"/>
              <a:buChar char="•"/>
            </a:pPr>
            <a:r>
              <a:rPr lang="en-US" sz="2999">
                <a:solidFill>
                  <a:srgbClr val="000000"/>
                </a:solidFill>
                <a:latin typeface="Canva Sans"/>
              </a:rPr>
              <a:t>The dominating category is Liquid extracts. Liquid extracts hold a dominant position due to their convenience and versatility in various applications.</a:t>
            </a:r>
          </a:p>
          <a:p>
            <a:pPr marL="647695" lvl="1" indent="-323848">
              <a:lnSpc>
                <a:spcPts val="3809"/>
              </a:lnSpc>
              <a:buFont typeface="Arial"/>
              <a:buChar char="•"/>
            </a:pPr>
            <a:r>
              <a:rPr lang="en-US" sz="2999">
                <a:solidFill>
                  <a:srgbClr val="000000"/>
                </a:solidFill>
                <a:latin typeface="Canva Sans"/>
              </a:rPr>
              <a:t>The dominating category is Food and Beverages. Food and beverages hold a dominant position due to the widespread use of blueberry extracts as natural flavourings, colorants, and nutritional additives in various food and beverage products.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4502940"/>
            <a:ext cx="10514518" cy="5784060"/>
          </a:xfrm>
          <a:custGeom>
            <a:rect l="l" t="t" r="r" b="b"/>
            <a:pathLst>
              <a:path w="10514518" h="5784060">
                <a:moveTo>
                  <a:pt x="0" y="0"/>
                </a:moveTo>
                <a:lnTo>
                  <a:pt x="10514518" y="0"/>
                </a:lnTo>
                <a:lnTo>
                  <a:pt x="10514518" y="5784060"/>
                </a:lnTo>
                <a:lnTo>
                  <a:pt x="0" y="5784060"/>
                </a:lnTo>
                <a:lnTo>
                  <a:pt x="0" y="0"/>
                </a:lnTo>
                <a:close/>
              </a:path>
            </a:pathLst>
          </a:custGeom>
          <a:blipFill>
            <a:blip r:embed="rId2"/>
            <a:stretch>
              <a:fillRect l="-10838" t="-23791" r="-11860" b="-24907"/>
            </a:stretch>
          </a:blipFill>
        </p:spPr>
        <p:txBody>
          <a:bodyPr/>
          <a:lstStyle/>
          <a:p/>
        </p:txBody>
      </p:sp>
      <p:sp>
        <p:nvSpPr>
          <p:cNvPr id="3" name="Freeform 3"/>
          <p:cNvSpPr/>
          <p:nvPr/>
        </p:nvSpPr>
        <p:spPr>
          <a:xfrm>
            <a:off x="674455" y="1786830"/>
            <a:ext cx="2486617" cy="2486617"/>
          </a:xfrm>
          <a:custGeom>
            <a:rect l="l" t="t" r="r" b="b"/>
            <a:pathLst>
              <a:path w="2486617" h="2486617">
                <a:moveTo>
                  <a:pt x="0" y="0"/>
                </a:moveTo>
                <a:lnTo>
                  <a:pt x="2486617" y="0"/>
                </a:lnTo>
                <a:lnTo>
                  <a:pt x="2486617" y="2486618"/>
                </a:lnTo>
                <a:lnTo>
                  <a:pt x="0" y="2486618"/>
                </a:lnTo>
                <a:lnTo>
                  <a:pt x="0" y="0"/>
                </a:lnTo>
                <a:close/>
              </a:path>
            </a:pathLst>
          </a:custGeom>
          <a:blipFill>
            <a:blip r:embed="rId3"/>
            <a:stretch>
              <a:fillRect/>
            </a:stretch>
          </a:blipFill>
        </p:spPr>
        <p:txBody>
          <a:bodyPr/>
          <a:lstStyle/>
          <a:p/>
        </p:txBody>
      </p:sp>
      <p:sp>
        <p:nvSpPr>
          <p:cNvPr id="4" name="Freeform 4"/>
          <p:cNvSpPr/>
          <p:nvPr/>
        </p:nvSpPr>
        <p:spPr>
          <a:xfrm>
            <a:off x="4673861" y="2315287"/>
            <a:ext cx="4205009" cy="1429703"/>
          </a:xfrm>
          <a:custGeom>
            <a:rect l="l" t="t" r="r" b="b"/>
            <a:pathLst>
              <a:path w="4205009" h="1429703">
                <a:moveTo>
                  <a:pt x="0" y="0"/>
                </a:moveTo>
                <a:lnTo>
                  <a:pt x="4205009" y="0"/>
                </a:lnTo>
                <a:lnTo>
                  <a:pt x="4205009" y="1429703"/>
                </a:lnTo>
                <a:lnTo>
                  <a:pt x="0" y="1429703"/>
                </a:lnTo>
                <a:lnTo>
                  <a:pt x="0" y="0"/>
                </a:lnTo>
                <a:close/>
              </a:path>
            </a:pathLst>
          </a:custGeom>
          <a:blipFill>
            <a:blip r:embed="rId4"/>
            <a:stretch>
              <a:fillRect/>
            </a:stretch>
          </a:blipFill>
        </p:spPr>
        <p:txBody>
          <a:bodyPr/>
          <a:lstStyle/>
          <a:p/>
        </p:txBody>
      </p:sp>
      <p:sp>
        <p:nvSpPr>
          <p:cNvPr id="5" name="Freeform 5"/>
          <p:cNvSpPr/>
          <p:nvPr/>
        </p:nvSpPr>
        <p:spPr>
          <a:xfrm>
            <a:off x="10138310" y="2000299"/>
            <a:ext cx="3142602" cy="2273149"/>
          </a:xfrm>
          <a:custGeom>
            <a:rect l="l" t="t" r="r" b="b"/>
            <a:pathLst>
              <a:path w="3142602" h="2273149">
                <a:moveTo>
                  <a:pt x="0" y="0"/>
                </a:moveTo>
                <a:lnTo>
                  <a:pt x="3142602" y="0"/>
                </a:lnTo>
                <a:lnTo>
                  <a:pt x="3142602" y="2273149"/>
                </a:lnTo>
                <a:lnTo>
                  <a:pt x="0" y="2273149"/>
                </a:lnTo>
                <a:lnTo>
                  <a:pt x="0" y="0"/>
                </a:lnTo>
                <a:close/>
              </a:path>
            </a:pathLst>
          </a:custGeom>
          <a:blipFill>
            <a:blip r:embed="rId5"/>
            <a:stretch>
              <a:fillRect/>
            </a:stretch>
          </a:blipFill>
        </p:spPr>
        <p:txBody>
          <a:bodyPr/>
          <a:lstStyle/>
          <a:p/>
        </p:txBody>
      </p:sp>
      <p:sp>
        <p:nvSpPr>
          <p:cNvPr id="6" name="Freeform 6"/>
          <p:cNvSpPr/>
          <p:nvPr/>
        </p:nvSpPr>
        <p:spPr>
          <a:xfrm>
            <a:off x="13911442" y="2303210"/>
            <a:ext cx="4179445" cy="1799910"/>
          </a:xfrm>
          <a:custGeom>
            <a:rect l="l" t="t" r="r" b="b"/>
            <a:pathLst>
              <a:path w="4179445" h="1799910">
                <a:moveTo>
                  <a:pt x="0" y="0"/>
                </a:moveTo>
                <a:lnTo>
                  <a:pt x="4179445" y="0"/>
                </a:lnTo>
                <a:lnTo>
                  <a:pt x="4179445" y="1799910"/>
                </a:lnTo>
                <a:lnTo>
                  <a:pt x="0" y="1799910"/>
                </a:lnTo>
                <a:lnTo>
                  <a:pt x="0" y="0"/>
                </a:lnTo>
                <a:close/>
              </a:path>
            </a:pathLst>
          </a:custGeom>
          <a:blipFill>
            <a:blip r:embed="rId6"/>
            <a:stretch>
              <a:fillRect t="-62429" b="-69773"/>
            </a:stretch>
          </a:blipFill>
        </p:spPr>
        <p:txBody>
          <a:bodyPr/>
          <a:lstStyle/>
          <a:p/>
        </p:txBody>
      </p:sp>
      <p:sp>
        <p:nvSpPr>
          <p:cNvPr id="7" name="Freeform 7"/>
          <p:cNvSpPr/>
          <p:nvPr/>
        </p:nvSpPr>
        <p:spPr>
          <a:xfrm>
            <a:off x="10302414" y="4721123"/>
            <a:ext cx="3396925" cy="1577414"/>
          </a:xfrm>
          <a:custGeom>
            <a:rect l="l" t="t" r="r" b="b"/>
            <a:pathLst>
              <a:path w="3396925" h="1577414">
                <a:moveTo>
                  <a:pt x="0" y="0"/>
                </a:moveTo>
                <a:lnTo>
                  <a:pt x="3396925" y="0"/>
                </a:lnTo>
                <a:lnTo>
                  <a:pt x="3396925" y="1577414"/>
                </a:lnTo>
                <a:lnTo>
                  <a:pt x="0" y="1577414"/>
                </a:lnTo>
                <a:lnTo>
                  <a:pt x="0" y="0"/>
                </a:lnTo>
                <a:close/>
              </a:path>
            </a:pathLst>
          </a:custGeom>
          <a:blipFill>
            <a:blip r:embed="rId7"/>
            <a:stretch>
              <a:fillRect t="-63126" b="-52221"/>
            </a:stretch>
          </a:blipFill>
        </p:spPr>
        <p:txBody>
          <a:bodyPr/>
          <a:lstStyle/>
          <a:p/>
        </p:txBody>
      </p:sp>
      <p:sp>
        <p:nvSpPr>
          <p:cNvPr id="8" name="Freeform 8"/>
          <p:cNvSpPr/>
          <p:nvPr/>
        </p:nvSpPr>
        <p:spPr>
          <a:xfrm>
            <a:off x="14088802" y="4502940"/>
            <a:ext cx="3994625" cy="1422589"/>
          </a:xfrm>
          <a:custGeom>
            <a:rect l="l" t="t" r="r" b="b"/>
            <a:pathLst>
              <a:path w="3994625" h="1422589">
                <a:moveTo>
                  <a:pt x="0" y="0"/>
                </a:moveTo>
                <a:lnTo>
                  <a:pt x="3994625" y="0"/>
                </a:lnTo>
                <a:lnTo>
                  <a:pt x="3994625" y="1422589"/>
                </a:lnTo>
                <a:lnTo>
                  <a:pt x="0" y="1422589"/>
                </a:lnTo>
                <a:lnTo>
                  <a:pt x="0" y="0"/>
                </a:lnTo>
                <a:close/>
              </a:path>
            </a:pathLst>
          </a:custGeom>
          <a:blipFill>
            <a:blip r:embed="rId8"/>
            <a:stretch>
              <a:fillRect l="-14634" t="-74025" r="-20970" b="-79669"/>
            </a:stretch>
          </a:blipFill>
        </p:spPr>
        <p:txBody>
          <a:bodyPr/>
          <a:lstStyle/>
          <a:p/>
        </p:txBody>
      </p:sp>
      <p:sp>
        <p:nvSpPr>
          <p:cNvPr id="9" name="Freeform 9"/>
          <p:cNvSpPr/>
          <p:nvPr/>
        </p:nvSpPr>
        <p:spPr>
          <a:xfrm>
            <a:off x="10742211" y="6746212"/>
            <a:ext cx="3346591" cy="1658488"/>
          </a:xfrm>
          <a:custGeom>
            <a:rect l="l" t="t" r="r" b="b"/>
            <a:pathLst>
              <a:path w="3346591" h="1658488">
                <a:moveTo>
                  <a:pt x="0" y="0"/>
                </a:moveTo>
                <a:lnTo>
                  <a:pt x="3346591" y="0"/>
                </a:lnTo>
                <a:lnTo>
                  <a:pt x="3346591" y="1658488"/>
                </a:lnTo>
                <a:lnTo>
                  <a:pt x="0" y="1658488"/>
                </a:lnTo>
                <a:lnTo>
                  <a:pt x="0" y="0"/>
                </a:lnTo>
                <a:close/>
              </a:path>
            </a:pathLst>
          </a:custGeom>
          <a:blipFill>
            <a:blip r:embed="rId9"/>
            <a:stretch>
              <a:fillRect/>
            </a:stretch>
          </a:blipFill>
        </p:spPr>
        <p:txBody>
          <a:bodyPr/>
          <a:lstStyle/>
          <a:p/>
        </p:txBody>
      </p:sp>
      <p:sp>
        <p:nvSpPr>
          <p:cNvPr id="10" name="Freeform 10"/>
          <p:cNvSpPr/>
          <p:nvPr/>
        </p:nvSpPr>
        <p:spPr>
          <a:xfrm>
            <a:off x="14357632" y="6695715"/>
            <a:ext cx="3456964" cy="1398510"/>
          </a:xfrm>
          <a:custGeom>
            <a:rect l="l" t="t" r="r" b="b"/>
            <a:pathLst>
              <a:path w="3456964" h="1398510">
                <a:moveTo>
                  <a:pt x="0" y="0"/>
                </a:moveTo>
                <a:lnTo>
                  <a:pt x="3456965" y="0"/>
                </a:lnTo>
                <a:lnTo>
                  <a:pt x="3456965" y="1398510"/>
                </a:lnTo>
                <a:lnTo>
                  <a:pt x="0" y="1398510"/>
                </a:lnTo>
                <a:lnTo>
                  <a:pt x="0" y="0"/>
                </a:lnTo>
                <a:close/>
              </a:path>
            </a:pathLst>
          </a:custGeom>
          <a:blipFill>
            <a:blip r:embed="rId10"/>
            <a:stretch>
              <a:fillRect t="-24933" b="0"/>
            </a:stretch>
          </a:blipFill>
        </p:spPr>
        <p:txBody>
          <a:bodyPr/>
          <a:lstStyle/>
          <a:p/>
        </p:txBody>
      </p:sp>
      <p:sp>
        <p:nvSpPr>
          <p:cNvPr id="11" name="Freeform 11"/>
          <p:cNvSpPr/>
          <p:nvPr/>
        </p:nvSpPr>
        <p:spPr>
          <a:xfrm>
            <a:off x="11038151" y="8804750"/>
            <a:ext cx="6638962" cy="1121446"/>
          </a:xfrm>
          <a:custGeom>
            <a:rect l="l" t="t" r="r" b="b"/>
            <a:pathLst>
              <a:path w="6638962" h="1121446">
                <a:moveTo>
                  <a:pt x="0" y="0"/>
                </a:moveTo>
                <a:lnTo>
                  <a:pt x="6638962" y="0"/>
                </a:lnTo>
                <a:lnTo>
                  <a:pt x="6638962" y="1121446"/>
                </a:lnTo>
                <a:lnTo>
                  <a:pt x="0" y="1121446"/>
                </a:lnTo>
                <a:lnTo>
                  <a:pt x="0" y="0"/>
                </a:lnTo>
                <a:close/>
              </a:path>
            </a:pathLst>
          </a:custGeom>
          <a:blipFill>
            <a:blip r:embed="rId11"/>
            <a:stretch>
              <a:fillRect/>
            </a:stretch>
          </a:blipFill>
        </p:spPr>
        <p:txBody>
          <a:bodyPr/>
          <a:lstStyle/>
          <a:p/>
        </p:txBody>
      </p:sp>
      <p:sp>
        <p:nvSpPr>
          <p:cNvPr id="12" name="TextBox 12"/>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hnzrfukk"/>
              </a:rPr>
              <a:t>https://tinyurl.com/hnzrfukk</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42</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Blueberry Extracts Market Report 2024</dc:title>
  <cp:lastModifiedBy>decipher market</cp:lastModifiedBy>
  <cp:revision>2</cp:revision>
  <dcterms:created xsi:type="dcterms:W3CDTF">2006-08-16T00:00:00Z</dcterms:created>
  <dcterms:modified xsi:type="dcterms:W3CDTF">2024-04-13T02:33:07Z</dcterms:modified>
</cp:coreProperties>
</file>