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Default Extension="jpg" ContentType="image/jp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x="18288000" cy="10287000"/>
  <p:notesSz cx="18288000" cy="10287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153" y="1044238"/>
            <a:ext cx="12345458" cy="923290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52322" y="193624"/>
            <a:ext cx="16534765" cy="78866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550" b="1" i="0">
                <a:solidFill>
                  <a:schemeClr val="tx1"/>
                </a:solidFill>
                <a:latin typeface="Lato"/>
                <a:cs typeface="Lato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6550" b="1" i="0">
                <a:solidFill>
                  <a:schemeClr val="tx1"/>
                </a:solidFill>
                <a:latin typeface="Lato"/>
                <a:cs typeface="Lato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5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4503420" y="1594103"/>
            <a:ext cx="6924040" cy="2514600"/>
          </a:xfrm>
          <a:custGeom>
            <a:avLst/>
            <a:gdLst/>
            <a:ahLst/>
            <a:cxnLst/>
            <a:rect l="l" t="t" r="r" b="b"/>
            <a:pathLst>
              <a:path w="6924040" h="2514600">
                <a:moveTo>
                  <a:pt x="6776847" y="0"/>
                </a:moveTo>
                <a:lnTo>
                  <a:pt x="146684" y="0"/>
                </a:lnTo>
                <a:lnTo>
                  <a:pt x="100413" y="7501"/>
                </a:lnTo>
                <a:lnTo>
                  <a:pt x="60158" y="28370"/>
                </a:lnTo>
                <a:lnTo>
                  <a:pt x="28370" y="60158"/>
                </a:lnTo>
                <a:lnTo>
                  <a:pt x="7501" y="100413"/>
                </a:lnTo>
                <a:lnTo>
                  <a:pt x="0" y="146685"/>
                </a:lnTo>
                <a:lnTo>
                  <a:pt x="0" y="2367915"/>
                </a:lnTo>
                <a:lnTo>
                  <a:pt x="7501" y="2414186"/>
                </a:lnTo>
                <a:lnTo>
                  <a:pt x="28370" y="2454441"/>
                </a:lnTo>
                <a:lnTo>
                  <a:pt x="60158" y="2486229"/>
                </a:lnTo>
                <a:lnTo>
                  <a:pt x="100413" y="2507098"/>
                </a:lnTo>
                <a:lnTo>
                  <a:pt x="146684" y="2514600"/>
                </a:lnTo>
                <a:lnTo>
                  <a:pt x="6776847" y="2514600"/>
                </a:lnTo>
                <a:lnTo>
                  <a:pt x="6823118" y="2507098"/>
                </a:lnTo>
                <a:lnTo>
                  <a:pt x="6863373" y="2486229"/>
                </a:lnTo>
                <a:lnTo>
                  <a:pt x="6895161" y="2454441"/>
                </a:lnTo>
                <a:lnTo>
                  <a:pt x="6916030" y="2414186"/>
                </a:lnTo>
                <a:lnTo>
                  <a:pt x="6923532" y="2367915"/>
                </a:lnTo>
                <a:lnTo>
                  <a:pt x="6923532" y="146685"/>
                </a:lnTo>
                <a:lnTo>
                  <a:pt x="6916030" y="100413"/>
                </a:lnTo>
                <a:lnTo>
                  <a:pt x="6895161" y="60158"/>
                </a:lnTo>
                <a:lnTo>
                  <a:pt x="6863373" y="28370"/>
                </a:lnTo>
                <a:lnTo>
                  <a:pt x="6823118" y="7501"/>
                </a:lnTo>
                <a:lnTo>
                  <a:pt x="6776847" y="0"/>
                </a:lnTo>
                <a:close/>
              </a:path>
            </a:pathLst>
          </a:custGeom>
          <a:solidFill>
            <a:srgbClr val="5E6C5E">
              <a:alpha val="94900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bg object 18"/>
          <p:cNvSpPr/>
          <p:nvPr/>
        </p:nvSpPr>
        <p:spPr>
          <a:xfrm>
            <a:off x="1" y="2016251"/>
            <a:ext cx="5777865" cy="1670685"/>
          </a:xfrm>
          <a:custGeom>
            <a:avLst/>
            <a:gdLst/>
            <a:ahLst/>
            <a:cxnLst/>
            <a:rect l="l" t="t" r="r" b="b"/>
            <a:pathLst>
              <a:path w="5777865" h="1670685">
                <a:moveTo>
                  <a:pt x="5178169" y="0"/>
                </a:moveTo>
                <a:lnTo>
                  <a:pt x="0" y="0"/>
                </a:lnTo>
                <a:lnTo>
                  <a:pt x="0" y="1670303"/>
                </a:lnTo>
                <a:lnTo>
                  <a:pt x="5777482" y="1670303"/>
                </a:lnTo>
                <a:lnTo>
                  <a:pt x="5178169" y="0"/>
                </a:lnTo>
                <a:close/>
              </a:path>
            </a:pathLst>
          </a:custGeom>
          <a:solidFill>
            <a:srgbClr val="F8F8F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bg object 19"/>
          <p:cNvSpPr/>
          <p:nvPr/>
        </p:nvSpPr>
        <p:spPr>
          <a:xfrm>
            <a:off x="0" y="0"/>
            <a:ext cx="18288000" cy="1300480"/>
          </a:xfrm>
          <a:custGeom>
            <a:avLst/>
            <a:gdLst/>
            <a:ahLst/>
            <a:cxnLst/>
            <a:rect l="l" t="t" r="r" b="b"/>
            <a:pathLst>
              <a:path w="18288000" h="1300480">
                <a:moveTo>
                  <a:pt x="18288000" y="0"/>
                </a:moveTo>
                <a:lnTo>
                  <a:pt x="0" y="0"/>
                </a:lnTo>
                <a:lnTo>
                  <a:pt x="0" y="1299972"/>
                </a:lnTo>
                <a:lnTo>
                  <a:pt x="18288000" y="1299972"/>
                </a:lnTo>
                <a:lnTo>
                  <a:pt x="18288000" y="0"/>
                </a:lnTo>
                <a:close/>
              </a:path>
            </a:pathLst>
          </a:custGeom>
          <a:solidFill>
            <a:srgbClr val="000000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bg object 20"/>
          <p:cNvSpPr/>
          <p:nvPr/>
        </p:nvSpPr>
        <p:spPr>
          <a:xfrm>
            <a:off x="4503419" y="4492752"/>
            <a:ext cx="6924040" cy="2514600"/>
          </a:xfrm>
          <a:custGeom>
            <a:avLst/>
            <a:gdLst/>
            <a:ahLst/>
            <a:cxnLst/>
            <a:rect l="l" t="t" r="r" b="b"/>
            <a:pathLst>
              <a:path w="6924040" h="2514600">
                <a:moveTo>
                  <a:pt x="6776847" y="0"/>
                </a:moveTo>
                <a:lnTo>
                  <a:pt x="146684" y="0"/>
                </a:lnTo>
                <a:lnTo>
                  <a:pt x="100413" y="7501"/>
                </a:lnTo>
                <a:lnTo>
                  <a:pt x="60158" y="28370"/>
                </a:lnTo>
                <a:lnTo>
                  <a:pt x="28370" y="60158"/>
                </a:lnTo>
                <a:lnTo>
                  <a:pt x="7501" y="100413"/>
                </a:lnTo>
                <a:lnTo>
                  <a:pt x="0" y="146685"/>
                </a:lnTo>
                <a:lnTo>
                  <a:pt x="0" y="2367915"/>
                </a:lnTo>
                <a:lnTo>
                  <a:pt x="7501" y="2414186"/>
                </a:lnTo>
                <a:lnTo>
                  <a:pt x="28370" y="2454441"/>
                </a:lnTo>
                <a:lnTo>
                  <a:pt x="60158" y="2486229"/>
                </a:lnTo>
                <a:lnTo>
                  <a:pt x="100413" y="2507098"/>
                </a:lnTo>
                <a:lnTo>
                  <a:pt x="146684" y="2514600"/>
                </a:lnTo>
                <a:lnTo>
                  <a:pt x="6776847" y="2514600"/>
                </a:lnTo>
                <a:lnTo>
                  <a:pt x="6823118" y="2507098"/>
                </a:lnTo>
                <a:lnTo>
                  <a:pt x="6863373" y="2486229"/>
                </a:lnTo>
                <a:lnTo>
                  <a:pt x="6895161" y="2454441"/>
                </a:lnTo>
                <a:lnTo>
                  <a:pt x="6916030" y="2414186"/>
                </a:lnTo>
                <a:lnTo>
                  <a:pt x="6923532" y="2367915"/>
                </a:lnTo>
                <a:lnTo>
                  <a:pt x="6923532" y="146685"/>
                </a:lnTo>
                <a:lnTo>
                  <a:pt x="6916030" y="100413"/>
                </a:lnTo>
                <a:lnTo>
                  <a:pt x="6895161" y="60158"/>
                </a:lnTo>
                <a:lnTo>
                  <a:pt x="6863373" y="28370"/>
                </a:lnTo>
                <a:lnTo>
                  <a:pt x="6823118" y="7501"/>
                </a:lnTo>
                <a:lnTo>
                  <a:pt x="6776847" y="0"/>
                </a:lnTo>
                <a:close/>
              </a:path>
            </a:pathLst>
          </a:custGeom>
          <a:solidFill>
            <a:srgbClr val="624E3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bg object 21"/>
          <p:cNvSpPr/>
          <p:nvPr/>
        </p:nvSpPr>
        <p:spPr>
          <a:xfrm>
            <a:off x="1" y="4914900"/>
            <a:ext cx="5777865" cy="1670685"/>
          </a:xfrm>
          <a:custGeom>
            <a:avLst/>
            <a:gdLst/>
            <a:ahLst/>
            <a:cxnLst/>
            <a:rect l="l" t="t" r="r" b="b"/>
            <a:pathLst>
              <a:path w="5777865" h="1670684">
                <a:moveTo>
                  <a:pt x="5178169" y="0"/>
                </a:moveTo>
                <a:lnTo>
                  <a:pt x="0" y="0"/>
                </a:lnTo>
                <a:lnTo>
                  <a:pt x="0" y="1670303"/>
                </a:lnTo>
                <a:lnTo>
                  <a:pt x="5777482" y="1670303"/>
                </a:lnTo>
                <a:lnTo>
                  <a:pt x="5178169" y="0"/>
                </a:lnTo>
                <a:close/>
              </a:path>
            </a:pathLst>
          </a:custGeom>
          <a:solidFill>
            <a:srgbClr val="F8F8F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bg object 22"/>
          <p:cNvSpPr/>
          <p:nvPr/>
        </p:nvSpPr>
        <p:spPr>
          <a:xfrm>
            <a:off x="4503419" y="7388352"/>
            <a:ext cx="6924040" cy="2513330"/>
          </a:xfrm>
          <a:custGeom>
            <a:avLst/>
            <a:gdLst/>
            <a:ahLst/>
            <a:cxnLst/>
            <a:rect l="l" t="t" r="r" b="b"/>
            <a:pathLst>
              <a:path w="6924040" h="2513329">
                <a:moveTo>
                  <a:pt x="6776847" y="0"/>
                </a:moveTo>
                <a:lnTo>
                  <a:pt x="146684" y="0"/>
                </a:lnTo>
                <a:lnTo>
                  <a:pt x="100413" y="7488"/>
                </a:lnTo>
                <a:lnTo>
                  <a:pt x="60158" y="28334"/>
                </a:lnTo>
                <a:lnTo>
                  <a:pt x="28370" y="60103"/>
                </a:lnTo>
                <a:lnTo>
                  <a:pt x="7501" y="100364"/>
                </a:lnTo>
                <a:lnTo>
                  <a:pt x="0" y="146685"/>
                </a:lnTo>
                <a:lnTo>
                  <a:pt x="0" y="2366441"/>
                </a:lnTo>
                <a:lnTo>
                  <a:pt x="7501" y="2412717"/>
                </a:lnTo>
                <a:lnTo>
                  <a:pt x="28370" y="2452961"/>
                </a:lnTo>
                <a:lnTo>
                  <a:pt x="60158" y="2484730"/>
                </a:lnTo>
                <a:lnTo>
                  <a:pt x="100413" y="2505582"/>
                </a:lnTo>
                <a:lnTo>
                  <a:pt x="146684" y="2513076"/>
                </a:lnTo>
                <a:lnTo>
                  <a:pt x="6776847" y="2513076"/>
                </a:lnTo>
                <a:lnTo>
                  <a:pt x="6823118" y="2505582"/>
                </a:lnTo>
                <a:lnTo>
                  <a:pt x="6863373" y="2484730"/>
                </a:lnTo>
                <a:lnTo>
                  <a:pt x="6895161" y="2452961"/>
                </a:lnTo>
                <a:lnTo>
                  <a:pt x="6916030" y="2412717"/>
                </a:lnTo>
                <a:lnTo>
                  <a:pt x="6923532" y="2366441"/>
                </a:lnTo>
                <a:lnTo>
                  <a:pt x="6923532" y="146685"/>
                </a:lnTo>
                <a:lnTo>
                  <a:pt x="6916030" y="100364"/>
                </a:lnTo>
                <a:lnTo>
                  <a:pt x="6895161" y="60103"/>
                </a:lnTo>
                <a:lnTo>
                  <a:pt x="6863373" y="28334"/>
                </a:lnTo>
                <a:lnTo>
                  <a:pt x="6823118" y="7488"/>
                </a:lnTo>
                <a:lnTo>
                  <a:pt x="6776847" y="0"/>
                </a:lnTo>
                <a:close/>
              </a:path>
            </a:pathLst>
          </a:custGeom>
          <a:solidFill>
            <a:srgbClr val="B1795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bg object 23"/>
          <p:cNvSpPr/>
          <p:nvPr/>
        </p:nvSpPr>
        <p:spPr>
          <a:xfrm>
            <a:off x="1" y="7810500"/>
            <a:ext cx="5777865" cy="1668780"/>
          </a:xfrm>
          <a:custGeom>
            <a:avLst/>
            <a:gdLst/>
            <a:ahLst/>
            <a:cxnLst/>
            <a:rect l="l" t="t" r="r" b="b"/>
            <a:pathLst>
              <a:path w="5777865" h="1668779">
                <a:moveTo>
                  <a:pt x="5178169" y="0"/>
                </a:moveTo>
                <a:lnTo>
                  <a:pt x="0" y="0"/>
                </a:lnTo>
                <a:lnTo>
                  <a:pt x="0" y="1668780"/>
                </a:lnTo>
                <a:lnTo>
                  <a:pt x="5777482" y="1668780"/>
                </a:lnTo>
                <a:lnTo>
                  <a:pt x="5178169" y="0"/>
                </a:lnTo>
                <a:close/>
              </a:path>
            </a:pathLst>
          </a:custGeom>
          <a:solidFill>
            <a:srgbClr val="F8F8F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44144" y="121666"/>
            <a:ext cx="16999711" cy="2126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933194" y="3903619"/>
            <a:ext cx="14876780" cy="626490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550" b="1" i="0">
                <a:solidFill>
                  <a:schemeClr val="tx1"/>
                </a:solidFill>
                <a:latin typeface="Lato"/>
                <a:cs typeface="Lato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.jp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g"/><Relationship Id="rId3" Type="http://schemas.openxmlformats.org/officeDocument/2006/relationships/image" Target="../media/image10.pn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1.jpg"/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5" Type="http://schemas.openxmlformats.org/officeDocument/2006/relationships/image" Target="../media/image14.png"/><Relationship Id="rId6" Type="http://schemas.openxmlformats.org/officeDocument/2006/relationships/image" Target="../media/image15.png"/><Relationship Id="rId7" Type="http://schemas.openxmlformats.org/officeDocument/2006/relationships/image" Target="../media/image16.png"/><Relationship Id="rId8" Type="http://schemas.openxmlformats.org/officeDocument/2006/relationships/image" Target="../media/image17.png"/><Relationship Id="rId9" Type="http://schemas.openxmlformats.org/officeDocument/2006/relationships/image" Target="../media/image18.png"/><Relationship Id="rId10" Type="http://schemas.openxmlformats.org/officeDocument/2006/relationships/image" Target="../media/image19.png"/><Relationship Id="rId11" Type="http://schemas.openxmlformats.org/officeDocument/2006/relationships/image" Target="../media/image20.png"/><Relationship Id="rId12" Type="http://schemas.openxmlformats.org/officeDocument/2006/relationships/image" Target="../media/image21.pn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jp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3.jpg"/><Relationship Id="rId3" Type="http://schemas.openxmlformats.org/officeDocument/2006/relationships/image" Target="../media/image24.png"/><Relationship Id="rId4" Type="http://schemas.openxmlformats.org/officeDocument/2006/relationships/image" Target="../media/image25.png"/><Relationship Id="rId5" Type="http://schemas.openxmlformats.org/officeDocument/2006/relationships/image" Target="../media/image26.png"/><Relationship Id="rId6" Type="http://schemas.openxmlformats.org/officeDocument/2006/relationships/image" Target="../media/image27.png"/><Relationship Id="rId7" Type="http://schemas.openxmlformats.org/officeDocument/2006/relationships/image" Target="../media/image28.png"/><Relationship Id="rId8" Type="http://schemas.openxmlformats.org/officeDocument/2006/relationships/image" Target="../media/image29.png"/><Relationship Id="rId9" Type="http://schemas.openxmlformats.org/officeDocument/2006/relationships/image" Target="../media/image30.png"/><Relationship Id="rId10" Type="http://schemas.openxmlformats.org/officeDocument/2006/relationships/image" Target="../media/image31.png"/><Relationship Id="rId11" Type="http://schemas.openxmlformats.org/officeDocument/2006/relationships/image" Target="../media/image32.png"/><Relationship Id="rId12" Type="http://schemas.openxmlformats.org/officeDocument/2006/relationships/image" Target="../media/image33.png"/><Relationship Id="rId13" Type="http://schemas.openxmlformats.org/officeDocument/2006/relationships/image" Target="../media/image34.png"/><Relationship Id="rId14" Type="http://schemas.openxmlformats.org/officeDocument/2006/relationships/image" Target="../media/image35.png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6.jpg"/><Relationship Id="rId3" Type="http://schemas.openxmlformats.org/officeDocument/2006/relationships/image" Target="../media/image37.png"/><Relationship Id="rId4" Type="http://schemas.openxmlformats.org/officeDocument/2006/relationships/hyperlink" Target="http://tinyurl.com/3s4z3k2z" TargetMode="External"/><Relationship Id="rId5" Type="http://schemas.openxmlformats.org/officeDocument/2006/relationships/hyperlink" Target="https://www.cognitivemarketresearch.com/" TargetMode="Externa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5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267919" y="2830957"/>
            <a:ext cx="9333230" cy="4560570"/>
            <a:chOff x="267919" y="2830957"/>
            <a:chExt cx="9333230" cy="4560570"/>
          </a:xfrm>
        </p:grpSpPr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67919" y="2830957"/>
              <a:ext cx="4921885" cy="1473708"/>
            </a:xfrm>
            <a:prstGeom prst="rect">
              <a:avLst/>
            </a:prstGeom>
          </p:spPr>
        </p:pic>
        <p:pic>
          <p:nvPicPr>
            <p:cNvPr id="5" name="object 5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67919" y="3859403"/>
              <a:ext cx="7798308" cy="1473962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67919" y="4888738"/>
              <a:ext cx="9332976" cy="1473708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67919" y="5917183"/>
              <a:ext cx="3294126" cy="1473962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553313" y="9406534"/>
            <a:ext cx="6588125" cy="55943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500" spc="-10">
                <a:solidFill>
                  <a:srgbClr val="FFFFFF"/>
                </a:solidFill>
                <a:latin typeface="Arial"/>
                <a:cs typeface="Arial"/>
              </a:rPr>
              <a:t>Global,Regional,CountryAnalysis</a:t>
            </a:r>
            <a:endParaRPr sz="35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" y="0"/>
            <a:ext cx="18287998" cy="10286996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51992" rIns="0" bIns="0" rtlCol="0" vert="horz">
            <a:spAutoFit/>
          </a:bodyPr>
          <a:lstStyle/>
          <a:p>
            <a:pPr marL="5314315">
              <a:lnSpc>
                <a:spcPct val="100000"/>
              </a:lnSpc>
              <a:spcBef>
                <a:spcPts val="105"/>
              </a:spcBef>
            </a:pPr>
            <a:r>
              <a:rPr dirty="0" sz="6500" spc="-180"/>
              <a:t>INTRODUCTION</a:t>
            </a:r>
            <a:endParaRPr sz="6500"/>
          </a:p>
        </p:txBody>
      </p:sp>
      <p:sp>
        <p:nvSpPr>
          <p:cNvPr id="4" name="object 4" descr=""/>
          <p:cNvSpPr txBox="1"/>
          <p:nvPr/>
        </p:nvSpPr>
        <p:spPr>
          <a:xfrm>
            <a:off x="421335" y="2631527"/>
            <a:ext cx="9844405" cy="6884034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17200"/>
              </a:lnSpc>
              <a:spcBef>
                <a:spcPts val="95"/>
              </a:spcBef>
            </a:pPr>
            <a:r>
              <a:rPr dirty="0" sz="3200">
                <a:latin typeface="Verdana"/>
                <a:cs typeface="Verdana"/>
              </a:rPr>
              <a:t>The</a:t>
            </a:r>
            <a:r>
              <a:rPr dirty="0" sz="3200" spc="-135">
                <a:latin typeface="Verdana"/>
                <a:cs typeface="Verdana"/>
              </a:rPr>
              <a:t> </a:t>
            </a:r>
            <a:r>
              <a:rPr dirty="0" sz="3200" spc="65">
                <a:latin typeface="Verdana"/>
                <a:cs typeface="Verdana"/>
              </a:rPr>
              <a:t>blue</a:t>
            </a:r>
            <a:r>
              <a:rPr dirty="0" sz="3200" spc="-140">
                <a:latin typeface="Verdana"/>
                <a:cs typeface="Verdana"/>
              </a:rPr>
              <a:t> </a:t>
            </a:r>
            <a:r>
              <a:rPr dirty="0" sz="3200">
                <a:latin typeface="Verdana"/>
                <a:cs typeface="Verdana"/>
              </a:rPr>
              <a:t>cheese</a:t>
            </a:r>
            <a:r>
              <a:rPr dirty="0" sz="3200" spc="-135">
                <a:latin typeface="Verdana"/>
                <a:cs typeface="Verdana"/>
              </a:rPr>
              <a:t> </a:t>
            </a:r>
            <a:r>
              <a:rPr dirty="0" sz="3200">
                <a:latin typeface="Verdana"/>
                <a:cs typeface="Verdana"/>
              </a:rPr>
              <a:t>market</a:t>
            </a:r>
            <a:r>
              <a:rPr dirty="0" sz="3200" spc="-130">
                <a:latin typeface="Verdana"/>
                <a:cs typeface="Verdana"/>
              </a:rPr>
              <a:t> </a:t>
            </a:r>
            <a:r>
              <a:rPr dirty="0" sz="3200" spc="-65">
                <a:latin typeface="Verdana"/>
                <a:cs typeface="Verdana"/>
              </a:rPr>
              <a:t>is</a:t>
            </a:r>
            <a:r>
              <a:rPr dirty="0" sz="3200" spc="-130">
                <a:latin typeface="Verdana"/>
                <a:cs typeface="Verdana"/>
              </a:rPr>
              <a:t> </a:t>
            </a:r>
            <a:r>
              <a:rPr dirty="0" sz="3200">
                <a:latin typeface="Verdana"/>
                <a:cs typeface="Verdana"/>
              </a:rPr>
              <a:t>experiencing</a:t>
            </a:r>
            <a:r>
              <a:rPr dirty="0" sz="3200" spc="-130">
                <a:latin typeface="Verdana"/>
                <a:cs typeface="Verdana"/>
              </a:rPr>
              <a:t> </a:t>
            </a:r>
            <a:r>
              <a:rPr dirty="0" sz="3200" spc="60">
                <a:latin typeface="Verdana"/>
                <a:cs typeface="Verdana"/>
              </a:rPr>
              <a:t>growth </a:t>
            </a:r>
            <a:r>
              <a:rPr dirty="0" sz="3200" spc="95">
                <a:latin typeface="Verdana"/>
                <a:cs typeface="Verdana"/>
              </a:rPr>
              <a:t>due</a:t>
            </a:r>
            <a:r>
              <a:rPr dirty="0" sz="3200" spc="-254">
                <a:latin typeface="Verdana"/>
                <a:cs typeface="Verdana"/>
              </a:rPr>
              <a:t> </a:t>
            </a:r>
            <a:r>
              <a:rPr dirty="0" sz="3200">
                <a:latin typeface="Verdana"/>
                <a:cs typeface="Verdana"/>
              </a:rPr>
              <a:t>to</a:t>
            </a:r>
            <a:r>
              <a:rPr dirty="0" sz="3200" spc="-275">
                <a:latin typeface="Verdana"/>
                <a:cs typeface="Verdana"/>
              </a:rPr>
              <a:t> </a:t>
            </a:r>
            <a:r>
              <a:rPr dirty="0" sz="3200" spc="-55">
                <a:latin typeface="Verdana"/>
                <a:cs typeface="Verdana"/>
              </a:rPr>
              <a:t>several</a:t>
            </a:r>
            <a:r>
              <a:rPr dirty="0" sz="3200" spc="-250">
                <a:latin typeface="Verdana"/>
                <a:cs typeface="Verdana"/>
              </a:rPr>
              <a:t> </a:t>
            </a:r>
            <a:r>
              <a:rPr dirty="0" sz="3200" spc="-75">
                <a:latin typeface="Verdana"/>
                <a:cs typeface="Verdana"/>
              </a:rPr>
              <a:t>factors.</a:t>
            </a:r>
            <a:r>
              <a:rPr dirty="0" sz="3200" spc="-295">
                <a:latin typeface="Verdana"/>
                <a:cs typeface="Verdana"/>
              </a:rPr>
              <a:t> </a:t>
            </a:r>
            <a:r>
              <a:rPr dirty="0" sz="3200">
                <a:latin typeface="Verdana"/>
                <a:cs typeface="Verdana"/>
              </a:rPr>
              <a:t>The</a:t>
            </a:r>
            <a:r>
              <a:rPr dirty="0" sz="3200" spc="-254">
                <a:latin typeface="Verdana"/>
                <a:cs typeface="Verdana"/>
              </a:rPr>
              <a:t> </a:t>
            </a:r>
            <a:r>
              <a:rPr dirty="0" sz="3200" spc="90">
                <a:latin typeface="Verdana"/>
                <a:cs typeface="Verdana"/>
              </a:rPr>
              <a:t>unique</a:t>
            </a:r>
            <a:r>
              <a:rPr dirty="0" sz="3200" spc="-290">
                <a:latin typeface="Verdana"/>
                <a:cs typeface="Verdana"/>
              </a:rPr>
              <a:t> </a:t>
            </a:r>
            <a:r>
              <a:rPr dirty="0" sz="3200" spc="75">
                <a:latin typeface="Verdana"/>
                <a:cs typeface="Verdana"/>
              </a:rPr>
              <a:t>and</a:t>
            </a:r>
            <a:r>
              <a:rPr dirty="0" sz="3200" spc="-275">
                <a:latin typeface="Verdana"/>
                <a:cs typeface="Verdana"/>
              </a:rPr>
              <a:t> </a:t>
            </a:r>
            <a:r>
              <a:rPr dirty="0" sz="3200" spc="65">
                <a:latin typeface="Verdana"/>
                <a:cs typeface="Verdana"/>
              </a:rPr>
              <a:t>bold </a:t>
            </a:r>
            <a:r>
              <a:rPr dirty="0" sz="3200" spc="-60">
                <a:latin typeface="Verdana"/>
                <a:cs typeface="Verdana"/>
              </a:rPr>
              <a:t>flavor</a:t>
            </a:r>
            <a:r>
              <a:rPr dirty="0" sz="3200" spc="-229">
                <a:latin typeface="Verdana"/>
                <a:cs typeface="Verdana"/>
              </a:rPr>
              <a:t> </a:t>
            </a:r>
            <a:r>
              <a:rPr dirty="0" sz="3200">
                <a:latin typeface="Verdana"/>
                <a:cs typeface="Verdana"/>
              </a:rPr>
              <a:t>of</a:t>
            </a:r>
            <a:r>
              <a:rPr dirty="0" sz="3200" spc="-215">
                <a:latin typeface="Verdana"/>
                <a:cs typeface="Verdana"/>
              </a:rPr>
              <a:t> </a:t>
            </a:r>
            <a:r>
              <a:rPr dirty="0" sz="3200" spc="65">
                <a:latin typeface="Verdana"/>
                <a:cs typeface="Verdana"/>
              </a:rPr>
              <a:t>blue</a:t>
            </a:r>
            <a:r>
              <a:rPr dirty="0" sz="3200" spc="-200">
                <a:latin typeface="Verdana"/>
                <a:cs typeface="Verdana"/>
              </a:rPr>
              <a:t> </a:t>
            </a:r>
            <a:r>
              <a:rPr dirty="0" sz="3200">
                <a:latin typeface="Verdana"/>
                <a:cs typeface="Verdana"/>
              </a:rPr>
              <a:t>cheese</a:t>
            </a:r>
            <a:r>
              <a:rPr dirty="0" sz="3200" spc="-204">
                <a:latin typeface="Verdana"/>
                <a:cs typeface="Verdana"/>
              </a:rPr>
              <a:t> </a:t>
            </a:r>
            <a:r>
              <a:rPr dirty="0" sz="3200">
                <a:latin typeface="Verdana"/>
                <a:cs typeface="Verdana"/>
              </a:rPr>
              <a:t>appeals</a:t>
            </a:r>
            <a:r>
              <a:rPr dirty="0" sz="3200" spc="-210">
                <a:latin typeface="Verdana"/>
                <a:cs typeface="Verdana"/>
              </a:rPr>
              <a:t> </a:t>
            </a:r>
            <a:r>
              <a:rPr dirty="0" sz="3200">
                <a:latin typeface="Verdana"/>
                <a:cs typeface="Verdana"/>
              </a:rPr>
              <a:t>to</a:t>
            </a:r>
            <a:r>
              <a:rPr dirty="0" sz="3200" spc="-215">
                <a:latin typeface="Verdana"/>
                <a:cs typeface="Verdana"/>
              </a:rPr>
              <a:t> </a:t>
            </a:r>
            <a:r>
              <a:rPr dirty="0" sz="3200" spc="45">
                <a:latin typeface="Verdana"/>
                <a:cs typeface="Verdana"/>
              </a:rPr>
              <a:t>consumers </a:t>
            </a:r>
            <a:r>
              <a:rPr dirty="0" sz="3200">
                <a:latin typeface="Verdana"/>
                <a:cs typeface="Verdana"/>
              </a:rPr>
              <a:t>seeking</a:t>
            </a:r>
            <a:r>
              <a:rPr dirty="0" sz="3200" spc="-180">
                <a:latin typeface="Verdana"/>
                <a:cs typeface="Verdana"/>
              </a:rPr>
              <a:t> </a:t>
            </a:r>
            <a:r>
              <a:rPr dirty="0" sz="3200">
                <a:latin typeface="Verdana"/>
                <a:cs typeface="Verdana"/>
              </a:rPr>
              <a:t>distinctive</a:t>
            </a:r>
            <a:r>
              <a:rPr dirty="0" sz="3200" spc="-195">
                <a:latin typeface="Verdana"/>
                <a:cs typeface="Verdana"/>
              </a:rPr>
              <a:t> </a:t>
            </a:r>
            <a:r>
              <a:rPr dirty="0" sz="3200" spc="75">
                <a:latin typeface="Verdana"/>
                <a:cs typeface="Verdana"/>
              </a:rPr>
              <a:t>and</a:t>
            </a:r>
            <a:r>
              <a:rPr dirty="0" sz="3200" spc="-195">
                <a:latin typeface="Verdana"/>
                <a:cs typeface="Verdana"/>
              </a:rPr>
              <a:t> </a:t>
            </a:r>
            <a:r>
              <a:rPr dirty="0" sz="3200" spc="90">
                <a:latin typeface="Verdana"/>
                <a:cs typeface="Verdana"/>
              </a:rPr>
              <a:t>gourmet</a:t>
            </a:r>
            <a:r>
              <a:rPr dirty="0" sz="3200" spc="-180">
                <a:latin typeface="Verdana"/>
                <a:cs typeface="Verdana"/>
              </a:rPr>
              <a:t> </a:t>
            </a:r>
            <a:r>
              <a:rPr dirty="0" sz="3200" spc="-10">
                <a:latin typeface="Verdana"/>
                <a:cs typeface="Verdana"/>
              </a:rPr>
              <a:t>taste </a:t>
            </a:r>
            <a:r>
              <a:rPr dirty="0" sz="3200" spc="-40">
                <a:latin typeface="Verdana"/>
                <a:cs typeface="Verdana"/>
              </a:rPr>
              <a:t>experiences.</a:t>
            </a:r>
            <a:r>
              <a:rPr dirty="0" sz="3200" spc="-215">
                <a:latin typeface="Verdana"/>
                <a:cs typeface="Verdana"/>
              </a:rPr>
              <a:t> </a:t>
            </a:r>
            <a:r>
              <a:rPr dirty="0" sz="3200" spc="-10">
                <a:latin typeface="Verdana"/>
                <a:cs typeface="Verdana"/>
              </a:rPr>
              <a:t>Additionally,</a:t>
            </a:r>
            <a:r>
              <a:rPr dirty="0" sz="3200" spc="-245">
                <a:latin typeface="Verdana"/>
                <a:cs typeface="Verdana"/>
              </a:rPr>
              <a:t> </a:t>
            </a:r>
            <a:r>
              <a:rPr dirty="0" sz="3200" spc="50">
                <a:latin typeface="Verdana"/>
                <a:cs typeface="Verdana"/>
              </a:rPr>
              <a:t>the</a:t>
            </a:r>
            <a:r>
              <a:rPr dirty="0" sz="3200" spc="-215">
                <a:latin typeface="Verdana"/>
                <a:cs typeface="Verdana"/>
              </a:rPr>
              <a:t> </a:t>
            </a:r>
            <a:r>
              <a:rPr dirty="0" sz="3200" spc="85">
                <a:latin typeface="Verdana"/>
                <a:cs typeface="Verdana"/>
              </a:rPr>
              <a:t>growing</a:t>
            </a:r>
            <a:r>
              <a:rPr dirty="0" sz="3200" spc="-210">
                <a:latin typeface="Verdana"/>
                <a:cs typeface="Verdana"/>
              </a:rPr>
              <a:t> </a:t>
            </a:r>
            <a:r>
              <a:rPr dirty="0" sz="3200">
                <a:latin typeface="Verdana"/>
                <a:cs typeface="Verdana"/>
              </a:rPr>
              <a:t>trend</a:t>
            </a:r>
            <a:r>
              <a:rPr dirty="0" sz="3200" spc="-215">
                <a:latin typeface="Verdana"/>
                <a:cs typeface="Verdana"/>
              </a:rPr>
              <a:t> </a:t>
            </a:r>
            <a:r>
              <a:rPr dirty="0" sz="3200" spc="-25">
                <a:latin typeface="Verdana"/>
                <a:cs typeface="Verdana"/>
              </a:rPr>
              <a:t>of </a:t>
            </a:r>
            <a:r>
              <a:rPr dirty="0" sz="3200">
                <a:latin typeface="Verdana"/>
                <a:cs typeface="Verdana"/>
              </a:rPr>
              <a:t>cheese</a:t>
            </a:r>
            <a:r>
              <a:rPr dirty="0" sz="3200" spc="-105">
                <a:latin typeface="Verdana"/>
                <a:cs typeface="Verdana"/>
              </a:rPr>
              <a:t> </a:t>
            </a:r>
            <a:r>
              <a:rPr dirty="0" sz="3200">
                <a:latin typeface="Verdana"/>
                <a:cs typeface="Verdana"/>
              </a:rPr>
              <a:t>consumption,</a:t>
            </a:r>
            <a:r>
              <a:rPr dirty="0" sz="3200" spc="-160">
                <a:latin typeface="Verdana"/>
                <a:cs typeface="Verdana"/>
              </a:rPr>
              <a:t> </a:t>
            </a:r>
            <a:r>
              <a:rPr dirty="0" sz="3200" spc="-10">
                <a:latin typeface="Verdana"/>
                <a:cs typeface="Verdana"/>
              </a:rPr>
              <a:t>especially</a:t>
            </a:r>
            <a:r>
              <a:rPr dirty="0" sz="3200" spc="-125">
                <a:latin typeface="Verdana"/>
                <a:cs typeface="Verdana"/>
              </a:rPr>
              <a:t> </a:t>
            </a:r>
            <a:r>
              <a:rPr dirty="0" sz="3200" spc="55">
                <a:latin typeface="Verdana"/>
                <a:cs typeface="Verdana"/>
              </a:rPr>
              <a:t>in</a:t>
            </a:r>
            <a:r>
              <a:rPr dirty="0" sz="3200" spc="-100">
                <a:latin typeface="Verdana"/>
                <a:cs typeface="Verdana"/>
              </a:rPr>
              <a:t> </a:t>
            </a:r>
            <a:r>
              <a:rPr dirty="0" sz="3200">
                <a:latin typeface="Verdana"/>
                <a:cs typeface="Verdana"/>
              </a:rPr>
              <a:t>fine</a:t>
            </a:r>
            <a:r>
              <a:rPr dirty="0" sz="3200" spc="-130">
                <a:latin typeface="Verdana"/>
                <a:cs typeface="Verdana"/>
              </a:rPr>
              <a:t> </a:t>
            </a:r>
            <a:r>
              <a:rPr dirty="0" sz="3200" spc="85">
                <a:latin typeface="Verdana"/>
                <a:cs typeface="Verdana"/>
              </a:rPr>
              <a:t>dining </a:t>
            </a:r>
            <a:r>
              <a:rPr dirty="0" sz="3200" spc="75">
                <a:latin typeface="Verdana"/>
                <a:cs typeface="Verdana"/>
              </a:rPr>
              <a:t>and</a:t>
            </a:r>
            <a:r>
              <a:rPr dirty="0" sz="3200" spc="-270">
                <a:latin typeface="Verdana"/>
                <a:cs typeface="Verdana"/>
              </a:rPr>
              <a:t> </a:t>
            </a:r>
            <a:r>
              <a:rPr dirty="0" sz="3200">
                <a:latin typeface="Verdana"/>
                <a:cs typeface="Verdana"/>
              </a:rPr>
              <a:t>culinary</a:t>
            </a:r>
            <a:r>
              <a:rPr dirty="0" sz="3200" spc="-295">
                <a:latin typeface="Verdana"/>
                <a:cs typeface="Verdana"/>
              </a:rPr>
              <a:t> </a:t>
            </a:r>
            <a:r>
              <a:rPr dirty="0" sz="3200" spc="-40">
                <a:latin typeface="Verdana"/>
                <a:cs typeface="Verdana"/>
              </a:rPr>
              <a:t>exploration,</a:t>
            </a:r>
            <a:r>
              <a:rPr dirty="0" sz="3200" spc="-280">
                <a:latin typeface="Verdana"/>
                <a:cs typeface="Verdana"/>
              </a:rPr>
              <a:t> </a:t>
            </a:r>
            <a:r>
              <a:rPr dirty="0" sz="3200">
                <a:latin typeface="Verdana"/>
                <a:cs typeface="Verdana"/>
              </a:rPr>
              <a:t>has</a:t>
            </a:r>
            <a:r>
              <a:rPr dirty="0" sz="3200" spc="-295">
                <a:latin typeface="Verdana"/>
                <a:cs typeface="Verdana"/>
              </a:rPr>
              <a:t> </a:t>
            </a:r>
            <a:r>
              <a:rPr dirty="0" sz="3200" spc="60">
                <a:latin typeface="Verdana"/>
                <a:cs typeface="Verdana"/>
              </a:rPr>
              <a:t>boosted</a:t>
            </a:r>
            <a:r>
              <a:rPr dirty="0" sz="3200" spc="-265">
                <a:latin typeface="Verdana"/>
                <a:cs typeface="Verdana"/>
              </a:rPr>
              <a:t> </a:t>
            </a:r>
            <a:r>
              <a:rPr dirty="0" sz="3200" spc="25">
                <a:latin typeface="Verdana"/>
                <a:cs typeface="Verdana"/>
              </a:rPr>
              <a:t>the </a:t>
            </a:r>
            <a:r>
              <a:rPr dirty="0" sz="3200" spc="105">
                <a:latin typeface="Verdana"/>
                <a:cs typeface="Verdana"/>
              </a:rPr>
              <a:t>demand</a:t>
            </a:r>
            <a:r>
              <a:rPr dirty="0" sz="3200" spc="-270">
                <a:latin typeface="Verdana"/>
                <a:cs typeface="Verdana"/>
              </a:rPr>
              <a:t> </a:t>
            </a:r>
            <a:r>
              <a:rPr dirty="0" sz="3200" spc="-35">
                <a:latin typeface="Verdana"/>
                <a:cs typeface="Verdana"/>
              </a:rPr>
              <a:t>for</a:t>
            </a:r>
            <a:r>
              <a:rPr dirty="0" sz="3200" spc="-270">
                <a:latin typeface="Verdana"/>
                <a:cs typeface="Verdana"/>
              </a:rPr>
              <a:t> </a:t>
            </a:r>
            <a:r>
              <a:rPr dirty="0" sz="3200" spc="60">
                <a:latin typeface="Verdana"/>
                <a:cs typeface="Verdana"/>
              </a:rPr>
              <a:t>blue</a:t>
            </a:r>
            <a:r>
              <a:rPr dirty="0" sz="3200" spc="-265">
                <a:latin typeface="Verdana"/>
                <a:cs typeface="Verdana"/>
              </a:rPr>
              <a:t> </a:t>
            </a:r>
            <a:r>
              <a:rPr dirty="0" sz="3200" spc="-35">
                <a:latin typeface="Verdana"/>
                <a:cs typeface="Verdana"/>
              </a:rPr>
              <a:t>cheese.</a:t>
            </a:r>
            <a:r>
              <a:rPr dirty="0" sz="3200" spc="-290">
                <a:latin typeface="Verdana"/>
                <a:cs typeface="Verdana"/>
              </a:rPr>
              <a:t> </a:t>
            </a:r>
            <a:r>
              <a:rPr dirty="0" sz="3200" spc="-165">
                <a:latin typeface="Verdana"/>
                <a:cs typeface="Verdana"/>
              </a:rPr>
              <a:t>Its</a:t>
            </a:r>
            <a:r>
              <a:rPr dirty="0" sz="3200" spc="-265">
                <a:latin typeface="Verdana"/>
                <a:cs typeface="Verdana"/>
              </a:rPr>
              <a:t> </a:t>
            </a:r>
            <a:r>
              <a:rPr dirty="0" sz="3200" spc="-65">
                <a:latin typeface="Verdana"/>
                <a:cs typeface="Verdana"/>
              </a:rPr>
              <a:t>versatility</a:t>
            </a:r>
            <a:r>
              <a:rPr dirty="0" sz="3200" spc="-270">
                <a:latin typeface="Verdana"/>
                <a:cs typeface="Verdana"/>
              </a:rPr>
              <a:t> </a:t>
            </a:r>
            <a:r>
              <a:rPr dirty="0" sz="3200" spc="55">
                <a:latin typeface="Verdana"/>
                <a:cs typeface="Verdana"/>
              </a:rPr>
              <a:t>in</a:t>
            </a:r>
            <a:r>
              <a:rPr dirty="0" sz="3200" spc="-280">
                <a:latin typeface="Verdana"/>
                <a:cs typeface="Verdana"/>
              </a:rPr>
              <a:t> </a:t>
            </a:r>
            <a:r>
              <a:rPr dirty="0" sz="3200" spc="-10">
                <a:latin typeface="Verdana"/>
                <a:cs typeface="Verdana"/>
              </a:rPr>
              <a:t>various </a:t>
            </a:r>
            <a:r>
              <a:rPr dirty="0" sz="3200" spc="-60">
                <a:latin typeface="Verdana"/>
                <a:cs typeface="Verdana"/>
              </a:rPr>
              <a:t>dishes,</a:t>
            </a:r>
            <a:r>
              <a:rPr dirty="0" sz="3200" spc="-265">
                <a:latin typeface="Verdana"/>
                <a:cs typeface="Verdana"/>
              </a:rPr>
              <a:t> </a:t>
            </a:r>
            <a:r>
              <a:rPr dirty="0" sz="3200" spc="55">
                <a:latin typeface="Verdana"/>
                <a:cs typeface="Verdana"/>
              </a:rPr>
              <a:t>from</a:t>
            </a:r>
            <a:r>
              <a:rPr dirty="0" sz="3200" spc="-235">
                <a:latin typeface="Verdana"/>
                <a:cs typeface="Verdana"/>
              </a:rPr>
              <a:t> </a:t>
            </a:r>
            <a:r>
              <a:rPr dirty="0" sz="3200" spc="-35">
                <a:latin typeface="Verdana"/>
                <a:cs typeface="Verdana"/>
              </a:rPr>
              <a:t>salads</a:t>
            </a:r>
            <a:r>
              <a:rPr dirty="0" sz="3200" spc="-260">
                <a:latin typeface="Verdana"/>
                <a:cs typeface="Verdana"/>
              </a:rPr>
              <a:t> </a:t>
            </a:r>
            <a:r>
              <a:rPr dirty="0" sz="3200">
                <a:latin typeface="Verdana"/>
                <a:cs typeface="Verdana"/>
              </a:rPr>
              <a:t>to</a:t>
            </a:r>
            <a:r>
              <a:rPr dirty="0" sz="3200" spc="-245">
                <a:latin typeface="Verdana"/>
                <a:cs typeface="Verdana"/>
              </a:rPr>
              <a:t> </a:t>
            </a:r>
            <a:r>
              <a:rPr dirty="0" sz="3200">
                <a:latin typeface="Verdana"/>
                <a:cs typeface="Verdana"/>
              </a:rPr>
              <a:t>dressings</a:t>
            </a:r>
            <a:r>
              <a:rPr dirty="0" sz="3200" spc="-250">
                <a:latin typeface="Verdana"/>
                <a:cs typeface="Verdana"/>
              </a:rPr>
              <a:t> </a:t>
            </a:r>
            <a:r>
              <a:rPr dirty="0" sz="3200" spc="50">
                <a:latin typeface="Verdana"/>
                <a:cs typeface="Verdana"/>
              </a:rPr>
              <a:t>and </a:t>
            </a:r>
            <a:r>
              <a:rPr dirty="0" sz="3200" spc="-10">
                <a:latin typeface="Verdana"/>
                <a:cs typeface="Verdana"/>
              </a:rPr>
              <a:t>cheeseboards,</a:t>
            </a:r>
            <a:r>
              <a:rPr dirty="0" sz="3200" spc="-250">
                <a:latin typeface="Verdana"/>
                <a:cs typeface="Verdana"/>
              </a:rPr>
              <a:t> </a:t>
            </a:r>
            <a:r>
              <a:rPr dirty="0" sz="3200">
                <a:latin typeface="Verdana"/>
                <a:cs typeface="Verdana"/>
              </a:rPr>
              <a:t>further</a:t>
            </a:r>
            <a:r>
              <a:rPr dirty="0" sz="3200" spc="-235">
                <a:latin typeface="Verdana"/>
                <a:cs typeface="Verdana"/>
              </a:rPr>
              <a:t> </a:t>
            </a:r>
            <a:r>
              <a:rPr dirty="0" sz="3200" spc="-40">
                <a:latin typeface="Verdana"/>
                <a:cs typeface="Verdana"/>
              </a:rPr>
              <a:t>drives</a:t>
            </a:r>
            <a:r>
              <a:rPr dirty="0" sz="3200" spc="-229">
                <a:latin typeface="Verdana"/>
                <a:cs typeface="Verdana"/>
              </a:rPr>
              <a:t> </a:t>
            </a:r>
            <a:r>
              <a:rPr dirty="0" sz="3200" spc="-30">
                <a:latin typeface="Verdana"/>
                <a:cs typeface="Verdana"/>
              </a:rPr>
              <a:t>its</a:t>
            </a:r>
            <a:r>
              <a:rPr dirty="0" sz="3200" spc="-245">
                <a:latin typeface="Verdana"/>
                <a:cs typeface="Verdana"/>
              </a:rPr>
              <a:t> </a:t>
            </a:r>
            <a:r>
              <a:rPr dirty="0" sz="3200" spc="-40">
                <a:latin typeface="Verdana"/>
                <a:cs typeface="Verdana"/>
              </a:rPr>
              <a:t>popularity.</a:t>
            </a:r>
            <a:r>
              <a:rPr dirty="0" sz="3200" spc="-250">
                <a:latin typeface="Verdana"/>
                <a:cs typeface="Verdana"/>
              </a:rPr>
              <a:t> </a:t>
            </a:r>
            <a:r>
              <a:rPr dirty="0" sz="3200" spc="-25">
                <a:latin typeface="Verdana"/>
                <a:cs typeface="Verdana"/>
              </a:rPr>
              <a:t>The </a:t>
            </a:r>
            <a:r>
              <a:rPr dirty="0" sz="3200">
                <a:latin typeface="Verdana"/>
                <a:cs typeface="Verdana"/>
              </a:rPr>
              <a:t>increasing</a:t>
            </a:r>
            <a:r>
              <a:rPr dirty="0" sz="3200" spc="-245">
                <a:latin typeface="Verdana"/>
                <a:cs typeface="Verdana"/>
              </a:rPr>
              <a:t> </a:t>
            </a:r>
            <a:r>
              <a:rPr dirty="0" sz="3200">
                <a:latin typeface="Verdana"/>
                <a:cs typeface="Verdana"/>
              </a:rPr>
              <a:t>interest</a:t>
            </a:r>
            <a:r>
              <a:rPr dirty="0" sz="3200" spc="-225">
                <a:latin typeface="Verdana"/>
                <a:cs typeface="Verdana"/>
              </a:rPr>
              <a:t> </a:t>
            </a:r>
            <a:r>
              <a:rPr dirty="0" sz="3200" spc="55">
                <a:latin typeface="Verdana"/>
                <a:cs typeface="Verdana"/>
              </a:rPr>
              <a:t>in</a:t>
            </a:r>
            <a:r>
              <a:rPr dirty="0" sz="3200" spc="-250">
                <a:latin typeface="Verdana"/>
                <a:cs typeface="Verdana"/>
              </a:rPr>
              <a:t> </a:t>
            </a:r>
            <a:r>
              <a:rPr dirty="0" sz="3200" spc="-30">
                <a:latin typeface="Verdana"/>
                <a:cs typeface="Verdana"/>
              </a:rPr>
              <a:t>artisanal</a:t>
            </a:r>
            <a:r>
              <a:rPr dirty="0" sz="3200" spc="-250">
                <a:latin typeface="Verdana"/>
                <a:cs typeface="Verdana"/>
              </a:rPr>
              <a:t> </a:t>
            </a:r>
            <a:r>
              <a:rPr dirty="0" sz="3200" spc="75">
                <a:latin typeface="Verdana"/>
                <a:cs typeface="Verdana"/>
              </a:rPr>
              <a:t>and</a:t>
            </a:r>
            <a:r>
              <a:rPr dirty="0" sz="3200" spc="-235">
                <a:latin typeface="Verdana"/>
                <a:cs typeface="Verdana"/>
              </a:rPr>
              <a:t> </a:t>
            </a:r>
            <a:r>
              <a:rPr dirty="0" sz="3200">
                <a:latin typeface="Verdana"/>
                <a:cs typeface="Verdana"/>
              </a:rPr>
              <a:t>craft</a:t>
            </a:r>
            <a:r>
              <a:rPr dirty="0" sz="3200" spc="-225">
                <a:latin typeface="Verdana"/>
                <a:cs typeface="Verdana"/>
              </a:rPr>
              <a:t> </a:t>
            </a:r>
            <a:r>
              <a:rPr dirty="0" sz="3200" spc="-10">
                <a:latin typeface="Verdana"/>
                <a:cs typeface="Verdana"/>
              </a:rPr>
              <a:t>cheeses </a:t>
            </a:r>
            <a:r>
              <a:rPr dirty="0" sz="3200" spc="-35">
                <a:latin typeface="Verdana"/>
                <a:cs typeface="Verdana"/>
              </a:rPr>
              <a:t>also</a:t>
            </a:r>
            <a:r>
              <a:rPr dirty="0" sz="3200" spc="-195">
                <a:latin typeface="Verdana"/>
                <a:cs typeface="Verdana"/>
              </a:rPr>
              <a:t> </a:t>
            </a:r>
            <a:r>
              <a:rPr dirty="0" sz="3200">
                <a:latin typeface="Verdana"/>
                <a:cs typeface="Verdana"/>
              </a:rPr>
              <a:t>contributes</a:t>
            </a:r>
            <a:r>
              <a:rPr dirty="0" sz="3200" spc="-190">
                <a:latin typeface="Verdana"/>
                <a:cs typeface="Verdana"/>
              </a:rPr>
              <a:t> </a:t>
            </a:r>
            <a:r>
              <a:rPr dirty="0" sz="3200">
                <a:latin typeface="Verdana"/>
                <a:cs typeface="Verdana"/>
              </a:rPr>
              <a:t>to</a:t>
            </a:r>
            <a:r>
              <a:rPr dirty="0" sz="3200" spc="-175">
                <a:latin typeface="Verdana"/>
                <a:cs typeface="Verdana"/>
              </a:rPr>
              <a:t> </a:t>
            </a:r>
            <a:r>
              <a:rPr dirty="0" sz="3200" spc="50">
                <a:latin typeface="Verdana"/>
                <a:cs typeface="Verdana"/>
              </a:rPr>
              <a:t>the</a:t>
            </a:r>
            <a:r>
              <a:rPr dirty="0" sz="3200" spc="-165">
                <a:latin typeface="Verdana"/>
                <a:cs typeface="Verdana"/>
              </a:rPr>
              <a:t> </a:t>
            </a:r>
            <a:r>
              <a:rPr dirty="0" sz="3200" spc="-20">
                <a:latin typeface="Verdana"/>
                <a:cs typeface="Verdana"/>
              </a:rPr>
              <a:t>market's</a:t>
            </a:r>
            <a:r>
              <a:rPr dirty="0" sz="3200" spc="-165">
                <a:latin typeface="Verdana"/>
                <a:cs typeface="Verdana"/>
              </a:rPr>
              <a:t> </a:t>
            </a:r>
            <a:r>
              <a:rPr dirty="0" sz="3200" spc="-10">
                <a:latin typeface="Verdana"/>
                <a:cs typeface="Verdana"/>
              </a:rPr>
              <a:t>expansion.</a:t>
            </a:r>
            <a:endParaRPr sz="32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5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574548" y="5222747"/>
            <a:ext cx="7211695" cy="2182495"/>
            <a:chOff x="574548" y="5222747"/>
            <a:chExt cx="7211695" cy="2182495"/>
          </a:xfrm>
        </p:grpSpPr>
        <p:sp>
          <p:nvSpPr>
            <p:cNvPr id="4" name="object 4" descr=""/>
            <p:cNvSpPr/>
            <p:nvPr/>
          </p:nvSpPr>
          <p:spPr>
            <a:xfrm>
              <a:off x="574548" y="5222747"/>
              <a:ext cx="7211695" cy="2182495"/>
            </a:xfrm>
            <a:custGeom>
              <a:avLst/>
              <a:gdLst/>
              <a:ahLst/>
              <a:cxnLst/>
              <a:rect l="l" t="t" r="r" b="b"/>
              <a:pathLst>
                <a:path w="7211695" h="2182495">
                  <a:moveTo>
                    <a:pt x="6311646" y="0"/>
                  </a:moveTo>
                  <a:lnTo>
                    <a:pt x="899921" y="0"/>
                  </a:lnTo>
                  <a:lnTo>
                    <a:pt x="848936" y="1442"/>
                  </a:lnTo>
                  <a:lnTo>
                    <a:pt x="798361" y="5739"/>
                  </a:lnTo>
                  <a:lnTo>
                    <a:pt x="748308" y="12846"/>
                  </a:lnTo>
                  <a:lnTo>
                    <a:pt x="698886" y="22716"/>
                  </a:lnTo>
                  <a:lnTo>
                    <a:pt x="650205" y="35304"/>
                  </a:lnTo>
                  <a:lnTo>
                    <a:pt x="602375" y="50565"/>
                  </a:lnTo>
                  <a:lnTo>
                    <a:pt x="555505" y="68453"/>
                  </a:lnTo>
                  <a:lnTo>
                    <a:pt x="509707" y="88922"/>
                  </a:lnTo>
                  <a:lnTo>
                    <a:pt x="465090" y="111927"/>
                  </a:lnTo>
                  <a:lnTo>
                    <a:pt x="421763" y="137422"/>
                  </a:lnTo>
                  <a:lnTo>
                    <a:pt x="379837" y="165363"/>
                  </a:lnTo>
                  <a:lnTo>
                    <a:pt x="339422" y="195702"/>
                  </a:lnTo>
                  <a:lnTo>
                    <a:pt x="300627" y="228396"/>
                  </a:lnTo>
                  <a:lnTo>
                    <a:pt x="263563" y="263398"/>
                  </a:lnTo>
                  <a:lnTo>
                    <a:pt x="228540" y="300465"/>
                  </a:lnTo>
                  <a:lnTo>
                    <a:pt x="195826" y="339257"/>
                  </a:lnTo>
                  <a:lnTo>
                    <a:pt x="165468" y="379666"/>
                  </a:lnTo>
                  <a:lnTo>
                    <a:pt x="137510" y="421582"/>
                  </a:lnTo>
                  <a:lnTo>
                    <a:pt x="111999" y="464895"/>
                  </a:lnTo>
                  <a:lnTo>
                    <a:pt x="88979" y="509496"/>
                  </a:lnTo>
                  <a:lnTo>
                    <a:pt x="68497" y="555275"/>
                  </a:lnTo>
                  <a:lnTo>
                    <a:pt x="50598" y="602124"/>
                  </a:lnTo>
                  <a:lnTo>
                    <a:pt x="35327" y="649932"/>
                  </a:lnTo>
                  <a:lnTo>
                    <a:pt x="22731" y="698591"/>
                  </a:lnTo>
                  <a:lnTo>
                    <a:pt x="12854" y="747991"/>
                  </a:lnTo>
                  <a:lnTo>
                    <a:pt x="5743" y="798022"/>
                  </a:lnTo>
                  <a:lnTo>
                    <a:pt x="1443" y="848575"/>
                  </a:lnTo>
                  <a:lnTo>
                    <a:pt x="0" y="899540"/>
                  </a:lnTo>
                  <a:lnTo>
                    <a:pt x="0" y="1282827"/>
                  </a:lnTo>
                  <a:lnTo>
                    <a:pt x="1443" y="1333792"/>
                  </a:lnTo>
                  <a:lnTo>
                    <a:pt x="5743" y="1384345"/>
                  </a:lnTo>
                  <a:lnTo>
                    <a:pt x="12854" y="1434376"/>
                  </a:lnTo>
                  <a:lnTo>
                    <a:pt x="22731" y="1483776"/>
                  </a:lnTo>
                  <a:lnTo>
                    <a:pt x="35327" y="1532435"/>
                  </a:lnTo>
                  <a:lnTo>
                    <a:pt x="50598" y="1580243"/>
                  </a:lnTo>
                  <a:lnTo>
                    <a:pt x="68497" y="1627092"/>
                  </a:lnTo>
                  <a:lnTo>
                    <a:pt x="88979" y="1672871"/>
                  </a:lnTo>
                  <a:lnTo>
                    <a:pt x="111999" y="1717472"/>
                  </a:lnTo>
                  <a:lnTo>
                    <a:pt x="137510" y="1760785"/>
                  </a:lnTo>
                  <a:lnTo>
                    <a:pt x="165468" y="1802701"/>
                  </a:lnTo>
                  <a:lnTo>
                    <a:pt x="195826" y="1843110"/>
                  </a:lnTo>
                  <a:lnTo>
                    <a:pt x="228540" y="1881902"/>
                  </a:lnTo>
                  <a:lnTo>
                    <a:pt x="263563" y="1918970"/>
                  </a:lnTo>
                  <a:lnTo>
                    <a:pt x="300627" y="1953971"/>
                  </a:lnTo>
                  <a:lnTo>
                    <a:pt x="339422" y="1986665"/>
                  </a:lnTo>
                  <a:lnTo>
                    <a:pt x="379837" y="2017004"/>
                  </a:lnTo>
                  <a:lnTo>
                    <a:pt x="421763" y="2044945"/>
                  </a:lnTo>
                  <a:lnTo>
                    <a:pt x="465090" y="2070440"/>
                  </a:lnTo>
                  <a:lnTo>
                    <a:pt x="509707" y="2093445"/>
                  </a:lnTo>
                  <a:lnTo>
                    <a:pt x="555505" y="2113915"/>
                  </a:lnTo>
                  <a:lnTo>
                    <a:pt x="602375" y="2131802"/>
                  </a:lnTo>
                  <a:lnTo>
                    <a:pt x="650205" y="2147063"/>
                  </a:lnTo>
                  <a:lnTo>
                    <a:pt x="698886" y="2159651"/>
                  </a:lnTo>
                  <a:lnTo>
                    <a:pt x="748308" y="2169521"/>
                  </a:lnTo>
                  <a:lnTo>
                    <a:pt x="798361" y="2176628"/>
                  </a:lnTo>
                  <a:lnTo>
                    <a:pt x="848936" y="2180925"/>
                  </a:lnTo>
                  <a:lnTo>
                    <a:pt x="899921" y="2182368"/>
                  </a:lnTo>
                  <a:lnTo>
                    <a:pt x="6311646" y="2182368"/>
                  </a:lnTo>
                  <a:lnTo>
                    <a:pt x="6362638" y="2180925"/>
                  </a:lnTo>
                  <a:lnTo>
                    <a:pt x="6413218" y="2176628"/>
                  </a:lnTo>
                  <a:lnTo>
                    <a:pt x="6463276" y="2169521"/>
                  </a:lnTo>
                  <a:lnTo>
                    <a:pt x="6512701" y="2159651"/>
                  </a:lnTo>
                  <a:lnTo>
                    <a:pt x="6561384" y="2147063"/>
                  </a:lnTo>
                  <a:lnTo>
                    <a:pt x="6609215" y="2131802"/>
                  </a:lnTo>
                  <a:lnTo>
                    <a:pt x="6656085" y="2113914"/>
                  </a:lnTo>
                  <a:lnTo>
                    <a:pt x="6701884" y="2093445"/>
                  </a:lnTo>
                  <a:lnTo>
                    <a:pt x="6746502" y="2070440"/>
                  </a:lnTo>
                  <a:lnTo>
                    <a:pt x="6789830" y="2044945"/>
                  </a:lnTo>
                  <a:lnTo>
                    <a:pt x="6831758" y="2017004"/>
                  </a:lnTo>
                  <a:lnTo>
                    <a:pt x="6872175" y="1986665"/>
                  </a:lnTo>
                  <a:lnTo>
                    <a:pt x="6910974" y="1953971"/>
                  </a:lnTo>
                  <a:lnTo>
                    <a:pt x="6948043" y="1918970"/>
                  </a:lnTo>
                  <a:lnTo>
                    <a:pt x="6983069" y="1881902"/>
                  </a:lnTo>
                  <a:lnTo>
                    <a:pt x="7015785" y="1843110"/>
                  </a:lnTo>
                  <a:lnTo>
                    <a:pt x="7046143" y="1802701"/>
                  </a:lnTo>
                  <a:lnTo>
                    <a:pt x="7074098" y="1760785"/>
                  </a:lnTo>
                  <a:lnTo>
                    <a:pt x="7099606" y="1717472"/>
                  </a:lnTo>
                  <a:lnTo>
                    <a:pt x="7122622" y="1672871"/>
                  </a:lnTo>
                  <a:lnTo>
                    <a:pt x="7143099" y="1627092"/>
                  </a:lnTo>
                  <a:lnTo>
                    <a:pt x="7160992" y="1580243"/>
                  </a:lnTo>
                  <a:lnTo>
                    <a:pt x="7176257" y="1532435"/>
                  </a:lnTo>
                  <a:lnTo>
                    <a:pt x="7188848" y="1483776"/>
                  </a:lnTo>
                  <a:lnTo>
                    <a:pt x="7198720" y="1434376"/>
                  </a:lnTo>
                  <a:lnTo>
                    <a:pt x="7205827" y="1384345"/>
                  </a:lnTo>
                  <a:lnTo>
                    <a:pt x="7210125" y="1333792"/>
                  </a:lnTo>
                  <a:lnTo>
                    <a:pt x="7211568" y="1282827"/>
                  </a:lnTo>
                  <a:lnTo>
                    <a:pt x="7211568" y="899540"/>
                  </a:lnTo>
                  <a:lnTo>
                    <a:pt x="7210125" y="848575"/>
                  </a:lnTo>
                  <a:lnTo>
                    <a:pt x="7205827" y="798022"/>
                  </a:lnTo>
                  <a:lnTo>
                    <a:pt x="7198720" y="747991"/>
                  </a:lnTo>
                  <a:lnTo>
                    <a:pt x="7188848" y="698591"/>
                  </a:lnTo>
                  <a:lnTo>
                    <a:pt x="7176257" y="649932"/>
                  </a:lnTo>
                  <a:lnTo>
                    <a:pt x="7160992" y="602124"/>
                  </a:lnTo>
                  <a:lnTo>
                    <a:pt x="7143099" y="555275"/>
                  </a:lnTo>
                  <a:lnTo>
                    <a:pt x="7122622" y="509496"/>
                  </a:lnTo>
                  <a:lnTo>
                    <a:pt x="7099606" y="464895"/>
                  </a:lnTo>
                  <a:lnTo>
                    <a:pt x="7074098" y="421582"/>
                  </a:lnTo>
                  <a:lnTo>
                    <a:pt x="7046143" y="379666"/>
                  </a:lnTo>
                  <a:lnTo>
                    <a:pt x="7015785" y="339257"/>
                  </a:lnTo>
                  <a:lnTo>
                    <a:pt x="6983069" y="300465"/>
                  </a:lnTo>
                  <a:lnTo>
                    <a:pt x="6948043" y="263398"/>
                  </a:lnTo>
                  <a:lnTo>
                    <a:pt x="6910974" y="228396"/>
                  </a:lnTo>
                  <a:lnTo>
                    <a:pt x="6872175" y="195702"/>
                  </a:lnTo>
                  <a:lnTo>
                    <a:pt x="6831758" y="165363"/>
                  </a:lnTo>
                  <a:lnTo>
                    <a:pt x="6789830" y="137422"/>
                  </a:lnTo>
                  <a:lnTo>
                    <a:pt x="6746502" y="111927"/>
                  </a:lnTo>
                  <a:lnTo>
                    <a:pt x="6701884" y="88922"/>
                  </a:lnTo>
                  <a:lnTo>
                    <a:pt x="6656085" y="68452"/>
                  </a:lnTo>
                  <a:lnTo>
                    <a:pt x="6609215" y="50565"/>
                  </a:lnTo>
                  <a:lnTo>
                    <a:pt x="6561384" y="35304"/>
                  </a:lnTo>
                  <a:lnTo>
                    <a:pt x="6512701" y="22716"/>
                  </a:lnTo>
                  <a:lnTo>
                    <a:pt x="6463276" y="12846"/>
                  </a:lnTo>
                  <a:lnTo>
                    <a:pt x="6413218" y="5739"/>
                  </a:lnTo>
                  <a:lnTo>
                    <a:pt x="6362638" y="1442"/>
                  </a:lnTo>
                  <a:lnTo>
                    <a:pt x="6311646" y="0"/>
                  </a:lnTo>
                  <a:close/>
                </a:path>
              </a:pathLst>
            </a:custGeom>
            <a:solidFill>
              <a:srgbClr val="43B4BD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71728" y="5490971"/>
              <a:ext cx="1761744" cy="1758695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830580" y="5420867"/>
              <a:ext cx="1736089" cy="1734820"/>
            </a:xfrm>
            <a:custGeom>
              <a:avLst/>
              <a:gdLst/>
              <a:ahLst/>
              <a:cxnLst/>
              <a:rect l="l" t="t" r="r" b="b"/>
              <a:pathLst>
                <a:path w="1736089" h="1734820">
                  <a:moveTo>
                    <a:pt x="867918" y="0"/>
                  </a:moveTo>
                  <a:lnTo>
                    <a:pt x="820297" y="1283"/>
                  </a:lnTo>
                  <a:lnTo>
                    <a:pt x="773349" y="5088"/>
                  </a:lnTo>
                  <a:lnTo>
                    <a:pt x="727137" y="11349"/>
                  </a:lnTo>
                  <a:lnTo>
                    <a:pt x="681729" y="20000"/>
                  </a:lnTo>
                  <a:lnTo>
                    <a:pt x="637191" y="30975"/>
                  </a:lnTo>
                  <a:lnTo>
                    <a:pt x="593589" y="44208"/>
                  </a:lnTo>
                  <a:lnTo>
                    <a:pt x="550989" y="59632"/>
                  </a:lnTo>
                  <a:lnTo>
                    <a:pt x="509457" y="77181"/>
                  </a:lnTo>
                  <a:lnTo>
                    <a:pt x="469060" y="96790"/>
                  </a:lnTo>
                  <a:lnTo>
                    <a:pt x="429863" y="118392"/>
                  </a:lnTo>
                  <a:lnTo>
                    <a:pt x="391934" y="141921"/>
                  </a:lnTo>
                  <a:lnTo>
                    <a:pt x="355337" y="167310"/>
                  </a:lnTo>
                  <a:lnTo>
                    <a:pt x="320140" y="194495"/>
                  </a:lnTo>
                  <a:lnTo>
                    <a:pt x="286408" y="223408"/>
                  </a:lnTo>
                  <a:lnTo>
                    <a:pt x="254207" y="253984"/>
                  </a:lnTo>
                  <a:lnTo>
                    <a:pt x="223605" y="286156"/>
                  </a:lnTo>
                  <a:lnTo>
                    <a:pt x="194666" y="319858"/>
                  </a:lnTo>
                  <a:lnTo>
                    <a:pt x="167458" y="355024"/>
                  </a:lnTo>
                  <a:lnTo>
                    <a:pt x="142046" y="391589"/>
                  </a:lnTo>
                  <a:lnTo>
                    <a:pt x="118496" y="429485"/>
                  </a:lnTo>
                  <a:lnTo>
                    <a:pt x="96875" y="468647"/>
                  </a:lnTo>
                  <a:lnTo>
                    <a:pt x="77249" y="509009"/>
                  </a:lnTo>
                  <a:lnTo>
                    <a:pt x="59684" y="550504"/>
                  </a:lnTo>
                  <a:lnTo>
                    <a:pt x="44247" y="593067"/>
                  </a:lnTo>
                  <a:lnTo>
                    <a:pt x="31002" y="636631"/>
                  </a:lnTo>
                  <a:lnTo>
                    <a:pt x="20018" y="681130"/>
                  </a:lnTo>
                  <a:lnTo>
                    <a:pt x="11359" y="726498"/>
                  </a:lnTo>
                  <a:lnTo>
                    <a:pt x="5092" y="772669"/>
                  </a:lnTo>
                  <a:lnTo>
                    <a:pt x="1284" y="819577"/>
                  </a:lnTo>
                  <a:lnTo>
                    <a:pt x="0" y="867156"/>
                  </a:lnTo>
                  <a:lnTo>
                    <a:pt x="1284" y="914734"/>
                  </a:lnTo>
                  <a:lnTo>
                    <a:pt x="5092" y="961642"/>
                  </a:lnTo>
                  <a:lnTo>
                    <a:pt x="11359" y="1007813"/>
                  </a:lnTo>
                  <a:lnTo>
                    <a:pt x="20018" y="1053181"/>
                  </a:lnTo>
                  <a:lnTo>
                    <a:pt x="31002" y="1097680"/>
                  </a:lnTo>
                  <a:lnTo>
                    <a:pt x="44247" y="1141244"/>
                  </a:lnTo>
                  <a:lnTo>
                    <a:pt x="59684" y="1183807"/>
                  </a:lnTo>
                  <a:lnTo>
                    <a:pt x="77249" y="1225302"/>
                  </a:lnTo>
                  <a:lnTo>
                    <a:pt x="96875" y="1265664"/>
                  </a:lnTo>
                  <a:lnTo>
                    <a:pt x="118496" y="1304826"/>
                  </a:lnTo>
                  <a:lnTo>
                    <a:pt x="142046" y="1342722"/>
                  </a:lnTo>
                  <a:lnTo>
                    <a:pt x="167458" y="1379287"/>
                  </a:lnTo>
                  <a:lnTo>
                    <a:pt x="194666" y="1414453"/>
                  </a:lnTo>
                  <a:lnTo>
                    <a:pt x="223605" y="1448155"/>
                  </a:lnTo>
                  <a:lnTo>
                    <a:pt x="254207" y="1480327"/>
                  </a:lnTo>
                  <a:lnTo>
                    <a:pt x="286408" y="1510903"/>
                  </a:lnTo>
                  <a:lnTo>
                    <a:pt x="320140" y="1539816"/>
                  </a:lnTo>
                  <a:lnTo>
                    <a:pt x="355337" y="1567001"/>
                  </a:lnTo>
                  <a:lnTo>
                    <a:pt x="391934" y="1592390"/>
                  </a:lnTo>
                  <a:lnTo>
                    <a:pt x="429863" y="1615919"/>
                  </a:lnTo>
                  <a:lnTo>
                    <a:pt x="469060" y="1637521"/>
                  </a:lnTo>
                  <a:lnTo>
                    <a:pt x="509457" y="1657130"/>
                  </a:lnTo>
                  <a:lnTo>
                    <a:pt x="550989" y="1674679"/>
                  </a:lnTo>
                  <a:lnTo>
                    <a:pt x="593589" y="1690103"/>
                  </a:lnTo>
                  <a:lnTo>
                    <a:pt x="637191" y="1703336"/>
                  </a:lnTo>
                  <a:lnTo>
                    <a:pt x="681729" y="1714311"/>
                  </a:lnTo>
                  <a:lnTo>
                    <a:pt x="727137" y="1722962"/>
                  </a:lnTo>
                  <a:lnTo>
                    <a:pt x="773349" y="1729223"/>
                  </a:lnTo>
                  <a:lnTo>
                    <a:pt x="820297" y="1733028"/>
                  </a:lnTo>
                  <a:lnTo>
                    <a:pt x="867918" y="1734312"/>
                  </a:lnTo>
                  <a:lnTo>
                    <a:pt x="915534" y="1733028"/>
                  </a:lnTo>
                  <a:lnTo>
                    <a:pt x="962480" y="1729223"/>
                  </a:lnTo>
                  <a:lnTo>
                    <a:pt x="1008689" y="1722962"/>
                  </a:lnTo>
                  <a:lnTo>
                    <a:pt x="1054094" y="1714311"/>
                  </a:lnTo>
                  <a:lnTo>
                    <a:pt x="1098631" y="1703336"/>
                  </a:lnTo>
                  <a:lnTo>
                    <a:pt x="1142231" y="1690103"/>
                  </a:lnTo>
                  <a:lnTo>
                    <a:pt x="1184830" y="1674679"/>
                  </a:lnTo>
                  <a:lnTo>
                    <a:pt x="1226361" y="1657130"/>
                  </a:lnTo>
                  <a:lnTo>
                    <a:pt x="1266758" y="1637521"/>
                  </a:lnTo>
                  <a:lnTo>
                    <a:pt x="1305955" y="1615919"/>
                  </a:lnTo>
                  <a:lnTo>
                    <a:pt x="1343884" y="1592390"/>
                  </a:lnTo>
                  <a:lnTo>
                    <a:pt x="1380481" y="1567001"/>
                  </a:lnTo>
                  <a:lnTo>
                    <a:pt x="1415679" y="1539816"/>
                  </a:lnTo>
                  <a:lnTo>
                    <a:pt x="1449412" y="1510903"/>
                  </a:lnTo>
                  <a:lnTo>
                    <a:pt x="1481613" y="1480327"/>
                  </a:lnTo>
                  <a:lnTo>
                    <a:pt x="1512217" y="1448155"/>
                  </a:lnTo>
                  <a:lnTo>
                    <a:pt x="1541157" y="1414453"/>
                  </a:lnTo>
                  <a:lnTo>
                    <a:pt x="1568366" y="1379287"/>
                  </a:lnTo>
                  <a:lnTo>
                    <a:pt x="1593780" y="1342722"/>
                  </a:lnTo>
                  <a:lnTo>
                    <a:pt x="1617330" y="1304826"/>
                  </a:lnTo>
                  <a:lnTo>
                    <a:pt x="1638953" y="1265664"/>
                  </a:lnTo>
                  <a:lnTo>
                    <a:pt x="1658580" y="1225302"/>
                  </a:lnTo>
                  <a:lnTo>
                    <a:pt x="1676146" y="1183807"/>
                  </a:lnTo>
                  <a:lnTo>
                    <a:pt x="1691585" y="1141244"/>
                  </a:lnTo>
                  <a:lnTo>
                    <a:pt x="1704830" y="1097680"/>
                  </a:lnTo>
                  <a:lnTo>
                    <a:pt x="1715815" y="1053181"/>
                  </a:lnTo>
                  <a:lnTo>
                    <a:pt x="1724475" y="1007813"/>
                  </a:lnTo>
                  <a:lnTo>
                    <a:pt x="1730742" y="961642"/>
                  </a:lnTo>
                  <a:lnTo>
                    <a:pt x="1734551" y="914734"/>
                  </a:lnTo>
                  <a:lnTo>
                    <a:pt x="1735836" y="867156"/>
                  </a:lnTo>
                  <a:lnTo>
                    <a:pt x="1734551" y="819577"/>
                  </a:lnTo>
                  <a:lnTo>
                    <a:pt x="1730742" y="772669"/>
                  </a:lnTo>
                  <a:lnTo>
                    <a:pt x="1724475" y="726498"/>
                  </a:lnTo>
                  <a:lnTo>
                    <a:pt x="1715815" y="681130"/>
                  </a:lnTo>
                  <a:lnTo>
                    <a:pt x="1704830" y="636631"/>
                  </a:lnTo>
                  <a:lnTo>
                    <a:pt x="1691585" y="593067"/>
                  </a:lnTo>
                  <a:lnTo>
                    <a:pt x="1676146" y="550504"/>
                  </a:lnTo>
                  <a:lnTo>
                    <a:pt x="1658580" y="509009"/>
                  </a:lnTo>
                  <a:lnTo>
                    <a:pt x="1638953" y="468647"/>
                  </a:lnTo>
                  <a:lnTo>
                    <a:pt x="1617330" y="429485"/>
                  </a:lnTo>
                  <a:lnTo>
                    <a:pt x="1593780" y="391589"/>
                  </a:lnTo>
                  <a:lnTo>
                    <a:pt x="1568366" y="355024"/>
                  </a:lnTo>
                  <a:lnTo>
                    <a:pt x="1541157" y="319858"/>
                  </a:lnTo>
                  <a:lnTo>
                    <a:pt x="1512217" y="286156"/>
                  </a:lnTo>
                  <a:lnTo>
                    <a:pt x="1481613" y="253984"/>
                  </a:lnTo>
                  <a:lnTo>
                    <a:pt x="1449412" y="223408"/>
                  </a:lnTo>
                  <a:lnTo>
                    <a:pt x="1415679" y="194495"/>
                  </a:lnTo>
                  <a:lnTo>
                    <a:pt x="1380481" y="167310"/>
                  </a:lnTo>
                  <a:lnTo>
                    <a:pt x="1343884" y="141921"/>
                  </a:lnTo>
                  <a:lnTo>
                    <a:pt x="1305955" y="118392"/>
                  </a:lnTo>
                  <a:lnTo>
                    <a:pt x="1266758" y="96790"/>
                  </a:lnTo>
                  <a:lnTo>
                    <a:pt x="1226361" y="77181"/>
                  </a:lnTo>
                  <a:lnTo>
                    <a:pt x="1184830" y="59632"/>
                  </a:lnTo>
                  <a:lnTo>
                    <a:pt x="1142231" y="44208"/>
                  </a:lnTo>
                  <a:lnTo>
                    <a:pt x="1098631" y="30975"/>
                  </a:lnTo>
                  <a:lnTo>
                    <a:pt x="1054094" y="20000"/>
                  </a:lnTo>
                  <a:lnTo>
                    <a:pt x="1008689" y="11349"/>
                  </a:lnTo>
                  <a:lnTo>
                    <a:pt x="962480" y="5088"/>
                  </a:lnTo>
                  <a:lnTo>
                    <a:pt x="915534" y="1283"/>
                  </a:lnTo>
                  <a:lnTo>
                    <a:pt x="86791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 descr=""/>
          <p:cNvGrpSpPr/>
          <p:nvPr/>
        </p:nvGrpSpPr>
        <p:grpSpPr>
          <a:xfrm>
            <a:off x="574548" y="2881883"/>
            <a:ext cx="7211695" cy="2182495"/>
            <a:chOff x="574548" y="2881883"/>
            <a:chExt cx="7211695" cy="2182495"/>
          </a:xfrm>
        </p:grpSpPr>
        <p:sp>
          <p:nvSpPr>
            <p:cNvPr id="8" name="object 8" descr=""/>
            <p:cNvSpPr/>
            <p:nvPr/>
          </p:nvSpPr>
          <p:spPr>
            <a:xfrm>
              <a:off x="574548" y="2881883"/>
              <a:ext cx="7211695" cy="2182495"/>
            </a:xfrm>
            <a:custGeom>
              <a:avLst/>
              <a:gdLst/>
              <a:ahLst/>
              <a:cxnLst/>
              <a:rect l="l" t="t" r="r" b="b"/>
              <a:pathLst>
                <a:path w="7211695" h="2182495">
                  <a:moveTo>
                    <a:pt x="6311646" y="0"/>
                  </a:moveTo>
                  <a:lnTo>
                    <a:pt x="899921" y="0"/>
                  </a:lnTo>
                  <a:lnTo>
                    <a:pt x="848936" y="1442"/>
                  </a:lnTo>
                  <a:lnTo>
                    <a:pt x="798361" y="5739"/>
                  </a:lnTo>
                  <a:lnTo>
                    <a:pt x="748308" y="12846"/>
                  </a:lnTo>
                  <a:lnTo>
                    <a:pt x="698886" y="22716"/>
                  </a:lnTo>
                  <a:lnTo>
                    <a:pt x="650205" y="35304"/>
                  </a:lnTo>
                  <a:lnTo>
                    <a:pt x="602375" y="50565"/>
                  </a:lnTo>
                  <a:lnTo>
                    <a:pt x="555505" y="68453"/>
                  </a:lnTo>
                  <a:lnTo>
                    <a:pt x="509707" y="88922"/>
                  </a:lnTo>
                  <a:lnTo>
                    <a:pt x="465090" y="111927"/>
                  </a:lnTo>
                  <a:lnTo>
                    <a:pt x="421763" y="137422"/>
                  </a:lnTo>
                  <a:lnTo>
                    <a:pt x="379837" y="165363"/>
                  </a:lnTo>
                  <a:lnTo>
                    <a:pt x="339422" y="195702"/>
                  </a:lnTo>
                  <a:lnTo>
                    <a:pt x="300627" y="228396"/>
                  </a:lnTo>
                  <a:lnTo>
                    <a:pt x="263563" y="263398"/>
                  </a:lnTo>
                  <a:lnTo>
                    <a:pt x="228540" y="300465"/>
                  </a:lnTo>
                  <a:lnTo>
                    <a:pt x="195826" y="339257"/>
                  </a:lnTo>
                  <a:lnTo>
                    <a:pt x="165468" y="379666"/>
                  </a:lnTo>
                  <a:lnTo>
                    <a:pt x="137510" y="421582"/>
                  </a:lnTo>
                  <a:lnTo>
                    <a:pt x="111999" y="464895"/>
                  </a:lnTo>
                  <a:lnTo>
                    <a:pt x="88979" y="509496"/>
                  </a:lnTo>
                  <a:lnTo>
                    <a:pt x="68497" y="555275"/>
                  </a:lnTo>
                  <a:lnTo>
                    <a:pt x="50598" y="602124"/>
                  </a:lnTo>
                  <a:lnTo>
                    <a:pt x="35327" y="649932"/>
                  </a:lnTo>
                  <a:lnTo>
                    <a:pt x="22731" y="698591"/>
                  </a:lnTo>
                  <a:lnTo>
                    <a:pt x="12854" y="747991"/>
                  </a:lnTo>
                  <a:lnTo>
                    <a:pt x="5743" y="798022"/>
                  </a:lnTo>
                  <a:lnTo>
                    <a:pt x="1443" y="848575"/>
                  </a:lnTo>
                  <a:lnTo>
                    <a:pt x="0" y="899541"/>
                  </a:lnTo>
                  <a:lnTo>
                    <a:pt x="0" y="1282827"/>
                  </a:lnTo>
                  <a:lnTo>
                    <a:pt x="1443" y="1333792"/>
                  </a:lnTo>
                  <a:lnTo>
                    <a:pt x="5743" y="1384345"/>
                  </a:lnTo>
                  <a:lnTo>
                    <a:pt x="12854" y="1434376"/>
                  </a:lnTo>
                  <a:lnTo>
                    <a:pt x="22731" y="1483776"/>
                  </a:lnTo>
                  <a:lnTo>
                    <a:pt x="35327" y="1532435"/>
                  </a:lnTo>
                  <a:lnTo>
                    <a:pt x="50598" y="1580243"/>
                  </a:lnTo>
                  <a:lnTo>
                    <a:pt x="68497" y="1627092"/>
                  </a:lnTo>
                  <a:lnTo>
                    <a:pt x="88979" y="1672871"/>
                  </a:lnTo>
                  <a:lnTo>
                    <a:pt x="111999" y="1717472"/>
                  </a:lnTo>
                  <a:lnTo>
                    <a:pt x="137510" y="1760785"/>
                  </a:lnTo>
                  <a:lnTo>
                    <a:pt x="165468" y="1802701"/>
                  </a:lnTo>
                  <a:lnTo>
                    <a:pt x="195826" y="1843110"/>
                  </a:lnTo>
                  <a:lnTo>
                    <a:pt x="228540" y="1881902"/>
                  </a:lnTo>
                  <a:lnTo>
                    <a:pt x="263563" y="1918970"/>
                  </a:lnTo>
                  <a:lnTo>
                    <a:pt x="300627" y="1953971"/>
                  </a:lnTo>
                  <a:lnTo>
                    <a:pt x="339422" y="1986665"/>
                  </a:lnTo>
                  <a:lnTo>
                    <a:pt x="379837" y="2017004"/>
                  </a:lnTo>
                  <a:lnTo>
                    <a:pt x="421763" y="2044945"/>
                  </a:lnTo>
                  <a:lnTo>
                    <a:pt x="465090" y="2070440"/>
                  </a:lnTo>
                  <a:lnTo>
                    <a:pt x="509707" y="2093445"/>
                  </a:lnTo>
                  <a:lnTo>
                    <a:pt x="555505" y="2113915"/>
                  </a:lnTo>
                  <a:lnTo>
                    <a:pt x="602375" y="2131802"/>
                  </a:lnTo>
                  <a:lnTo>
                    <a:pt x="650205" y="2147063"/>
                  </a:lnTo>
                  <a:lnTo>
                    <a:pt x="698886" y="2159651"/>
                  </a:lnTo>
                  <a:lnTo>
                    <a:pt x="748308" y="2169521"/>
                  </a:lnTo>
                  <a:lnTo>
                    <a:pt x="798361" y="2176628"/>
                  </a:lnTo>
                  <a:lnTo>
                    <a:pt x="848936" y="2180925"/>
                  </a:lnTo>
                  <a:lnTo>
                    <a:pt x="899921" y="2182368"/>
                  </a:lnTo>
                  <a:lnTo>
                    <a:pt x="6311646" y="2182368"/>
                  </a:lnTo>
                  <a:lnTo>
                    <a:pt x="6362638" y="2180925"/>
                  </a:lnTo>
                  <a:lnTo>
                    <a:pt x="6413218" y="2176628"/>
                  </a:lnTo>
                  <a:lnTo>
                    <a:pt x="6463276" y="2169521"/>
                  </a:lnTo>
                  <a:lnTo>
                    <a:pt x="6512701" y="2159651"/>
                  </a:lnTo>
                  <a:lnTo>
                    <a:pt x="6561384" y="2147063"/>
                  </a:lnTo>
                  <a:lnTo>
                    <a:pt x="6609215" y="2131802"/>
                  </a:lnTo>
                  <a:lnTo>
                    <a:pt x="6656085" y="2113915"/>
                  </a:lnTo>
                  <a:lnTo>
                    <a:pt x="6701884" y="2093445"/>
                  </a:lnTo>
                  <a:lnTo>
                    <a:pt x="6746502" y="2070440"/>
                  </a:lnTo>
                  <a:lnTo>
                    <a:pt x="6789830" y="2044945"/>
                  </a:lnTo>
                  <a:lnTo>
                    <a:pt x="6831758" y="2017004"/>
                  </a:lnTo>
                  <a:lnTo>
                    <a:pt x="6872175" y="1986665"/>
                  </a:lnTo>
                  <a:lnTo>
                    <a:pt x="6910974" y="1953971"/>
                  </a:lnTo>
                  <a:lnTo>
                    <a:pt x="6948043" y="1918970"/>
                  </a:lnTo>
                  <a:lnTo>
                    <a:pt x="6983069" y="1881902"/>
                  </a:lnTo>
                  <a:lnTo>
                    <a:pt x="7015785" y="1843110"/>
                  </a:lnTo>
                  <a:lnTo>
                    <a:pt x="7046143" y="1802701"/>
                  </a:lnTo>
                  <a:lnTo>
                    <a:pt x="7074098" y="1760785"/>
                  </a:lnTo>
                  <a:lnTo>
                    <a:pt x="7099606" y="1717472"/>
                  </a:lnTo>
                  <a:lnTo>
                    <a:pt x="7122622" y="1672871"/>
                  </a:lnTo>
                  <a:lnTo>
                    <a:pt x="7143099" y="1627092"/>
                  </a:lnTo>
                  <a:lnTo>
                    <a:pt x="7160992" y="1580243"/>
                  </a:lnTo>
                  <a:lnTo>
                    <a:pt x="7176257" y="1532435"/>
                  </a:lnTo>
                  <a:lnTo>
                    <a:pt x="7188848" y="1483776"/>
                  </a:lnTo>
                  <a:lnTo>
                    <a:pt x="7198720" y="1434376"/>
                  </a:lnTo>
                  <a:lnTo>
                    <a:pt x="7205827" y="1384345"/>
                  </a:lnTo>
                  <a:lnTo>
                    <a:pt x="7210125" y="1333792"/>
                  </a:lnTo>
                  <a:lnTo>
                    <a:pt x="7211568" y="1282827"/>
                  </a:lnTo>
                  <a:lnTo>
                    <a:pt x="7211568" y="899541"/>
                  </a:lnTo>
                  <a:lnTo>
                    <a:pt x="7210125" y="848575"/>
                  </a:lnTo>
                  <a:lnTo>
                    <a:pt x="7205827" y="798022"/>
                  </a:lnTo>
                  <a:lnTo>
                    <a:pt x="7198720" y="747991"/>
                  </a:lnTo>
                  <a:lnTo>
                    <a:pt x="7188848" y="698591"/>
                  </a:lnTo>
                  <a:lnTo>
                    <a:pt x="7176257" y="649932"/>
                  </a:lnTo>
                  <a:lnTo>
                    <a:pt x="7160992" y="602124"/>
                  </a:lnTo>
                  <a:lnTo>
                    <a:pt x="7143099" y="555275"/>
                  </a:lnTo>
                  <a:lnTo>
                    <a:pt x="7122622" y="509496"/>
                  </a:lnTo>
                  <a:lnTo>
                    <a:pt x="7099606" y="464895"/>
                  </a:lnTo>
                  <a:lnTo>
                    <a:pt x="7074098" y="421582"/>
                  </a:lnTo>
                  <a:lnTo>
                    <a:pt x="7046143" y="379666"/>
                  </a:lnTo>
                  <a:lnTo>
                    <a:pt x="7015785" y="339257"/>
                  </a:lnTo>
                  <a:lnTo>
                    <a:pt x="6983069" y="300465"/>
                  </a:lnTo>
                  <a:lnTo>
                    <a:pt x="6948043" y="263398"/>
                  </a:lnTo>
                  <a:lnTo>
                    <a:pt x="6910974" y="228396"/>
                  </a:lnTo>
                  <a:lnTo>
                    <a:pt x="6872175" y="195702"/>
                  </a:lnTo>
                  <a:lnTo>
                    <a:pt x="6831758" y="165363"/>
                  </a:lnTo>
                  <a:lnTo>
                    <a:pt x="6789830" y="137422"/>
                  </a:lnTo>
                  <a:lnTo>
                    <a:pt x="6746502" y="111927"/>
                  </a:lnTo>
                  <a:lnTo>
                    <a:pt x="6701884" y="88922"/>
                  </a:lnTo>
                  <a:lnTo>
                    <a:pt x="6656085" y="68453"/>
                  </a:lnTo>
                  <a:lnTo>
                    <a:pt x="6609215" y="50565"/>
                  </a:lnTo>
                  <a:lnTo>
                    <a:pt x="6561384" y="35304"/>
                  </a:lnTo>
                  <a:lnTo>
                    <a:pt x="6512701" y="22716"/>
                  </a:lnTo>
                  <a:lnTo>
                    <a:pt x="6463276" y="12846"/>
                  </a:lnTo>
                  <a:lnTo>
                    <a:pt x="6413218" y="5739"/>
                  </a:lnTo>
                  <a:lnTo>
                    <a:pt x="6362638" y="1442"/>
                  </a:lnTo>
                  <a:lnTo>
                    <a:pt x="6311646" y="0"/>
                  </a:lnTo>
                  <a:close/>
                </a:path>
              </a:pathLst>
            </a:custGeom>
            <a:solidFill>
              <a:srgbClr val="43B4BD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71728" y="3150107"/>
              <a:ext cx="1761744" cy="1758696"/>
            </a:xfrm>
            <a:prstGeom prst="rect">
              <a:avLst/>
            </a:prstGeom>
          </p:spPr>
        </p:pic>
        <p:sp>
          <p:nvSpPr>
            <p:cNvPr id="10" name="object 10" descr=""/>
            <p:cNvSpPr/>
            <p:nvPr/>
          </p:nvSpPr>
          <p:spPr>
            <a:xfrm>
              <a:off x="830580" y="3078479"/>
              <a:ext cx="1736089" cy="1736089"/>
            </a:xfrm>
            <a:custGeom>
              <a:avLst/>
              <a:gdLst/>
              <a:ahLst/>
              <a:cxnLst/>
              <a:rect l="l" t="t" r="r" b="b"/>
              <a:pathLst>
                <a:path w="1736089" h="1736089">
                  <a:moveTo>
                    <a:pt x="867918" y="0"/>
                  </a:moveTo>
                  <a:lnTo>
                    <a:pt x="820297" y="1284"/>
                  </a:lnTo>
                  <a:lnTo>
                    <a:pt x="773349" y="5093"/>
                  </a:lnTo>
                  <a:lnTo>
                    <a:pt x="727137" y="11360"/>
                  </a:lnTo>
                  <a:lnTo>
                    <a:pt x="681729" y="20020"/>
                  </a:lnTo>
                  <a:lnTo>
                    <a:pt x="637191" y="31005"/>
                  </a:lnTo>
                  <a:lnTo>
                    <a:pt x="593589" y="44250"/>
                  </a:lnTo>
                  <a:lnTo>
                    <a:pt x="550989" y="59689"/>
                  </a:lnTo>
                  <a:lnTo>
                    <a:pt x="509457" y="77255"/>
                  </a:lnTo>
                  <a:lnTo>
                    <a:pt x="469060" y="96882"/>
                  </a:lnTo>
                  <a:lnTo>
                    <a:pt x="429863" y="118505"/>
                  </a:lnTo>
                  <a:lnTo>
                    <a:pt x="391934" y="142055"/>
                  </a:lnTo>
                  <a:lnTo>
                    <a:pt x="355337" y="167469"/>
                  </a:lnTo>
                  <a:lnTo>
                    <a:pt x="320140" y="194678"/>
                  </a:lnTo>
                  <a:lnTo>
                    <a:pt x="286408" y="223618"/>
                  </a:lnTo>
                  <a:lnTo>
                    <a:pt x="254207" y="254222"/>
                  </a:lnTo>
                  <a:lnTo>
                    <a:pt x="223605" y="286423"/>
                  </a:lnTo>
                  <a:lnTo>
                    <a:pt x="194666" y="320156"/>
                  </a:lnTo>
                  <a:lnTo>
                    <a:pt x="167458" y="355354"/>
                  </a:lnTo>
                  <a:lnTo>
                    <a:pt x="142046" y="391951"/>
                  </a:lnTo>
                  <a:lnTo>
                    <a:pt x="118496" y="429880"/>
                  </a:lnTo>
                  <a:lnTo>
                    <a:pt x="96875" y="469077"/>
                  </a:lnTo>
                  <a:lnTo>
                    <a:pt x="77249" y="509474"/>
                  </a:lnTo>
                  <a:lnTo>
                    <a:pt x="59684" y="551005"/>
                  </a:lnTo>
                  <a:lnTo>
                    <a:pt x="44247" y="593604"/>
                  </a:lnTo>
                  <a:lnTo>
                    <a:pt x="31002" y="637204"/>
                  </a:lnTo>
                  <a:lnTo>
                    <a:pt x="20018" y="681741"/>
                  </a:lnTo>
                  <a:lnTo>
                    <a:pt x="11359" y="727146"/>
                  </a:lnTo>
                  <a:lnTo>
                    <a:pt x="5092" y="773355"/>
                  </a:lnTo>
                  <a:lnTo>
                    <a:pt x="1284" y="820301"/>
                  </a:lnTo>
                  <a:lnTo>
                    <a:pt x="0" y="867918"/>
                  </a:lnTo>
                  <a:lnTo>
                    <a:pt x="1284" y="915534"/>
                  </a:lnTo>
                  <a:lnTo>
                    <a:pt x="5092" y="962480"/>
                  </a:lnTo>
                  <a:lnTo>
                    <a:pt x="11359" y="1008689"/>
                  </a:lnTo>
                  <a:lnTo>
                    <a:pt x="20018" y="1054094"/>
                  </a:lnTo>
                  <a:lnTo>
                    <a:pt x="31002" y="1098631"/>
                  </a:lnTo>
                  <a:lnTo>
                    <a:pt x="44247" y="1142231"/>
                  </a:lnTo>
                  <a:lnTo>
                    <a:pt x="59684" y="1184830"/>
                  </a:lnTo>
                  <a:lnTo>
                    <a:pt x="77249" y="1226361"/>
                  </a:lnTo>
                  <a:lnTo>
                    <a:pt x="96875" y="1266758"/>
                  </a:lnTo>
                  <a:lnTo>
                    <a:pt x="118496" y="1305955"/>
                  </a:lnTo>
                  <a:lnTo>
                    <a:pt x="142046" y="1343884"/>
                  </a:lnTo>
                  <a:lnTo>
                    <a:pt x="167458" y="1380481"/>
                  </a:lnTo>
                  <a:lnTo>
                    <a:pt x="194666" y="1415679"/>
                  </a:lnTo>
                  <a:lnTo>
                    <a:pt x="223605" y="1449412"/>
                  </a:lnTo>
                  <a:lnTo>
                    <a:pt x="254207" y="1481613"/>
                  </a:lnTo>
                  <a:lnTo>
                    <a:pt x="286408" y="1512217"/>
                  </a:lnTo>
                  <a:lnTo>
                    <a:pt x="320140" y="1541157"/>
                  </a:lnTo>
                  <a:lnTo>
                    <a:pt x="355337" y="1568366"/>
                  </a:lnTo>
                  <a:lnTo>
                    <a:pt x="391934" y="1593780"/>
                  </a:lnTo>
                  <a:lnTo>
                    <a:pt x="429863" y="1617330"/>
                  </a:lnTo>
                  <a:lnTo>
                    <a:pt x="469060" y="1638953"/>
                  </a:lnTo>
                  <a:lnTo>
                    <a:pt x="509457" y="1658580"/>
                  </a:lnTo>
                  <a:lnTo>
                    <a:pt x="550989" y="1676146"/>
                  </a:lnTo>
                  <a:lnTo>
                    <a:pt x="593589" y="1691585"/>
                  </a:lnTo>
                  <a:lnTo>
                    <a:pt x="637191" y="1704830"/>
                  </a:lnTo>
                  <a:lnTo>
                    <a:pt x="681729" y="1715815"/>
                  </a:lnTo>
                  <a:lnTo>
                    <a:pt x="727137" y="1724475"/>
                  </a:lnTo>
                  <a:lnTo>
                    <a:pt x="773349" y="1730742"/>
                  </a:lnTo>
                  <a:lnTo>
                    <a:pt x="820297" y="1734551"/>
                  </a:lnTo>
                  <a:lnTo>
                    <a:pt x="867918" y="1735836"/>
                  </a:lnTo>
                  <a:lnTo>
                    <a:pt x="915534" y="1734551"/>
                  </a:lnTo>
                  <a:lnTo>
                    <a:pt x="962480" y="1730742"/>
                  </a:lnTo>
                  <a:lnTo>
                    <a:pt x="1008689" y="1724475"/>
                  </a:lnTo>
                  <a:lnTo>
                    <a:pt x="1054094" y="1715815"/>
                  </a:lnTo>
                  <a:lnTo>
                    <a:pt x="1098631" y="1704830"/>
                  </a:lnTo>
                  <a:lnTo>
                    <a:pt x="1142231" y="1691585"/>
                  </a:lnTo>
                  <a:lnTo>
                    <a:pt x="1184830" y="1676146"/>
                  </a:lnTo>
                  <a:lnTo>
                    <a:pt x="1226361" y="1658580"/>
                  </a:lnTo>
                  <a:lnTo>
                    <a:pt x="1266758" y="1638953"/>
                  </a:lnTo>
                  <a:lnTo>
                    <a:pt x="1305955" y="1617330"/>
                  </a:lnTo>
                  <a:lnTo>
                    <a:pt x="1343884" y="1593780"/>
                  </a:lnTo>
                  <a:lnTo>
                    <a:pt x="1380481" y="1568366"/>
                  </a:lnTo>
                  <a:lnTo>
                    <a:pt x="1415679" y="1541157"/>
                  </a:lnTo>
                  <a:lnTo>
                    <a:pt x="1449412" y="1512217"/>
                  </a:lnTo>
                  <a:lnTo>
                    <a:pt x="1481613" y="1481613"/>
                  </a:lnTo>
                  <a:lnTo>
                    <a:pt x="1512217" y="1449412"/>
                  </a:lnTo>
                  <a:lnTo>
                    <a:pt x="1541157" y="1415679"/>
                  </a:lnTo>
                  <a:lnTo>
                    <a:pt x="1568366" y="1380481"/>
                  </a:lnTo>
                  <a:lnTo>
                    <a:pt x="1593780" y="1343884"/>
                  </a:lnTo>
                  <a:lnTo>
                    <a:pt x="1617330" y="1305955"/>
                  </a:lnTo>
                  <a:lnTo>
                    <a:pt x="1638953" y="1266758"/>
                  </a:lnTo>
                  <a:lnTo>
                    <a:pt x="1658580" y="1226361"/>
                  </a:lnTo>
                  <a:lnTo>
                    <a:pt x="1676146" y="1184830"/>
                  </a:lnTo>
                  <a:lnTo>
                    <a:pt x="1691585" y="1142231"/>
                  </a:lnTo>
                  <a:lnTo>
                    <a:pt x="1704830" y="1098631"/>
                  </a:lnTo>
                  <a:lnTo>
                    <a:pt x="1715815" y="1054094"/>
                  </a:lnTo>
                  <a:lnTo>
                    <a:pt x="1724475" y="1008689"/>
                  </a:lnTo>
                  <a:lnTo>
                    <a:pt x="1730742" y="962480"/>
                  </a:lnTo>
                  <a:lnTo>
                    <a:pt x="1734551" y="915534"/>
                  </a:lnTo>
                  <a:lnTo>
                    <a:pt x="1735836" y="867918"/>
                  </a:lnTo>
                  <a:lnTo>
                    <a:pt x="1734551" y="820301"/>
                  </a:lnTo>
                  <a:lnTo>
                    <a:pt x="1730742" y="773355"/>
                  </a:lnTo>
                  <a:lnTo>
                    <a:pt x="1724475" y="727146"/>
                  </a:lnTo>
                  <a:lnTo>
                    <a:pt x="1715815" y="681741"/>
                  </a:lnTo>
                  <a:lnTo>
                    <a:pt x="1704830" y="637204"/>
                  </a:lnTo>
                  <a:lnTo>
                    <a:pt x="1691585" y="593604"/>
                  </a:lnTo>
                  <a:lnTo>
                    <a:pt x="1676146" y="551005"/>
                  </a:lnTo>
                  <a:lnTo>
                    <a:pt x="1658580" y="509474"/>
                  </a:lnTo>
                  <a:lnTo>
                    <a:pt x="1638953" y="469077"/>
                  </a:lnTo>
                  <a:lnTo>
                    <a:pt x="1617330" y="429880"/>
                  </a:lnTo>
                  <a:lnTo>
                    <a:pt x="1593780" y="391951"/>
                  </a:lnTo>
                  <a:lnTo>
                    <a:pt x="1568366" y="355354"/>
                  </a:lnTo>
                  <a:lnTo>
                    <a:pt x="1541157" y="320156"/>
                  </a:lnTo>
                  <a:lnTo>
                    <a:pt x="1512217" y="286423"/>
                  </a:lnTo>
                  <a:lnTo>
                    <a:pt x="1481613" y="254222"/>
                  </a:lnTo>
                  <a:lnTo>
                    <a:pt x="1449412" y="223618"/>
                  </a:lnTo>
                  <a:lnTo>
                    <a:pt x="1415679" y="194678"/>
                  </a:lnTo>
                  <a:lnTo>
                    <a:pt x="1380481" y="167469"/>
                  </a:lnTo>
                  <a:lnTo>
                    <a:pt x="1343884" y="142055"/>
                  </a:lnTo>
                  <a:lnTo>
                    <a:pt x="1305955" y="118505"/>
                  </a:lnTo>
                  <a:lnTo>
                    <a:pt x="1266758" y="96882"/>
                  </a:lnTo>
                  <a:lnTo>
                    <a:pt x="1226361" y="77255"/>
                  </a:lnTo>
                  <a:lnTo>
                    <a:pt x="1184830" y="59689"/>
                  </a:lnTo>
                  <a:lnTo>
                    <a:pt x="1142231" y="44250"/>
                  </a:lnTo>
                  <a:lnTo>
                    <a:pt x="1098631" y="31005"/>
                  </a:lnTo>
                  <a:lnTo>
                    <a:pt x="1054094" y="20020"/>
                  </a:lnTo>
                  <a:lnTo>
                    <a:pt x="1008689" y="11360"/>
                  </a:lnTo>
                  <a:lnTo>
                    <a:pt x="962480" y="5093"/>
                  </a:lnTo>
                  <a:lnTo>
                    <a:pt x="915534" y="1284"/>
                  </a:lnTo>
                  <a:lnTo>
                    <a:pt x="86791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"/>
          <p:cNvSpPr txBox="1"/>
          <p:nvPr/>
        </p:nvSpPr>
        <p:spPr>
          <a:xfrm>
            <a:off x="1135075" y="5624321"/>
            <a:ext cx="1125855" cy="55054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</a:pPr>
            <a:r>
              <a:rPr dirty="0" sz="3450" spc="-145" b="1">
                <a:solidFill>
                  <a:srgbClr val="1E2F47"/>
                </a:solidFill>
                <a:latin typeface="Verdana"/>
                <a:cs typeface="Verdana"/>
              </a:rPr>
              <a:t>2</a:t>
            </a:r>
            <a:r>
              <a:rPr dirty="0" sz="3450" spc="-1335" b="1">
                <a:solidFill>
                  <a:srgbClr val="1E2F47"/>
                </a:solidFill>
                <a:latin typeface="Verdana"/>
                <a:cs typeface="Verdana"/>
              </a:rPr>
              <a:t>0</a:t>
            </a:r>
            <a:r>
              <a:rPr dirty="0" baseline="-37037" sz="5175" spc="-1364" b="1">
                <a:solidFill>
                  <a:srgbClr val="1E2F47"/>
                </a:solidFill>
                <a:latin typeface="Verdana"/>
                <a:cs typeface="Verdana"/>
              </a:rPr>
              <a:t>-</a:t>
            </a:r>
            <a:r>
              <a:rPr dirty="0" sz="3450" spc="-470" b="1">
                <a:solidFill>
                  <a:srgbClr val="1E2F47"/>
                </a:solidFill>
                <a:latin typeface="Verdana"/>
                <a:cs typeface="Verdana"/>
              </a:rPr>
              <a:t>23</a:t>
            </a:r>
            <a:endParaRPr sz="3450">
              <a:latin typeface="Verdana"/>
              <a:cs typeface="Verdana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1142187" y="6208014"/>
            <a:ext cx="1110615" cy="55054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3450" spc="-340" b="1">
                <a:solidFill>
                  <a:srgbClr val="1E2F47"/>
                </a:solidFill>
                <a:latin typeface="Verdana"/>
                <a:cs typeface="Verdana"/>
              </a:rPr>
              <a:t>2030</a:t>
            </a:r>
            <a:endParaRPr sz="3450">
              <a:latin typeface="Verdana"/>
              <a:cs typeface="Verdana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4155185" y="5471334"/>
            <a:ext cx="1478915" cy="14744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65100" marR="5080" indent="-152400">
              <a:lnSpc>
                <a:spcPct val="117300"/>
              </a:lnSpc>
              <a:spcBef>
                <a:spcPts val="105"/>
              </a:spcBef>
            </a:pPr>
            <a:r>
              <a:rPr dirty="0" sz="4050" spc="-80">
                <a:solidFill>
                  <a:srgbClr val="FFFFFF"/>
                </a:solidFill>
                <a:latin typeface="Arial"/>
                <a:cs typeface="Arial"/>
              </a:rPr>
              <a:t>CAGR </a:t>
            </a:r>
            <a:r>
              <a:rPr dirty="0" sz="4050" spc="-20">
                <a:solidFill>
                  <a:srgbClr val="FFFFFF"/>
                </a:solidFill>
                <a:latin typeface="Arial"/>
                <a:cs typeface="Arial"/>
              </a:rPr>
              <a:t>4.6%</a:t>
            </a:r>
            <a:endParaRPr sz="4050">
              <a:latin typeface="Arial"/>
              <a:cs typeface="Arial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1114755" y="3575430"/>
            <a:ext cx="1166495" cy="59626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750" spc="-450" b="1">
                <a:solidFill>
                  <a:srgbClr val="1E2F47"/>
                </a:solidFill>
                <a:latin typeface="Verdana"/>
                <a:cs typeface="Verdana"/>
              </a:rPr>
              <a:t>2023</a:t>
            </a:r>
            <a:endParaRPr sz="3750">
              <a:latin typeface="Verdana"/>
              <a:cs typeface="Verdana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3360801" y="3113201"/>
            <a:ext cx="3314700" cy="1423035"/>
          </a:xfrm>
          <a:prstGeom prst="rect">
            <a:avLst/>
          </a:prstGeom>
        </p:spPr>
        <p:txBody>
          <a:bodyPr wrap="square" lIns="0" tIns="116205" rIns="0" bIns="0" rtlCol="0" vert="horz">
            <a:spAutoFit/>
          </a:bodyPr>
          <a:lstStyle/>
          <a:p>
            <a:pPr marL="173990">
              <a:lnSpc>
                <a:spcPct val="100000"/>
              </a:lnSpc>
              <a:spcBef>
                <a:spcPts val="915"/>
              </a:spcBef>
            </a:pPr>
            <a:r>
              <a:rPr dirty="0" sz="3900" spc="-245">
                <a:solidFill>
                  <a:srgbClr val="FFFFFF"/>
                </a:solidFill>
                <a:latin typeface="Arial"/>
                <a:cs typeface="Arial"/>
              </a:rPr>
              <a:t>MARKET</a:t>
            </a:r>
            <a:r>
              <a:rPr dirty="0" sz="3900" spc="-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900" spc="-360">
                <a:solidFill>
                  <a:srgbClr val="FFFFFF"/>
                </a:solidFill>
                <a:latin typeface="Arial"/>
                <a:cs typeface="Arial"/>
              </a:rPr>
              <a:t>SIZE</a:t>
            </a:r>
            <a:endParaRPr sz="39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819"/>
              </a:spcBef>
            </a:pPr>
            <a:r>
              <a:rPr dirty="0" sz="3900" spc="-180">
                <a:solidFill>
                  <a:srgbClr val="FFFFFF"/>
                </a:solidFill>
                <a:latin typeface="Arial"/>
                <a:cs typeface="Arial"/>
              </a:rPr>
              <a:t>USD</a:t>
            </a:r>
            <a:r>
              <a:rPr dirty="0" sz="3900" spc="-8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900" spc="-290">
                <a:solidFill>
                  <a:srgbClr val="FFFFFF"/>
                </a:solidFill>
                <a:latin typeface="Arial"/>
                <a:cs typeface="Arial"/>
              </a:rPr>
              <a:t>1.6</a:t>
            </a:r>
            <a:r>
              <a:rPr dirty="0" sz="3900" spc="-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900" spc="195">
                <a:solidFill>
                  <a:srgbClr val="FFFFFF"/>
                </a:solidFill>
                <a:latin typeface="Arial"/>
                <a:cs typeface="Arial"/>
              </a:rPr>
              <a:t>billion</a:t>
            </a:r>
            <a:endParaRPr sz="3900">
              <a:latin typeface="Arial"/>
              <a:cs typeface="Arial"/>
            </a:endParaRPr>
          </a:p>
        </p:txBody>
      </p:sp>
      <p:sp>
        <p:nvSpPr>
          <p:cNvPr id="16" name="object 16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66319" rIns="0" bIns="0" rtlCol="0" vert="horz">
            <a:spAutoFit/>
          </a:bodyPr>
          <a:lstStyle/>
          <a:p>
            <a:pPr marL="5560695">
              <a:lnSpc>
                <a:spcPct val="100000"/>
              </a:lnSpc>
              <a:spcBef>
                <a:spcPts val="95"/>
              </a:spcBef>
            </a:pPr>
            <a:r>
              <a:rPr dirty="0" spc="-235">
                <a:solidFill>
                  <a:srgbClr val="FFFFFF"/>
                </a:solidFill>
              </a:rPr>
              <a:t>KEY</a:t>
            </a:r>
            <a:r>
              <a:rPr dirty="0" spc="-720">
                <a:solidFill>
                  <a:srgbClr val="FFFFFF"/>
                </a:solidFill>
              </a:rPr>
              <a:t> </a:t>
            </a:r>
            <a:r>
              <a:rPr dirty="0" spc="-425">
                <a:solidFill>
                  <a:srgbClr val="FFFFFF"/>
                </a:solidFill>
              </a:rPr>
              <a:t>INSIGHTS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585317" y="2441575"/>
            <a:ext cx="4275455" cy="73533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4650" spc="-65">
                <a:solidFill>
                  <a:srgbClr val="43B4BD"/>
                </a:solidFill>
                <a:latin typeface="Verdana"/>
                <a:cs typeface="Verdana"/>
              </a:rPr>
              <a:t>Type</a:t>
            </a:r>
            <a:r>
              <a:rPr dirty="0" sz="4650" spc="-405">
                <a:solidFill>
                  <a:srgbClr val="43B4BD"/>
                </a:solidFill>
                <a:latin typeface="Verdana"/>
                <a:cs typeface="Verdana"/>
              </a:rPr>
              <a:t> </a:t>
            </a:r>
            <a:r>
              <a:rPr dirty="0" sz="4650" spc="-10">
                <a:solidFill>
                  <a:srgbClr val="43B4BD"/>
                </a:solidFill>
                <a:latin typeface="Verdana"/>
                <a:cs typeface="Verdana"/>
              </a:rPr>
              <a:t>Segment</a:t>
            </a:r>
            <a:endParaRPr sz="4650">
              <a:latin typeface="Verdana"/>
              <a:cs typeface="Verdana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6034785" y="1681633"/>
            <a:ext cx="5351780" cy="2246630"/>
          </a:xfrm>
          <a:prstGeom prst="rect">
            <a:avLst/>
          </a:prstGeom>
        </p:spPr>
        <p:txBody>
          <a:bodyPr wrap="square" lIns="0" tIns="74930" rIns="0" bIns="0" rtlCol="0" vert="horz">
            <a:spAutoFit/>
          </a:bodyPr>
          <a:lstStyle/>
          <a:p>
            <a:pPr marL="281940" indent="-269240">
              <a:lnSpc>
                <a:spcPct val="100000"/>
              </a:lnSpc>
              <a:spcBef>
                <a:spcPts val="590"/>
              </a:spcBef>
              <a:buFont typeface="Arial"/>
              <a:buChar char="•"/>
              <a:tabLst>
                <a:tab pos="281940" algn="l"/>
              </a:tabLst>
            </a:pPr>
            <a:r>
              <a:rPr dirty="0" sz="2500" spc="-10">
                <a:solidFill>
                  <a:srgbClr val="FFFFFF"/>
                </a:solidFill>
                <a:latin typeface="Verdana"/>
                <a:cs typeface="Verdana"/>
              </a:rPr>
              <a:t>Gorgonzola</a:t>
            </a:r>
            <a:endParaRPr sz="2500">
              <a:latin typeface="Verdana"/>
              <a:cs typeface="Verdana"/>
            </a:endParaRPr>
          </a:p>
          <a:p>
            <a:pPr marL="281940" indent="-269240">
              <a:lnSpc>
                <a:spcPct val="100000"/>
              </a:lnSpc>
              <a:spcBef>
                <a:spcPts val="495"/>
              </a:spcBef>
              <a:buFont typeface="Arial"/>
              <a:buChar char="•"/>
              <a:tabLst>
                <a:tab pos="281940" algn="l"/>
              </a:tabLst>
            </a:pPr>
            <a:r>
              <a:rPr dirty="0" sz="2500" spc="-10">
                <a:solidFill>
                  <a:srgbClr val="FFFFFF"/>
                </a:solidFill>
                <a:latin typeface="Verdana"/>
                <a:cs typeface="Verdana"/>
              </a:rPr>
              <a:t>Castello</a:t>
            </a:r>
            <a:r>
              <a:rPr dirty="0" sz="250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55">
                <a:solidFill>
                  <a:srgbClr val="FFFFFF"/>
                </a:solidFill>
                <a:latin typeface="Verdana"/>
                <a:cs typeface="Verdana"/>
              </a:rPr>
              <a:t>Double</a:t>
            </a:r>
            <a:r>
              <a:rPr dirty="0" sz="250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30">
                <a:solidFill>
                  <a:srgbClr val="FFFFFF"/>
                </a:solidFill>
                <a:latin typeface="Verdana"/>
                <a:cs typeface="Verdana"/>
              </a:rPr>
              <a:t>Blue</a:t>
            </a:r>
            <a:endParaRPr sz="2500">
              <a:latin typeface="Verdana"/>
              <a:cs typeface="Verdana"/>
            </a:endParaRPr>
          </a:p>
          <a:p>
            <a:pPr marL="281940" indent="-269240">
              <a:lnSpc>
                <a:spcPct val="100000"/>
              </a:lnSpc>
              <a:spcBef>
                <a:spcPts val="500"/>
              </a:spcBef>
              <a:buFont typeface="Arial"/>
              <a:buChar char="•"/>
              <a:tabLst>
                <a:tab pos="281940" algn="l"/>
              </a:tabLst>
            </a:pPr>
            <a:r>
              <a:rPr dirty="0" sz="2500" spc="-10">
                <a:solidFill>
                  <a:srgbClr val="FFFFFF"/>
                </a:solidFill>
                <a:latin typeface="Verdana"/>
                <a:cs typeface="Verdana"/>
              </a:rPr>
              <a:t>Roquefort</a:t>
            </a:r>
            <a:endParaRPr sz="2500">
              <a:latin typeface="Verdana"/>
              <a:cs typeface="Verdana"/>
            </a:endParaRPr>
          </a:p>
          <a:p>
            <a:pPr marL="281940" indent="-269240">
              <a:lnSpc>
                <a:spcPct val="100000"/>
              </a:lnSpc>
              <a:spcBef>
                <a:spcPts val="509"/>
              </a:spcBef>
              <a:buFont typeface="Arial"/>
              <a:buChar char="•"/>
              <a:tabLst>
                <a:tab pos="281940" algn="l"/>
              </a:tabLst>
            </a:pPr>
            <a:r>
              <a:rPr dirty="0" sz="2500" spc="-10">
                <a:solidFill>
                  <a:srgbClr val="FFFFFF"/>
                </a:solidFill>
                <a:latin typeface="Verdana"/>
                <a:cs typeface="Verdana"/>
              </a:rPr>
              <a:t>Stilton</a:t>
            </a:r>
            <a:endParaRPr sz="2500">
              <a:latin typeface="Verdana"/>
              <a:cs typeface="Verdana"/>
            </a:endParaRPr>
          </a:p>
          <a:p>
            <a:pPr marL="281940" indent="-269240">
              <a:lnSpc>
                <a:spcPct val="100000"/>
              </a:lnSpc>
              <a:spcBef>
                <a:spcPts val="490"/>
              </a:spcBef>
              <a:buFont typeface="Arial"/>
              <a:buChar char="•"/>
              <a:tabLst>
                <a:tab pos="281940" algn="l"/>
              </a:tabLst>
            </a:pPr>
            <a:r>
              <a:rPr dirty="0" sz="2500" spc="-10">
                <a:solidFill>
                  <a:srgbClr val="FFFFFF"/>
                </a:solidFill>
                <a:latin typeface="Verdana"/>
                <a:cs typeface="Verdana"/>
              </a:rPr>
              <a:t>Castello</a:t>
            </a:r>
            <a:r>
              <a:rPr dirty="0" sz="2500" spc="-1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10">
                <a:solidFill>
                  <a:srgbClr val="FFFFFF"/>
                </a:solidFill>
                <a:latin typeface="Verdana"/>
                <a:cs typeface="Verdana"/>
              </a:rPr>
              <a:t>Traditional</a:t>
            </a:r>
            <a:r>
              <a:rPr dirty="0" sz="2500" spc="-1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>
                <a:solidFill>
                  <a:srgbClr val="FFFFFF"/>
                </a:solidFill>
                <a:latin typeface="Verdana"/>
                <a:cs typeface="Verdana"/>
              </a:rPr>
              <a:t>Danish</a:t>
            </a:r>
            <a:r>
              <a:rPr dirty="0" sz="2500" spc="-1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30">
                <a:solidFill>
                  <a:srgbClr val="FFFFFF"/>
                </a:solidFill>
                <a:latin typeface="Verdana"/>
                <a:cs typeface="Verdana"/>
              </a:rPr>
              <a:t>Blue</a:t>
            </a:r>
            <a:endParaRPr sz="2500">
              <a:latin typeface="Verdana"/>
              <a:cs typeface="Verdan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44144" y="121666"/>
            <a:ext cx="16999585" cy="9398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0" spc="-140">
                <a:solidFill>
                  <a:srgbClr val="FFFFFF"/>
                </a:solidFill>
              </a:rPr>
              <a:t>REVENUE</a:t>
            </a:r>
            <a:r>
              <a:rPr dirty="0" sz="6000" spc="-655">
                <a:solidFill>
                  <a:srgbClr val="FFFFFF"/>
                </a:solidFill>
              </a:rPr>
              <a:t> </a:t>
            </a:r>
            <a:r>
              <a:rPr dirty="0" sz="6000" spc="-125">
                <a:solidFill>
                  <a:srgbClr val="FFFFFF"/>
                </a:solidFill>
              </a:rPr>
              <a:t>MARKET</a:t>
            </a:r>
            <a:r>
              <a:rPr dirty="0" sz="6000" spc="-610">
                <a:solidFill>
                  <a:srgbClr val="FFFFFF"/>
                </a:solidFill>
              </a:rPr>
              <a:t> </a:t>
            </a:r>
            <a:r>
              <a:rPr dirty="0" sz="6000" spc="-195">
                <a:solidFill>
                  <a:srgbClr val="FFFFFF"/>
                </a:solidFill>
              </a:rPr>
              <a:t>SHARE</a:t>
            </a:r>
            <a:r>
              <a:rPr dirty="0" sz="6000" spc="-610">
                <a:solidFill>
                  <a:srgbClr val="FFFFFF"/>
                </a:solidFill>
              </a:rPr>
              <a:t> </a:t>
            </a:r>
            <a:r>
              <a:rPr dirty="0" sz="6000">
                <a:solidFill>
                  <a:srgbClr val="FFFFFF"/>
                </a:solidFill>
              </a:rPr>
              <a:t>BY</a:t>
            </a:r>
            <a:r>
              <a:rPr dirty="0" sz="6000" spc="-615">
                <a:solidFill>
                  <a:srgbClr val="FFFFFF"/>
                </a:solidFill>
              </a:rPr>
              <a:t> </a:t>
            </a:r>
            <a:r>
              <a:rPr dirty="0" sz="6000" spc="-170">
                <a:solidFill>
                  <a:srgbClr val="FFFFFF"/>
                </a:solidFill>
              </a:rPr>
              <a:t>SEGMENTS</a:t>
            </a:r>
            <a:r>
              <a:rPr dirty="0" sz="6000" spc="-610">
                <a:solidFill>
                  <a:srgbClr val="FFFFFF"/>
                </a:solidFill>
              </a:rPr>
              <a:t> </a:t>
            </a:r>
            <a:r>
              <a:rPr dirty="0" sz="6000" spc="-335">
                <a:solidFill>
                  <a:srgbClr val="FFFFFF"/>
                </a:solidFill>
              </a:rPr>
              <a:t>2022</a:t>
            </a:r>
            <a:endParaRPr sz="6000"/>
          </a:p>
        </p:txBody>
      </p:sp>
      <p:sp>
        <p:nvSpPr>
          <p:cNvPr id="5" name="object 5" descr=""/>
          <p:cNvSpPr txBox="1"/>
          <p:nvPr/>
        </p:nvSpPr>
        <p:spPr>
          <a:xfrm>
            <a:off x="269849" y="5253609"/>
            <a:ext cx="4907280" cy="73533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4650" spc="-35">
                <a:solidFill>
                  <a:srgbClr val="43B4BD"/>
                </a:solidFill>
                <a:latin typeface="Verdana"/>
                <a:cs typeface="Verdana"/>
              </a:rPr>
              <a:t>Source</a:t>
            </a:r>
            <a:r>
              <a:rPr dirty="0" sz="4650" spc="-390">
                <a:solidFill>
                  <a:srgbClr val="43B4BD"/>
                </a:solidFill>
                <a:latin typeface="Verdana"/>
                <a:cs typeface="Verdana"/>
              </a:rPr>
              <a:t> </a:t>
            </a:r>
            <a:r>
              <a:rPr dirty="0" sz="4650" spc="-10">
                <a:solidFill>
                  <a:srgbClr val="43B4BD"/>
                </a:solidFill>
                <a:latin typeface="Verdana"/>
                <a:cs typeface="Verdana"/>
              </a:rPr>
              <a:t>Segment</a:t>
            </a:r>
            <a:endParaRPr sz="4650">
              <a:latin typeface="Verdana"/>
              <a:cs typeface="Verdana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6183884" y="4930292"/>
            <a:ext cx="2269490" cy="1358265"/>
          </a:xfrm>
          <a:prstGeom prst="rect">
            <a:avLst/>
          </a:prstGeom>
        </p:spPr>
        <p:txBody>
          <a:bodyPr wrap="square" lIns="0" tIns="75565" rIns="0" bIns="0" rtlCol="0" vert="horz">
            <a:spAutoFit/>
          </a:bodyPr>
          <a:lstStyle/>
          <a:p>
            <a:pPr marL="281940" indent="-269240">
              <a:lnSpc>
                <a:spcPct val="100000"/>
              </a:lnSpc>
              <a:spcBef>
                <a:spcPts val="595"/>
              </a:spcBef>
              <a:buFont typeface="Arial"/>
              <a:buChar char="•"/>
              <a:tabLst>
                <a:tab pos="281940" algn="l"/>
              </a:tabLst>
            </a:pPr>
            <a:r>
              <a:rPr dirty="0" sz="2500" spc="-35">
                <a:solidFill>
                  <a:srgbClr val="FFFFFF"/>
                </a:solidFill>
                <a:latin typeface="Verdana"/>
                <a:cs typeface="Verdana"/>
              </a:rPr>
              <a:t>Sheep's</a:t>
            </a:r>
            <a:r>
              <a:rPr dirty="0" sz="2500" spc="-1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40">
                <a:solidFill>
                  <a:srgbClr val="FFFFFF"/>
                </a:solidFill>
                <a:latin typeface="Verdana"/>
                <a:cs typeface="Verdana"/>
              </a:rPr>
              <a:t>Milk</a:t>
            </a:r>
            <a:endParaRPr sz="2500">
              <a:latin typeface="Verdana"/>
              <a:cs typeface="Verdana"/>
            </a:endParaRPr>
          </a:p>
          <a:p>
            <a:pPr marL="281940" indent="-269240">
              <a:lnSpc>
                <a:spcPct val="100000"/>
              </a:lnSpc>
              <a:spcBef>
                <a:spcPts val="490"/>
              </a:spcBef>
              <a:buFont typeface="Arial"/>
              <a:buChar char="•"/>
              <a:tabLst>
                <a:tab pos="281940" algn="l"/>
              </a:tabLst>
            </a:pPr>
            <a:r>
              <a:rPr dirty="0" sz="2500" spc="-20">
                <a:solidFill>
                  <a:srgbClr val="FFFFFF"/>
                </a:solidFill>
                <a:latin typeface="Verdana"/>
                <a:cs typeface="Verdana"/>
              </a:rPr>
              <a:t>Cow's</a:t>
            </a:r>
            <a:r>
              <a:rPr dirty="0" sz="2500" spc="-2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40">
                <a:solidFill>
                  <a:srgbClr val="FFFFFF"/>
                </a:solidFill>
                <a:latin typeface="Verdana"/>
                <a:cs typeface="Verdana"/>
              </a:rPr>
              <a:t>Milk</a:t>
            </a:r>
            <a:endParaRPr sz="2500">
              <a:latin typeface="Verdana"/>
              <a:cs typeface="Verdana"/>
            </a:endParaRPr>
          </a:p>
          <a:p>
            <a:pPr marL="281940" indent="-269240">
              <a:lnSpc>
                <a:spcPct val="100000"/>
              </a:lnSpc>
              <a:spcBef>
                <a:spcPts val="505"/>
              </a:spcBef>
              <a:buFont typeface="Arial"/>
              <a:buChar char="•"/>
              <a:tabLst>
                <a:tab pos="281940" algn="l"/>
              </a:tabLst>
            </a:pPr>
            <a:r>
              <a:rPr dirty="0" sz="2500" spc="-45">
                <a:solidFill>
                  <a:srgbClr val="FFFFFF"/>
                </a:solidFill>
                <a:latin typeface="Verdana"/>
                <a:cs typeface="Verdana"/>
              </a:rPr>
              <a:t>Goat's</a:t>
            </a:r>
            <a:r>
              <a:rPr dirty="0" sz="2500" spc="-1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35">
                <a:solidFill>
                  <a:srgbClr val="FFFFFF"/>
                </a:solidFill>
                <a:latin typeface="Verdana"/>
                <a:cs typeface="Verdana"/>
              </a:rPr>
              <a:t>Milk</a:t>
            </a:r>
            <a:endParaRPr sz="2500">
              <a:latin typeface="Verdana"/>
              <a:cs typeface="Verdana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176885" y="8257108"/>
            <a:ext cx="5092700" cy="73596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4650" spc="-85">
                <a:solidFill>
                  <a:srgbClr val="43B4BD"/>
                </a:solidFill>
                <a:latin typeface="Verdana"/>
                <a:cs typeface="Verdana"/>
              </a:rPr>
              <a:t>Texture</a:t>
            </a:r>
            <a:r>
              <a:rPr dirty="0" sz="4650" spc="-380">
                <a:solidFill>
                  <a:srgbClr val="43B4BD"/>
                </a:solidFill>
                <a:latin typeface="Verdana"/>
                <a:cs typeface="Verdana"/>
              </a:rPr>
              <a:t> </a:t>
            </a:r>
            <a:r>
              <a:rPr dirty="0" sz="4650" spc="-10">
                <a:solidFill>
                  <a:srgbClr val="43B4BD"/>
                </a:solidFill>
                <a:latin typeface="Verdana"/>
                <a:cs typeface="Verdana"/>
              </a:rPr>
              <a:t>Segment</a:t>
            </a:r>
            <a:endParaRPr sz="4650">
              <a:latin typeface="Verdana"/>
              <a:cs typeface="Verdana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6183884" y="7531201"/>
            <a:ext cx="1896745" cy="2247265"/>
          </a:xfrm>
          <a:prstGeom prst="rect">
            <a:avLst/>
          </a:prstGeom>
        </p:spPr>
        <p:txBody>
          <a:bodyPr wrap="square" lIns="0" tIns="75565" rIns="0" bIns="0" rtlCol="0" vert="horz">
            <a:spAutoFit/>
          </a:bodyPr>
          <a:lstStyle/>
          <a:p>
            <a:pPr marL="281940" indent="-269240">
              <a:lnSpc>
                <a:spcPct val="100000"/>
              </a:lnSpc>
              <a:spcBef>
                <a:spcPts val="595"/>
              </a:spcBef>
              <a:buFont typeface="Arial"/>
              <a:buChar char="•"/>
              <a:tabLst>
                <a:tab pos="281940" algn="l"/>
              </a:tabLst>
            </a:pPr>
            <a:r>
              <a:rPr dirty="0" sz="2500">
                <a:solidFill>
                  <a:srgbClr val="FFFFFF"/>
                </a:solidFill>
                <a:latin typeface="Verdana"/>
                <a:cs typeface="Verdana"/>
              </a:rPr>
              <a:t>Air</a:t>
            </a:r>
            <a:r>
              <a:rPr dirty="0" sz="25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10">
                <a:solidFill>
                  <a:srgbClr val="FFFFFF"/>
                </a:solidFill>
                <a:latin typeface="Verdana"/>
                <a:cs typeface="Verdana"/>
              </a:rPr>
              <a:t>Drying</a:t>
            </a:r>
            <a:endParaRPr sz="2500">
              <a:latin typeface="Verdana"/>
              <a:cs typeface="Verdana"/>
            </a:endParaRPr>
          </a:p>
          <a:p>
            <a:pPr marL="281940" indent="-269240">
              <a:lnSpc>
                <a:spcPct val="100000"/>
              </a:lnSpc>
              <a:spcBef>
                <a:spcPts val="495"/>
              </a:spcBef>
              <a:buFont typeface="Arial"/>
              <a:buChar char="•"/>
              <a:tabLst>
                <a:tab pos="281940" algn="l"/>
              </a:tabLst>
            </a:pPr>
            <a:r>
              <a:rPr dirty="0" sz="2500" spc="-10">
                <a:solidFill>
                  <a:srgbClr val="FFFFFF"/>
                </a:solidFill>
                <a:latin typeface="Verdana"/>
                <a:cs typeface="Verdana"/>
              </a:rPr>
              <a:t>Glycerin</a:t>
            </a:r>
            <a:endParaRPr sz="2500">
              <a:latin typeface="Verdana"/>
              <a:cs typeface="Verdana"/>
            </a:endParaRPr>
          </a:p>
          <a:p>
            <a:pPr marL="281940" indent="-269240">
              <a:lnSpc>
                <a:spcPct val="100000"/>
              </a:lnSpc>
              <a:spcBef>
                <a:spcPts val="505"/>
              </a:spcBef>
              <a:buFont typeface="Arial"/>
              <a:buChar char="•"/>
              <a:tabLst>
                <a:tab pos="281940" algn="l"/>
              </a:tabLst>
            </a:pPr>
            <a:r>
              <a:rPr dirty="0" sz="2500" spc="-40">
                <a:solidFill>
                  <a:srgbClr val="FFFFFF"/>
                </a:solidFill>
                <a:latin typeface="Verdana"/>
                <a:cs typeface="Verdana"/>
              </a:rPr>
              <a:t>Silica</a:t>
            </a:r>
            <a:r>
              <a:rPr dirty="0" sz="2500" spc="-1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25">
                <a:solidFill>
                  <a:srgbClr val="FFFFFF"/>
                </a:solidFill>
                <a:latin typeface="Verdana"/>
                <a:cs typeface="Verdana"/>
              </a:rPr>
              <a:t>Gel</a:t>
            </a:r>
            <a:endParaRPr sz="2500">
              <a:latin typeface="Verdana"/>
              <a:cs typeface="Verdana"/>
            </a:endParaRPr>
          </a:p>
          <a:p>
            <a:pPr marL="281940" indent="-269240">
              <a:lnSpc>
                <a:spcPct val="100000"/>
              </a:lnSpc>
              <a:spcBef>
                <a:spcPts val="505"/>
              </a:spcBef>
              <a:buFont typeface="Arial"/>
              <a:buChar char="•"/>
              <a:tabLst>
                <a:tab pos="281940" algn="l"/>
              </a:tabLst>
            </a:pPr>
            <a:r>
              <a:rPr dirty="0" sz="2500" spc="-10">
                <a:solidFill>
                  <a:srgbClr val="FFFFFF"/>
                </a:solidFill>
                <a:latin typeface="Verdana"/>
                <a:cs typeface="Verdana"/>
              </a:rPr>
              <a:t>pressing</a:t>
            </a:r>
            <a:endParaRPr sz="2500">
              <a:latin typeface="Verdana"/>
              <a:cs typeface="Verdana"/>
            </a:endParaRPr>
          </a:p>
          <a:p>
            <a:pPr marL="281940" indent="-269240">
              <a:lnSpc>
                <a:spcPct val="100000"/>
              </a:lnSpc>
              <a:spcBef>
                <a:spcPts val="490"/>
              </a:spcBef>
              <a:buFont typeface="Arial"/>
              <a:buChar char="•"/>
              <a:tabLst>
                <a:tab pos="281940" algn="l"/>
              </a:tabLst>
            </a:pPr>
            <a:r>
              <a:rPr dirty="0" sz="2500" spc="-20">
                <a:solidFill>
                  <a:srgbClr val="FFFFFF"/>
                </a:solidFill>
                <a:latin typeface="Verdana"/>
                <a:cs typeface="Verdana"/>
              </a:rPr>
              <a:t>Sand</a:t>
            </a:r>
            <a:endParaRPr sz="25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5000" spc="95"/>
              <a:t>Global</a:t>
            </a:r>
            <a:r>
              <a:rPr dirty="0" sz="5000" spc="-180"/>
              <a:t> </a:t>
            </a:r>
            <a:r>
              <a:rPr dirty="0" sz="5000" spc="65"/>
              <a:t>Blue</a:t>
            </a:r>
            <a:r>
              <a:rPr dirty="0" sz="5000" spc="-140"/>
              <a:t> </a:t>
            </a:r>
            <a:r>
              <a:rPr dirty="0" sz="5000"/>
              <a:t>Cheese</a:t>
            </a:r>
            <a:r>
              <a:rPr dirty="0" sz="5000" spc="-160"/>
              <a:t> </a:t>
            </a:r>
            <a:r>
              <a:rPr dirty="0" sz="5000"/>
              <a:t>Market</a:t>
            </a:r>
            <a:r>
              <a:rPr dirty="0" sz="5000" spc="-180"/>
              <a:t> </a:t>
            </a:r>
            <a:r>
              <a:rPr dirty="0" sz="5000"/>
              <a:t>Revenue</a:t>
            </a:r>
            <a:r>
              <a:rPr dirty="0" sz="5000" spc="-160"/>
              <a:t> </a:t>
            </a:r>
            <a:r>
              <a:rPr dirty="0" sz="5000"/>
              <a:t>share</a:t>
            </a:r>
            <a:r>
              <a:rPr dirty="0" sz="5000" spc="-170"/>
              <a:t> </a:t>
            </a:r>
            <a:r>
              <a:rPr dirty="0" sz="5000" spc="140"/>
              <a:t>for</a:t>
            </a:r>
            <a:r>
              <a:rPr dirty="0" sz="5000" spc="-180"/>
              <a:t> </a:t>
            </a:r>
            <a:r>
              <a:rPr dirty="0" sz="5000" spc="-20"/>
              <a:t>2022</a:t>
            </a:r>
            <a:endParaRPr sz="5000"/>
          </a:p>
        </p:txBody>
      </p:sp>
      <p:sp>
        <p:nvSpPr>
          <p:cNvPr id="3" name="object 3" descr=""/>
          <p:cNvSpPr txBox="1"/>
          <p:nvPr/>
        </p:nvSpPr>
        <p:spPr>
          <a:xfrm>
            <a:off x="13461872" y="4630521"/>
            <a:ext cx="3315335" cy="304736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330325" marR="5080" indent="-1318260">
              <a:lnSpc>
                <a:spcPct val="116599"/>
              </a:lnSpc>
              <a:spcBef>
                <a:spcPts val="105"/>
              </a:spcBef>
            </a:pPr>
            <a:r>
              <a:rPr dirty="0" sz="8500" spc="185">
                <a:latin typeface="Verdana"/>
                <a:cs typeface="Verdana"/>
              </a:rPr>
              <a:t>Europ </a:t>
            </a:r>
            <a:r>
              <a:rPr dirty="0" sz="8500">
                <a:latin typeface="Verdana"/>
                <a:cs typeface="Verdana"/>
              </a:rPr>
              <a:t>e</a:t>
            </a:r>
            <a:endParaRPr sz="85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6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3915155" y="1667255"/>
            <a:ext cx="10457815" cy="3328670"/>
            <a:chOff x="3915155" y="1667255"/>
            <a:chExt cx="10457815" cy="3328670"/>
          </a:xfrm>
        </p:grpSpPr>
        <p:sp>
          <p:nvSpPr>
            <p:cNvPr id="4" name="object 4" descr=""/>
            <p:cNvSpPr/>
            <p:nvPr/>
          </p:nvSpPr>
          <p:spPr>
            <a:xfrm>
              <a:off x="6112763" y="1842515"/>
              <a:ext cx="8260080" cy="3045460"/>
            </a:xfrm>
            <a:custGeom>
              <a:avLst/>
              <a:gdLst/>
              <a:ahLst/>
              <a:cxnLst/>
              <a:rect l="l" t="t" r="r" b="b"/>
              <a:pathLst>
                <a:path w="8260080" h="3045460">
                  <a:moveTo>
                    <a:pt x="8109966" y="0"/>
                  </a:moveTo>
                  <a:lnTo>
                    <a:pt x="150113" y="0"/>
                  </a:lnTo>
                  <a:lnTo>
                    <a:pt x="102754" y="7674"/>
                  </a:lnTo>
                  <a:lnTo>
                    <a:pt x="61557" y="29029"/>
                  </a:lnTo>
                  <a:lnTo>
                    <a:pt x="29029" y="61557"/>
                  </a:lnTo>
                  <a:lnTo>
                    <a:pt x="7674" y="102754"/>
                  </a:lnTo>
                  <a:lnTo>
                    <a:pt x="0" y="150113"/>
                  </a:lnTo>
                  <a:lnTo>
                    <a:pt x="0" y="2894837"/>
                  </a:lnTo>
                  <a:lnTo>
                    <a:pt x="7674" y="2942197"/>
                  </a:lnTo>
                  <a:lnTo>
                    <a:pt x="29029" y="2983394"/>
                  </a:lnTo>
                  <a:lnTo>
                    <a:pt x="61557" y="3015922"/>
                  </a:lnTo>
                  <a:lnTo>
                    <a:pt x="102754" y="3037277"/>
                  </a:lnTo>
                  <a:lnTo>
                    <a:pt x="150113" y="3044951"/>
                  </a:lnTo>
                  <a:lnTo>
                    <a:pt x="8109966" y="3044951"/>
                  </a:lnTo>
                  <a:lnTo>
                    <a:pt x="8157325" y="3037277"/>
                  </a:lnTo>
                  <a:lnTo>
                    <a:pt x="8198522" y="3015922"/>
                  </a:lnTo>
                  <a:lnTo>
                    <a:pt x="8231050" y="2983394"/>
                  </a:lnTo>
                  <a:lnTo>
                    <a:pt x="8252405" y="2942197"/>
                  </a:lnTo>
                  <a:lnTo>
                    <a:pt x="8260080" y="2894837"/>
                  </a:lnTo>
                  <a:lnTo>
                    <a:pt x="8260080" y="150113"/>
                  </a:lnTo>
                  <a:lnTo>
                    <a:pt x="8252405" y="102754"/>
                  </a:lnTo>
                  <a:lnTo>
                    <a:pt x="8231050" y="61557"/>
                  </a:lnTo>
                  <a:lnTo>
                    <a:pt x="8198522" y="29029"/>
                  </a:lnTo>
                  <a:lnTo>
                    <a:pt x="8157325" y="7674"/>
                  </a:lnTo>
                  <a:lnTo>
                    <a:pt x="8109966" y="0"/>
                  </a:lnTo>
                  <a:close/>
                </a:path>
              </a:pathLst>
            </a:custGeom>
            <a:solidFill>
              <a:srgbClr val="1E2F4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5341619" y="1667255"/>
              <a:ext cx="9031605" cy="3328670"/>
            </a:xfrm>
            <a:custGeom>
              <a:avLst/>
              <a:gdLst/>
              <a:ahLst/>
              <a:cxnLst/>
              <a:rect l="l" t="t" r="r" b="b"/>
              <a:pathLst>
                <a:path w="9031605" h="3328670">
                  <a:moveTo>
                    <a:pt x="8881110" y="0"/>
                  </a:moveTo>
                  <a:lnTo>
                    <a:pt x="150113" y="0"/>
                  </a:lnTo>
                  <a:lnTo>
                    <a:pt x="102754" y="7674"/>
                  </a:lnTo>
                  <a:lnTo>
                    <a:pt x="61557" y="29029"/>
                  </a:lnTo>
                  <a:lnTo>
                    <a:pt x="29029" y="61557"/>
                  </a:lnTo>
                  <a:lnTo>
                    <a:pt x="7674" y="102754"/>
                  </a:lnTo>
                  <a:lnTo>
                    <a:pt x="0" y="150114"/>
                  </a:lnTo>
                  <a:lnTo>
                    <a:pt x="0" y="3178302"/>
                  </a:lnTo>
                  <a:lnTo>
                    <a:pt x="7674" y="3225661"/>
                  </a:lnTo>
                  <a:lnTo>
                    <a:pt x="29029" y="3266858"/>
                  </a:lnTo>
                  <a:lnTo>
                    <a:pt x="61557" y="3299386"/>
                  </a:lnTo>
                  <a:lnTo>
                    <a:pt x="102754" y="3320741"/>
                  </a:lnTo>
                  <a:lnTo>
                    <a:pt x="150113" y="3328416"/>
                  </a:lnTo>
                  <a:lnTo>
                    <a:pt x="8881110" y="3328416"/>
                  </a:lnTo>
                  <a:lnTo>
                    <a:pt x="8928469" y="3320741"/>
                  </a:lnTo>
                  <a:lnTo>
                    <a:pt x="8969666" y="3299386"/>
                  </a:lnTo>
                  <a:lnTo>
                    <a:pt x="9002194" y="3266858"/>
                  </a:lnTo>
                  <a:lnTo>
                    <a:pt x="9023549" y="3225661"/>
                  </a:lnTo>
                  <a:lnTo>
                    <a:pt x="9031224" y="3178302"/>
                  </a:lnTo>
                  <a:lnTo>
                    <a:pt x="9031224" y="150114"/>
                  </a:lnTo>
                  <a:lnTo>
                    <a:pt x="9023549" y="102754"/>
                  </a:lnTo>
                  <a:lnTo>
                    <a:pt x="9002194" y="61557"/>
                  </a:lnTo>
                  <a:lnTo>
                    <a:pt x="8969666" y="29029"/>
                  </a:lnTo>
                  <a:lnTo>
                    <a:pt x="8928469" y="7674"/>
                  </a:lnTo>
                  <a:lnTo>
                    <a:pt x="8881110" y="0"/>
                  </a:lnTo>
                  <a:close/>
                </a:path>
              </a:pathLst>
            </a:custGeom>
            <a:solidFill>
              <a:srgbClr val="635D5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3915156" y="2314955"/>
              <a:ext cx="3119755" cy="2101850"/>
            </a:xfrm>
            <a:custGeom>
              <a:avLst/>
              <a:gdLst/>
              <a:ahLst/>
              <a:cxnLst/>
              <a:rect l="l" t="t" r="r" b="b"/>
              <a:pathLst>
                <a:path w="3119754" h="2101850">
                  <a:moveTo>
                    <a:pt x="3119628" y="1050798"/>
                  </a:moveTo>
                  <a:lnTo>
                    <a:pt x="2586228" y="742657"/>
                  </a:lnTo>
                  <a:lnTo>
                    <a:pt x="2586228" y="150114"/>
                  </a:lnTo>
                  <a:lnTo>
                    <a:pt x="2578544" y="102755"/>
                  </a:lnTo>
                  <a:lnTo>
                    <a:pt x="2557195" y="61569"/>
                  </a:lnTo>
                  <a:lnTo>
                    <a:pt x="2524658" y="29032"/>
                  </a:lnTo>
                  <a:lnTo>
                    <a:pt x="2483472" y="7683"/>
                  </a:lnTo>
                  <a:lnTo>
                    <a:pt x="2436114" y="0"/>
                  </a:lnTo>
                  <a:lnTo>
                    <a:pt x="150114" y="0"/>
                  </a:lnTo>
                  <a:lnTo>
                    <a:pt x="102743" y="7683"/>
                  </a:lnTo>
                  <a:lnTo>
                    <a:pt x="61556" y="29032"/>
                  </a:lnTo>
                  <a:lnTo>
                    <a:pt x="29019" y="61569"/>
                  </a:lnTo>
                  <a:lnTo>
                    <a:pt x="7670" y="102755"/>
                  </a:lnTo>
                  <a:lnTo>
                    <a:pt x="0" y="150114"/>
                  </a:lnTo>
                  <a:lnTo>
                    <a:pt x="0" y="1951482"/>
                  </a:lnTo>
                  <a:lnTo>
                    <a:pt x="7670" y="1998853"/>
                  </a:lnTo>
                  <a:lnTo>
                    <a:pt x="29019" y="2040039"/>
                  </a:lnTo>
                  <a:lnTo>
                    <a:pt x="61556" y="2072576"/>
                  </a:lnTo>
                  <a:lnTo>
                    <a:pt x="102743" y="2093925"/>
                  </a:lnTo>
                  <a:lnTo>
                    <a:pt x="150114" y="2101596"/>
                  </a:lnTo>
                  <a:lnTo>
                    <a:pt x="2436114" y="2101596"/>
                  </a:lnTo>
                  <a:lnTo>
                    <a:pt x="2483472" y="2093925"/>
                  </a:lnTo>
                  <a:lnTo>
                    <a:pt x="2524658" y="2072576"/>
                  </a:lnTo>
                  <a:lnTo>
                    <a:pt x="2557195" y="2040039"/>
                  </a:lnTo>
                  <a:lnTo>
                    <a:pt x="2578544" y="1998853"/>
                  </a:lnTo>
                  <a:lnTo>
                    <a:pt x="2586228" y="1951482"/>
                  </a:lnTo>
                  <a:lnTo>
                    <a:pt x="2586228" y="1358950"/>
                  </a:lnTo>
                  <a:lnTo>
                    <a:pt x="3119628" y="1050798"/>
                  </a:lnTo>
                  <a:close/>
                </a:path>
              </a:pathLst>
            </a:custGeom>
            <a:solidFill>
              <a:srgbClr val="229BE6">
                <a:alpha val="89802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 descr=""/>
          <p:cNvGrpSpPr/>
          <p:nvPr/>
        </p:nvGrpSpPr>
        <p:grpSpPr>
          <a:xfrm>
            <a:off x="3915155" y="5291328"/>
            <a:ext cx="10457815" cy="3328670"/>
            <a:chOff x="3915155" y="5291328"/>
            <a:chExt cx="10457815" cy="3328670"/>
          </a:xfrm>
        </p:grpSpPr>
        <p:sp>
          <p:nvSpPr>
            <p:cNvPr id="8" name="object 8" descr=""/>
            <p:cNvSpPr/>
            <p:nvPr/>
          </p:nvSpPr>
          <p:spPr>
            <a:xfrm>
              <a:off x="6112763" y="5466588"/>
              <a:ext cx="8260080" cy="3045460"/>
            </a:xfrm>
            <a:custGeom>
              <a:avLst/>
              <a:gdLst/>
              <a:ahLst/>
              <a:cxnLst/>
              <a:rect l="l" t="t" r="r" b="b"/>
              <a:pathLst>
                <a:path w="8260080" h="3045459">
                  <a:moveTo>
                    <a:pt x="8109966" y="0"/>
                  </a:moveTo>
                  <a:lnTo>
                    <a:pt x="150113" y="0"/>
                  </a:lnTo>
                  <a:lnTo>
                    <a:pt x="102754" y="7674"/>
                  </a:lnTo>
                  <a:lnTo>
                    <a:pt x="61557" y="29029"/>
                  </a:lnTo>
                  <a:lnTo>
                    <a:pt x="29029" y="61557"/>
                  </a:lnTo>
                  <a:lnTo>
                    <a:pt x="7674" y="102754"/>
                  </a:lnTo>
                  <a:lnTo>
                    <a:pt x="0" y="150113"/>
                  </a:lnTo>
                  <a:lnTo>
                    <a:pt x="0" y="2894838"/>
                  </a:lnTo>
                  <a:lnTo>
                    <a:pt x="7674" y="2942197"/>
                  </a:lnTo>
                  <a:lnTo>
                    <a:pt x="29029" y="2983394"/>
                  </a:lnTo>
                  <a:lnTo>
                    <a:pt x="61557" y="3015922"/>
                  </a:lnTo>
                  <a:lnTo>
                    <a:pt x="102754" y="3037277"/>
                  </a:lnTo>
                  <a:lnTo>
                    <a:pt x="150113" y="3044952"/>
                  </a:lnTo>
                  <a:lnTo>
                    <a:pt x="8109966" y="3044952"/>
                  </a:lnTo>
                  <a:lnTo>
                    <a:pt x="8157325" y="3037277"/>
                  </a:lnTo>
                  <a:lnTo>
                    <a:pt x="8198522" y="3015922"/>
                  </a:lnTo>
                  <a:lnTo>
                    <a:pt x="8231050" y="2983394"/>
                  </a:lnTo>
                  <a:lnTo>
                    <a:pt x="8252405" y="2942197"/>
                  </a:lnTo>
                  <a:lnTo>
                    <a:pt x="8260080" y="2894838"/>
                  </a:lnTo>
                  <a:lnTo>
                    <a:pt x="8260080" y="150113"/>
                  </a:lnTo>
                  <a:lnTo>
                    <a:pt x="8252405" y="102754"/>
                  </a:lnTo>
                  <a:lnTo>
                    <a:pt x="8231050" y="61557"/>
                  </a:lnTo>
                  <a:lnTo>
                    <a:pt x="8198522" y="29029"/>
                  </a:lnTo>
                  <a:lnTo>
                    <a:pt x="8157325" y="7674"/>
                  </a:lnTo>
                  <a:lnTo>
                    <a:pt x="8109966" y="0"/>
                  </a:lnTo>
                  <a:close/>
                </a:path>
              </a:pathLst>
            </a:custGeom>
            <a:solidFill>
              <a:srgbClr val="1E2F4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5341619" y="5291328"/>
              <a:ext cx="9031605" cy="3328670"/>
            </a:xfrm>
            <a:custGeom>
              <a:avLst/>
              <a:gdLst/>
              <a:ahLst/>
              <a:cxnLst/>
              <a:rect l="l" t="t" r="r" b="b"/>
              <a:pathLst>
                <a:path w="9031605" h="3328670">
                  <a:moveTo>
                    <a:pt x="8881110" y="0"/>
                  </a:moveTo>
                  <a:lnTo>
                    <a:pt x="150113" y="0"/>
                  </a:lnTo>
                  <a:lnTo>
                    <a:pt x="102754" y="7674"/>
                  </a:lnTo>
                  <a:lnTo>
                    <a:pt x="61557" y="29029"/>
                  </a:lnTo>
                  <a:lnTo>
                    <a:pt x="29029" y="61557"/>
                  </a:lnTo>
                  <a:lnTo>
                    <a:pt x="7674" y="102754"/>
                  </a:lnTo>
                  <a:lnTo>
                    <a:pt x="0" y="150113"/>
                  </a:lnTo>
                  <a:lnTo>
                    <a:pt x="0" y="3178302"/>
                  </a:lnTo>
                  <a:lnTo>
                    <a:pt x="7674" y="3225661"/>
                  </a:lnTo>
                  <a:lnTo>
                    <a:pt x="29029" y="3266858"/>
                  </a:lnTo>
                  <a:lnTo>
                    <a:pt x="61557" y="3299386"/>
                  </a:lnTo>
                  <a:lnTo>
                    <a:pt x="102754" y="3320741"/>
                  </a:lnTo>
                  <a:lnTo>
                    <a:pt x="150113" y="3328416"/>
                  </a:lnTo>
                  <a:lnTo>
                    <a:pt x="8881110" y="3328416"/>
                  </a:lnTo>
                  <a:lnTo>
                    <a:pt x="8928469" y="3320741"/>
                  </a:lnTo>
                  <a:lnTo>
                    <a:pt x="8969666" y="3299386"/>
                  </a:lnTo>
                  <a:lnTo>
                    <a:pt x="9002194" y="3266858"/>
                  </a:lnTo>
                  <a:lnTo>
                    <a:pt x="9023549" y="3225661"/>
                  </a:lnTo>
                  <a:lnTo>
                    <a:pt x="9031224" y="3178302"/>
                  </a:lnTo>
                  <a:lnTo>
                    <a:pt x="9031224" y="150113"/>
                  </a:lnTo>
                  <a:lnTo>
                    <a:pt x="9023549" y="102754"/>
                  </a:lnTo>
                  <a:lnTo>
                    <a:pt x="9002194" y="61557"/>
                  </a:lnTo>
                  <a:lnTo>
                    <a:pt x="8969666" y="29029"/>
                  </a:lnTo>
                  <a:lnTo>
                    <a:pt x="8928469" y="7674"/>
                  </a:lnTo>
                  <a:lnTo>
                    <a:pt x="8881110" y="0"/>
                  </a:lnTo>
                  <a:close/>
                </a:path>
              </a:pathLst>
            </a:custGeom>
            <a:solidFill>
              <a:srgbClr val="229BE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3915156" y="5937503"/>
              <a:ext cx="3119755" cy="2101850"/>
            </a:xfrm>
            <a:custGeom>
              <a:avLst/>
              <a:gdLst/>
              <a:ahLst/>
              <a:cxnLst/>
              <a:rect l="l" t="t" r="r" b="b"/>
              <a:pathLst>
                <a:path w="3119754" h="2101850">
                  <a:moveTo>
                    <a:pt x="3119628" y="1050798"/>
                  </a:moveTo>
                  <a:lnTo>
                    <a:pt x="2586228" y="742657"/>
                  </a:lnTo>
                  <a:lnTo>
                    <a:pt x="2586228" y="150114"/>
                  </a:lnTo>
                  <a:lnTo>
                    <a:pt x="2578544" y="102755"/>
                  </a:lnTo>
                  <a:lnTo>
                    <a:pt x="2557195" y="61569"/>
                  </a:lnTo>
                  <a:lnTo>
                    <a:pt x="2524658" y="29032"/>
                  </a:lnTo>
                  <a:lnTo>
                    <a:pt x="2483472" y="7683"/>
                  </a:lnTo>
                  <a:lnTo>
                    <a:pt x="2436114" y="0"/>
                  </a:lnTo>
                  <a:lnTo>
                    <a:pt x="150114" y="0"/>
                  </a:lnTo>
                  <a:lnTo>
                    <a:pt x="102743" y="7683"/>
                  </a:lnTo>
                  <a:lnTo>
                    <a:pt x="61556" y="29032"/>
                  </a:lnTo>
                  <a:lnTo>
                    <a:pt x="29019" y="61569"/>
                  </a:lnTo>
                  <a:lnTo>
                    <a:pt x="7670" y="102755"/>
                  </a:lnTo>
                  <a:lnTo>
                    <a:pt x="0" y="150114"/>
                  </a:lnTo>
                  <a:lnTo>
                    <a:pt x="0" y="1951482"/>
                  </a:lnTo>
                  <a:lnTo>
                    <a:pt x="7670" y="1998853"/>
                  </a:lnTo>
                  <a:lnTo>
                    <a:pt x="29019" y="2040039"/>
                  </a:lnTo>
                  <a:lnTo>
                    <a:pt x="61556" y="2072576"/>
                  </a:lnTo>
                  <a:lnTo>
                    <a:pt x="102743" y="2093925"/>
                  </a:lnTo>
                  <a:lnTo>
                    <a:pt x="150114" y="2101596"/>
                  </a:lnTo>
                  <a:lnTo>
                    <a:pt x="2436114" y="2101596"/>
                  </a:lnTo>
                  <a:lnTo>
                    <a:pt x="2483472" y="2093925"/>
                  </a:lnTo>
                  <a:lnTo>
                    <a:pt x="2524658" y="2072576"/>
                  </a:lnTo>
                  <a:lnTo>
                    <a:pt x="2557195" y="2040039"/>
                  </a:lnTo>
                  <a:lnTo>
                    <a:pt x="2578544" y="1998853"/>
                  </a:lnTo>
                  <a:lnTo>
                    <a:pt x="2586228" y="1951482"/>
                  </a:lnTo>
                  <a:lnTo>
                    <a:pt x="2586228" y="1358950"/>
                  </a:lnTo>
                  <a:lnTo>
                    <a:pt x="3119628" y="1050798"/>
                  </a:lnTo>
                  <a:close/>
                </a:path>
              </a:pathLst>
            </a:custGeom>
            <a:solidFill>
              <a:srgbClr val="635D54">
                <a:alpha val="89802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11" name="object 11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441825" y="2947746"/>
            <a:ext cx="1883155" cy="593140"/>
          </a:xfrm>
          <a:prstGeom prst="rect">
            <a:avLst/>
          </a:prstGeom>
        </p:spPr>
      </p:pic>
      <p:pic>
        <p:nvPicPr>
          <p:cNvPr id="12" name="object 12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436357" y="2135251"/>
            <a:ext cx="110109" cy="110108"/>
          </a:xfrm>
          <a:prstGeom prst="rect">
            <a:avLst/>
          </a:prstGeom>
        </p:spPr>
      </p:pic>
      <p:pic>
        <p:nvPicPr>
          <p:cNvPr id="13" name="object 13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832470" y="2031110"/>
            <a:ext cx="3693668" cy="403606"/>
          </a:xfrm>
          <a:prstGeom prst="rect">
            <a:avLst/>
          </a:prstGeom>
        </p:spPr>
      </p:pic>
      <p:pic>
        <p:nvPicPr>
          <p:cNvPr id="14" name="object 14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806563" y="2971419"/>
            <a:ext cx="4230878" cy="401447"/>
          </a:xfrm>
          <a:prstGeom prst="rect">
            <a:avLst/>
          </a:prstGeom>
        </p:spPr>
      </p:pic>
      <p:pic>
        <p:nvPicPr>
          <p:cNvPr id="15" name="object 15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822793" y="2500502"/>
            <a:ext cx="4852441" cy="401447"/>
          </a:xfrm>
          <a:prstGeom prst="rect">
            <a:avLst/>
          </a:prstGeom>
        </p:spPr>
      </p:pic>
      <p:pic>
        <p:nvPicPr>
          <p:cNvPr id="16" name="object 16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436357" y="3544951"/>
            <a:ext cx="110109" cy="110108"/>
          </a:xfrm>
          <a:prstGeom prst="rect">
            <a:avLst/>
          </a:prstGeom>
        </p:spPr>
      </p:pic>
      <p:pic>
        <p:nvPicPr>
          <p:cNvPr id="17" name="object 17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7832470" y="3440810"/>
            <a:ext cx="6021577" cy="403606"/>
          </a:xfrm>
          <a:prstGeom prst="rect">
            <a:avLst/>
          </a:prstGeom>
        </p:spPr>
      </p:pic>
      <p:pic>
        <p:nvPicPr>
          <p:cNvPr id="18" name="object 18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7809738" y="3913378"/>
            <a:ext cx="4860162" cy="398272"/>
          </a:xfrm>
          <a:prstGeom prst="rect">
            <a:avLst/>
          </a:prstGeom>
        </p:spPr>
      </p:pic>
      <p:sp>
        <p:nvSpPr>
          <p:cNvPr id="19" name="object 19" descr=""/>
          <p:cNvSpPr/>
          <p:nvPr/>
        </p:nvSpPr>
        <p:spPr>
          <a:xfrm>
            <a:off x="7822743" y="4381119"/>
            <a:ext cx="1400175" cy="318770"/>
          </a:xfrm>
          <a:custGeom>
            <a:avLst/>
            <a:gdLst/>
            <a:ahLst/>
            <a:cxnLst/>
            <a:rect l="l" t="t" r="r" b="b"/>
            <a:pathLst>
              <a:path w="1400175" h="318770">
                <a:moveTo>
                  <a:pt x="104469" y="0"/>
                </a:moveTo>
                <a:lnTo>
                  <a:pt x="62000" y="6911"/>
                </a:lnTo>
                <a:lnTo>
                  <a:pt x="28761" y="27003"/>
                </a:lnTo>
                <a:lnTo>
                  <a:pt x="3203" y="70659"/>
                </a:lnTo>
                <a:lnTo>
                  <a:pt x="0" y="221614"/>
                </a:lnTo>
                <a:lnTo>
                  <a:pt x="760" y="234777"/>
                </a:lnTo>
                <a:lnTo>
                  <a:pt x="13029" y="271906"/>
                </a:lnTo>
                <a:lnTo>
                  <a:pt x="49732" y="306450"/>
                </a:lnTo>
                <a:lnTo>
                  <a:pt x="89344" y="317880"/>
                </a:lnTo>
                <a:lnTo>
                  <a:pt x="104469" y="318642"/>
                </a:lnTo>
                <a:lnTo>
                  <a:pt x="127067" y="316976"/>
                </a:lnTo>
                <a:lnTo>
                  <a:pt x="147236" y="311975"/>
                </a:lnTo>
                <a:lnTo>
                  <a:pt x="164977" y="303641"/>
                </a:lnTo>
                <a:lnTo>
                  <a:pt x="180288" y="291972"/>
                </a:lnTo>
                <a:lnTo>
                  <a:pt x="181041" y="291083"/>
                </a:lnTo>
                <a:lnTo>
                  <a:pt x="105739" y="291083"/>
                </a:lnTo>
                <a:lnTo>
                  <a:pt x="89878" y="289891"/>
                </a:lnTo>
                <a:lnTo>
                  <a:pt x="51891" y="271906"/>
                </a:lnTo>
                <a:lnTo>
                  <a:pt x="32728" y="236474"/>
                </a:lnTo>
                <a:lnTo>
                  <a:pt x="31444" y="221614"/>
                </a:lnTo>
                <a:lnTo>
                  <a:pt x="31444" y="97027"/>
                </a:lnTo>
                <a:lnTo>
                  <a:pt x="42749" y="57094"/>
                </a:lnTo>
                <a:lnTo>
                  <a:pt x="74751" y="32384"/>
                </a:lnTo>
                <a:lnTo>
                  <a:pt x="104469" y="27558"/>
                </a:lnTo>
                <a:lnTo>
                  <a:pt x="181118" y="27558"/>
                </a:lnTo>
                <a:lnTo>
                  <a:pt x="180066" y="26447"/>
                </a:lnTo>
                <a:lnTo>
                  <a:pt x="146617" y="6804"/>
                </a:lnTo>
                <a:lnTo>
                  <a:pt x="119376" y="760"/>
                </a:lnTo>
                <a:lnTo>
                  <a:pt x="104469" y="0"/>
                </a:lnTo>
                <a:close/>
              </a:path>
              <a:path w="1400175" h="318770">
                <a:moveTo>
                  <a:pt x="206704" y="155828"/>
                </a:moveTo>
                <a:lnTo>
                  <a:pt x="107263" y="155828"/>
                </a:lnTo>
                <a:lnTo>
                  <a:pt x="105358" y="157733"/>
                </a:lnTo>
                <a:lnTo>
                  <a:pt x="105358" y="181482"/>
                </a:lnTo>
                <a:lnTo>
                  <a:pt x="107263" y="183387"/>
                </a:lnTo>
                <a:lnTo>
                  <a:pt x="176224" y="183387"/>
                </a:lnTo>
                <a:lnTo>
                  <a:pt x="176986" y="184150"/>
                </a:lnTo>
                <a:lnTo>
                  <a:pt x="176986" y="225678"/>
                </a:lnTo>
                <a:lnTo>
                  <a:pt x="175774" y="239799"/>
                </a:lnTo>
                <a:lnTo>
                  <a:pt x="147155" y="281064"/>
                </a:lnTo>
                <a:lnTo>
                  <a:pt x="105739" y="291083"/>
                </a:lnTo>
                <a:lnTo>
                  <a:pt x="181041" y="291083"/>
                </a:lnTo>
                <a:lnTo>
                  <a:pt x="192696" y="277328"/>
                </a:lnTo>
                <a:lnTo>
                  <a:pt x="201545" y="260064"/>
                </a:lnTo>
                <a:lnTo>
                  <a:pt x="206845" y="240180"/>
                </a:lnTo>
                <a:lnTo>
                  <a:pt x="208609" y="217677"/>
                </a:lnTo>
                <a:lnTo>
                  <a:pt x="208609" y="157733"/>
                </a:lnTo>
                <a:lnTo>
                  <a:pt x="206704" y="155828"/>
                </a:lnTo>
                <a:close/>
              </a:path>
              <a:path w="1400175" h="318770">
                <a:moveTo>
                  <a:pt x="181118" y="27558"/>
                </a:moveTo>
                <a:lnTo>
                  <a:pt x="104469" y="27558"/>
                </a:lnTo>
                <a:lnTo>
                  <a:pt x="120116" y="28745"/>
                </a:lnTo>
                <a:lnTo>
                  <a:pt x="134108" y="32289"/>
                </a:lnTo>
                <a:lnTo>
                  <a:pt x="165842" y="56382"/>
                </a:lnTo>
                <a:lnTo>
                  <a:pt x="176942" y="94360"/>
                </a:lnTo>
                <a:lnTo>
                  <a:pt x="176986" y="102996"/>
                </a:lnTo>
                <a:lnTo>
                  <a:pt x="178891" y="104647"/>
                </a:lnTo>
                <a:lnTo>
                  <a:pt x="206704" y="104647"/>
                </a:lnTo>
                <a:lnTo>
                  <a:pt x="208609" y="102615"/>
                </a:lnTo>
                <a:lnTo>
                  <a:pt x="208609" y="94360"/>
                </a:lnTo>
                <a:lnTo>
                  <a:pt x="207800" y="81168"/>
                </a:lnTo>
                <a:lnTo>
                  <a:pt x="205371" y="68643"/>
                </a:lnTo>
                <a:lnTo>
                  <a:pt x="201323" y="56784"/>
                </a:lnTo>
                <a:lnTo>
                  <a:pt x="195655" y="45592"/>
                </a:lnTo>
                <a:lnTo>
                  <a:pt x="188563" y="35425"/>
                </a:lnTo>
                <a:lnTo>
                  <a:pt x="181118" y="27558"/>
                </a:lnTo>
                <a:close/>
              </a:path>
              <a:path w="1400175" h="318770">
                <a:moveTo>
                  <a:pt x="316559" y="89915"/>
                </a:moveTo>
                <a:lnTo>
                  <a:pt x="288873" y="89915"/>
                </a:lnTo>
                <a:lnTo>
                  <a:pt x="286968" y="91820"/>
                </a:lnTo>
                <a:lnTo>
                  <a:pt x="286968" y="313181"/>
                </a:lnTo>
                <a:lnTo>
                  <a:pt x="288873" y="315086"/>
                </a:lnTo>
                <a:lnTo>
                  <a:pt x="316559" y="315086"/>
                </a:lnTo>
                <a:lnTo>
                  <a:pt x="318464" y="313181"/>
                </a:lnTo>
                <a:lnTo>
                  <a:pt x="318464" y="179323"/>
                </a:lnTo>
                <a:lnTo>
                  <a:pt x="319415" y="167393"/>
                </a:lnTo>
                <a:lnTo>
                  <a:pt x="341677" y="131032"/>
                </a:lnTo>
                <a:lnTo>
                  <a:pt x="359775" y="122808"/>
                </a:lnTo>
                <a:lnTo>
                  <a:pt x="319607" y="122808"/>
                </a:lnTo>
                <a:lnTo>
                  <a:pt x="319226" y="122681"/>
                </a:lnTo>
                <a:lnTo>
                  <a:pt x="318718" y="122427"/>
                </a:lnTo>
                <a:lnTo>
                  <a:pt x="318464" y="121792"/>
                </a:lnTo>
                <a:lnTo>
                  <a:pt x="318464" y="91820"/>
                </a:lnTo>
                <a:lnTo>
                  <a:pt x="316559" y="89915"/>
                </a:lnTo>
                <a:close/>
              </a:path>
              <a:path w="1400175" h="318770">
                <a:moveTo>
                  <a:pt x="400633" y="120776"/>
                </a:moveTo>
                <a:lnTo>
                  <a:pt x="380821" y="120776"/>
                </a:lnTo>
                <a:lnTo>
                  <a:pt x="388060" y="121538"/>
                </a:lnTo>
                <a:lnTo>
                  <a:pt x="393775" y="123316"/>
                </a:lnTo>
                <a:lnTo>
                  <a:pt x="397585" y="124459"/>
                </a:lnTo>
                <a:lnTo>
                  <a:pt x="399998" y="123316"/>
                </a:lnTo>
                <a:lnTo>
                  <a:pt x="400633" y="120776"/>
                </a:lnTo>
                <a:close/>
              </a:path>
              <a:path w="1400175" h="318770">
                <a:moveTo>
                  <a:pt x="387425" y="87629"/>
                </a:moveTo>
                <a:lnTo>
                  <a:pt x="377646" y="87629"/>
                </a:lnTo>
                <a:lnTo>
                  <a:pt x="368574" y="88199"/>
                </a:lnTo>
                <a:lnTo>
                  <a:pt x="331339" y="107283"/>
                </a:lnTo>
                <a:lnTo>
                  <a:pt x="320750" y="121538"/>
                </a:lnTo>
                <a:lnTo>
                  <a:pt x="320115" y="122427"/>
                </a:lnTo>
                <a:lnTo>
                  <a:pt x="319607" y="122808"/>
                </a:lnTo>
                <a:lnTo>
                  <a:pt x="359775" y="122808"/>
                </a:lnTo>
                <a:lnTo>
                  <a:pt x="360831" y="122459"/>
                </a:lnTo>
                <a:lnTo>
                  <a:pt x="371931" y="121030"/>
                </a:lnTo>
                <a:lnTo>
                  <a:pt x="380821" y="120776"/>
                </a:lnTo>
                <a:lnTo>
                  <a:pt x="400633" y="120776"/>
                </a:lnTo>
                <a:lnTo>
                  <a:pt x="400887" y="119760"/>
                </a:lnTo>
                <a:lnTo>
                  <a:pt x="405332" y="100202"/>
                </a:lnTo>
                <a:lnTo>
                  <a:pt x="406221" y="96646"/>
                </a:lnTo>
                <a:lnTo>
                  <a:pt x="405078" y="94233"/>
                </a:lnTo>
                <a:lnTo>
                  <a:pt x="402157" y="93090"/>
                </a:lnTo>
                <a:lnTo>
                  <a:pt x="395680" y="89534"/>
                </a:lnTo>
                <a:lnTo>
                  <a:pt x="387425" y="87629"/>
                </a:lnTo>
                <a:close/>
              </a:path>
              <a:path w="1400175" h="318770">
                <a:moveTo>
                  <a:pt x="548461" y="86359"/>
                </a:moveTo>
                <a:lnTo>
                  <a:pt x="504759" y="95629"/>
                </a:lnTo>
                <a:lnTo>
                  <a:pt x="473245" y="122300"/>
                </a:lnTo>
                <a:lnTo>
                  <a:pt x="458311" y="158855"/>
                </a:lnTo>
                <a:lnTo>
                  <a:pt x="454989" y="202056"/>
                </a:lnTo>
                <a:lnTo>
                  <a:pt x="455392" y="218342"/>
                </a:lnTo>
                <a:lnTo>
                  <a:pt x="461339" y="256793"/>
                </a:lnTo>
                <a:lnTo>
                  <a:pt x="482520" y="293155"/>
                </a:lnTo>
                <a:lnTo>
                  <a:pt x="518394" y="314531"/>
                </a:lnTo>
                <a:lnTo>
                  <a:pt x="548461" y="318642"/>
                </a:lnTo>
                <a:lnTo>
                  <a:pt x="563727" y="317617"/>
                </a:lnTo>
                <a:lnTo>
                  <a:pt x="603071" y="302132"/>
                </a:lnTo>
                <a:lnTo>
                  <a:pt x="615350" y="291083"/>
                </a:lnTo>
                <a:lnTo>
                  <a:pt x="548461" y="291083"/>
                </a:lnTo>
                <a:lnTo>
                  <a:pt x="537819" y="290345"/>
                </a:lnTo>
                <a:lnTo>
                  <a:pt x="503892" y="272863"/>
                </a:lnTo>
                <a:lnTo>
                  <a:pt x="487993" y="229790"/>
                </a:lnTo>
                <a:lnTo>
                  <a:pt x="487120" y="202564"/>
                </a:lnTo>
                <a:lnTo>
                  <a:pt x="487336" y="187682"/>
                </a:lnTo>
                <a:lnTo>
                  <a:pt x="493960" y="148054"/>
                </a:lnTo>
                <a:lnTo>
                  <a:pt x="527776" y="116871"/>
                </a:lnTo>
                <a:lnTo>
                  <a:pt x="547572" y="113918"/>
                </a:lnTo>
                <a:lnTo>
                  <a:pt x="615785" y="113918"/>
                </a:lnTo>
                <a:lnTo>
                  <a:pt x="613997" y="111797"/>
                </a:lnTo>
                <a:lnTo>
                  <a:pt x="603452" y="102869"/>
                </a:lnTo>
                <a:lnTo>
                  <a:pt x="591449" y="95629"/>
                </a:lnTo>
                <a:lnTo>
                  <a:pt x="578290" y="90471"/>
                </a:lnTo>
                <a:lnTo>
                  <a:pt x="563965" y="87385"/>
                </a:lnTo>
                <a:lnTo>
                  <a:pt x="548461" y="86359"/>
                </a:lnTo>
                <a:close/>
              </a:path>
              <a:path w="1400175" h="318770">
                <a:moveTo>
                  <a:pt x="615785" y="113918"/>
                </a:moveTo>
                <a:lnTo>
                  <a:pt x="547572" y="113918"/>
                </a:lnTo>
                <a:lnTo>
                  <a:pt x="558286" y="114657"/>
                </a:lnTo>
                <a:lnTo>
                  <a:pt x="568130" y="116871"/>
                </a:lnTo>
                <a:lnTo>
                  <a:pt x="602363" y="148054"/>
                </a:lnTo>
                <a:lnTo>
                  <a:pt x="608824" y="187682"/>
                </a:lnTo>
                <a:lnTo>
                  <a:pt x="609040" y="202564"/>
                </a:lnTo>
                <a:lnTo>
                  <a:pt x="608824" y="216874"/>
                </a:lnTo>
                <a:lnTo>
                  <a:pt x="602200" y="256948"/>
                </a:lnTo>
                <a:lnTo>
                  <a:pt x="568273" y="288131"/>
                </a:lnTo>
                <a:lnTo>
                  <a:pt x="548461" y="291083"/>
                </a:lnTo>
                <a:lnTo>
                  <a:pt x="615350" y="291083"/>
                </a:lnTo>
                <a:lnTo>
                  <a:pt x="634821" y="256793"/>
                </a:lnTo>
                <a:lnTo>
                  <a:pt x="640661" y="218342"/>
                </a:lnTo>
                <a:lnTo>
                  <a:pt x="641044" y="202056"/>
                </a:lnTo>
                <a:lnTo>
                  <a:pt x="640647" y="185957"/>
                </a:lnTo>
                <a:lnTo>
                  <a:pt x="634821" y="147319"/>
                </a:lnTo>
                <a:lnTo>
                  <a:pt x="622756" y="122189"/>
                </a:lnTo>
                <a:lnTo>
                  <a:pt x="615785" y="113918"/>
                </a:lnTo>
                <a:close/>
              </a:path>
              <a:path w="1400175" h="318770">
                <a:moveTo>
                  <a:pt x="726388" y="89915"/>
                </a:moveTo>
                <a:lnTo>
                  <a:pt x="700734" y="89915"/>
                </a:lnTo>
                <a:lnTo>
                  <a:pt x="699464" y="90423"/>
                </a:lnTo>
                <a:lnTo>
                  <a:pt x="698448" y="91312"/>
                </a:lnTo>
                <a:lnTo>
                  <a:pt x="697305" y="92201"/>
                </a:lnTo>
                <a:lnTo>
                  <a:pt x="696797" y="93217"/>
                </a:lnTo>
                <a:lnTo>
                  <a:pt x="696797" y="95250"/>
                </a:lnTo>
                <a:lnTo>
                  <a:pt x="697051" y="96011"/>
                </a:lnTo>
                <a:lnTo>
                  <a:pt x="697305" y="96646"/>
                </a:lnTo>
                <a:lnTo>
                  <a:pt x="759535" y="310133"/>
                </a:lnTo>
                <a:lnTo>
                  <a:pt x="760424" y="313435"/>
                </a:lnTo>
                <a:lnTo>
                  <a:pt x="762583" y="315086"/>
                </a:lnTo>
                <a:lnTo>
                  <a:pt x="791285" y="315086"/>
                </a:lnTo>
                <a:lnTo>
                  <a:pt x="793444" y="313435"/>
                </a:lnTo>
                <a:lnTo>
                  <a:pt x="794333" y="310133"/>
                </a:lnTo>
                <a:lnTo>
                  <a:pt x="805712" y="269747"/>
                </a:lnTo>
                <a:lnTo>
                  <a:pt x="776299" y="269747"/>
                </a:lnTo>
                <a:lnTo>
                  <a:pt x="775918" y="269239"/>
                </a:lnTo>
                <a:lnTo>
                  <a:pt x="775664" y="268350"/>
                </a:lnTo>
                <a:lnTo>
                  <a:pt x="728420" y="91566"/>
                </a:lnTo>
                <a:lnTo>
                  <a:pt x="726388" y="89915"/>
                </a:lnTo>
                <a:close/>
              </a:path>
              <a:path w="1400175" h="318770">
                <a:moveTo>
                  <a:pt x="871884" y="144652"/>
                </a:moveTo>
                <a:lnTo>
                  <a:pt x="842466" y="144652"/>
                </a:lnTo>
                <a:lnTo>
                  <a:pt x="842974" y="145160"/>
                </a:lnTo>
                <a:lnTo>
                  <a:pt x="891361" y="310133"/>
                </a:lnTo>
                <a:lnTo>
                  <a:pt x="892250" y="313435"/>
                </a:lnTo>
                <a:lnTo>
                  <a:pt x="894282" y="315086"/>
                </a:lnTo>
                <a:lnTo>
                  <a:pt x="922603" y="315086"/>
                </a:lnTo>
                <a:lnTo>
                  <a:pt x="924635" y="313435"/>
                </a:lnTo>
                <a:lnTo>
                  <a:pt x="925524" y="310133"/>
                </a:lnTo>
                <a:lnTo>
                  <a:pt x="937510" y="269747"/>
                </a:lnTo>
                <a:lnTo>
                  <a:pt x="907236" y="269747"/>
                </a:lnTo>
                <a:lnTo>
                  <a:pt x="906728" y="269239"/>
                </a:lnTo>
                <a:lnTo>
                  <a:pt x="871884" y="144652"/>
                </a:lnTo>
                <a:close/>
              </a:path>
              <a:path w="1400175" h="318770">
                <a:moveTo>
                  <a:pt x="854912" y="89915"/>
                </a:moveTo>
                <a:lnTo>
                  <a:pt x="828877" y="89915"/>
                </a:lnTo>
                <a:lnTo>
                  <a:pt x="826845" y="91566"/>
                </a:lnTo>
                <a:lnTo>
                  <a:pt x="825363" y="97027"/>
                </a:lnTo>
                <a:lnTo>
                  <a:pt x="778331" y="268350"/>
                </a:lnTo>
                <a:lnTo>
                  <a:pt x="777950" y="269239"/>
                </a:lnTo>
                <a:lnTo>
                  <a:pt x="777569" y="269747"/>
                </a:lnTo>
                <a:lnTo>
                  <a:pt x="805712" y="269747"/>
                </a:lnTo>
                <a:lnTo>
                  <a:pt x="840815" y="145160"/>
                </a:lnTo>
                <a:lnTo>
                  <a:pt x="841323" y="144652"/>
                </a:lnTo>
                <a:lnTo>
                  <a:pt x="871884" y="144652"/>
                </a:lnTo>
                <a:lnTo>
                  <a:pt x="857960" y="94868"/>
                </a:lnTo>
                <a:lnTo>
                  <a:pt x="857071" y="91566"/>
                </a:lnTo>
                <a:lnTo>
                  <a:pt x="854912" y="89915"/>
                </a:lnTo>
                <a:close/>
              </a:path>
              <a:path w="1400175" h="318770">
                <a:moveTo>
                  <a:pt x="963370" y="89915"/>
                </a:moveTo>
                <a:lnTo>
                  <a:pt x="959814" y="89915"/>
                </a:lnTo>
                <a:lnTo>
                  <a:pt x="957655" y="91566"/>
                </a:lnTo>
                <a:lnTo>
                  <a:pt x="956173" y="97027"/>
                </a:lnTo>
                <a:lnTo>
                  <a:pt x="909141" y="268350"/>
                </a:lnTo>
                <a:lnTo>
                  <a:pt x="908760" y="269239"/>
                </a:lnTo>
                <a:lnTo>
                  <a:pt x="908379" y="269747"/>
                </a:lnTo>
                <a:lnTo>
                  <a:pt x="937510" y="269747"/>
                </a:lnTo>
                <a:lnTo>
                  <a:pt x="988889" y="96646"/>
                </a:lnTo>
                <a:lnTo>
                  <a:pt x="989326" y="95250"/>
                </a:lnTo>
                <a:lnTo>
                  <a:pt x="989386" y="94868"/>
                </a:lnTo>
                <a:lnTo>
                  <a:pt x="989151" y="93344"/>
                </a:lnTo>
                <a:lnTo>
                  <a:pt x="988262" y="92201"/>
                </a:lnTo>
                <a:lnTo>
                  <a:pt x="987373" y="90931"/>
                </a:lnTo>
                <a:lnTo>
                  <a:pt x="985976" y="90423"/>
                </a:lnTo>
                <a:lnTo>
                  <a:pt x="983817" y="90423"/>
                </a:lnTo>
                <a:lnTo>
                  <a:pt x="963370" y="89915"/>
                </a:lnTo>
                <a:close/>
              </a:path>
              <a:path w="1400175" h="318770">
                <a:moveTo>
                  <a:pt x="1098752" y="116204"/>
                </a:moveTo>
                <a:lnTo>
                  <a:pt x="1066494" y="116204"/>
                </a:lnTo>
                <a:lnTo>
                  <a:pt x="1067256" y="116966"/>
                </a:lnTo>
                <a:lnTo>
                  <a:pt x="1067258" y="258220"/>
                </a:lnTo>
                <a:lnTo>
                  <a:pt x="1076525" y="295356"/>
                </a:lnTo>
                <a:lnTo>
                  <a:pt x="1117235" y="313945"/>
                </a:lnTo>
                <a:lnTo>
                  <a:pt x="1132280" y="314705"/>
                </a:lnTo>
                <a:lnTo>
                  <a:pt x="1147393" y="314705"/>
                </a:lnTo>
                <a:lnTo>
                  <a:pt x="1151203" y="314325"/>
                </a:lnTo>
                <a:lnTo>
                  <a:pt x="1153108" y="312292"/>
                </a:lnTo>
                <a:lnTo>
                  <a:pt x="1153108" y="288925"/>
                </a:lnTo>
                <a:lnTo>
                  <a:pt x="1151203" y="287019"/>
                </a:lnTo>
                <a:lnTo>
                  <a:pt x="1137614" y="287019"/>
                </a:lnTo>
                <a:lnTo>
                  <a:pt x="1128036" y="286492"/>
                </a:lnTo>
                <a:lnTo>
                  <a:pt x="1098584" y="258190"/>
                </a:lnTo>
                <a:lnTo>
                  <a:pt x="1097990" y="248284"/>
                </a:lnTo>
                <a:lnTo>
                  <a:pt x="1097990" y="116966"/>
                </a:lnTo>
                <a:lnTo>
                  <a:pt x="1098752" y="116204"/>
                </a:lnTo>
                <a:close/>
              </a:path>
              <a:path w="1400175" h="318770">
                <a:moveTo>
                  <a:pt x="1152600" y="89915"/>
                </a:moveTo>
                <a:lnTo>
                  <a:pt x="1035887" y="89915"/>
                </a:lnTo>
                <a:lnTo>
                  <a:pt x="1033855" y="91820"/>
                </a:lnTo>
                <a:lnTo>
                  <a:pt x="1033855" y="114300"/>
                </a:lnTo>
                <a:lnTo>
                  <a:pt x="1035887" y="116204"/>
                </a:lnTo>
                <a:lnTo>
                  <a:pt x="1152600" y="116204"/>
                </a:lnTo>
                <a:lnTo>
                  <a:pt x="1154505" y="114300"/>
                </a:lnTo>
                <a:lnTo>
                  <a:pt x="1154505" y="91820"/>
                </a:lnTo>
                <a:lnTo>
                  <a:pt x="1152600" y="89915"/>
                </a:lnTo>
                <a:close/>
              </a:path>
              <a:path w="1400175" h="318770">
                <a:moveTo>
                  <a:pt x="1096085" y="32003"/>
                </a:moveTo>
                <a:lnTo>
                  <a:pt x="1069161" y="32003"/>
                </a:lnTo>
                <a:lnTo>
                  <a:pt x="1067256" y="34035"/>
                </a:lnTo>
                <a:lnTo>
                  <a:pt x="1067256" y="89153"/>
                </a:lnTo>
                <a:lnTo>
                  <a:pt x="1066494" y="89915"/>
                </a:lnTo>
                <a:lnTo>
                  <a:pt x="1098752" y="89915"/>
                </a:lnTo>
                <a:lnTo>
                  <a:pt x="1097990" y="89153"/>
                </a:lnTo>
                <a:lnTo>
                  <a:pt x="1097990" y="34035"/>
                </a:lnTo>
                <a:lnTo>
                  <a:pt x="1096085" y="32003"/>
                </a:lnTo>
                <a:close/>
              </a:path>
              <a:path w="1400175" h="318770">
                <a:moveTo>
                  <a:pt x="1258391" y="3555"/>
                </a:moveTo>
                <a:lnTo>
                  <a:pt x="1230705" y="3555"/>
                </a:lnTo>
                <a:lnTo>
                  <a:pt x="1228800" y="5460"/>
                </a:lnTo>
                <a:lnTo>
                  <a:pt x="1228800" y="313181"/>
                </a:lnTo>
                <a:lnTo>
                  <a:pt x="1230705" y="315086"/>
                </a:lnTo>
                <a:lnTo>
                  <a:pt x="1258391" y="315086"/>
                </a:lnTo>
                <a:lnTo>
                  <a:pt x="1260296" y="313181"/>
                </a:lnTo>
                <a:lnTo>
                  <a:pt x="1260296" y="161162"/>
                </a:lnTo>
                <a:lnTo>
                  <a:pt x="1262225" y="151185"/>
                </a:lnTo>
                <a:lnTo>
                  <a:pt x="1294332" y="117649"/>
                </a:lnTo>
                <a:lnTo>
                  <a:pt x="1313329" y="114553"/>
                </a:lnTo>
                <a:lnTo>
                  <a:pt x="1261820" y="114553"/>
                </a:lnTo>
                <a:lnTo>
                  <a:pt x="1261185" y="114172"/>
                </a:lnTo>
                <a:lnTo>
                  <a:pt x="1260677" y="113664"/>
                </a:lnTo>
                <a:lnTo>
                  <a:pt x="1260296" y="113029"/>
                </a:lnTo>
                <a:lnTo>
                  <a:pt x="1260296" y="5460"/>
                </a:lnTo>
                <a:lnTo>
                  <a:pt x="1258391" y="3555"/>
                </a:lnTo>
                <a:close/>
              </a:path>
              <a:path w="1400175" h="318770">
                <a:moveTo>
                  <a:pt x="1384008" y="114426"/>
                </a:moveTo>
                <a:lnTo>
                  <a:pt x="1315033" y="114426"/>
                </a:lnTo>
                <a:lnTo>
                  <a:pt x="1326294" y="115381"/>
                </a:lnTo>
                <a:lnTo>
                  <a:pt x="1336449" y="118252"/>
                </a:lnTo>
                <a:lnTo>
                  <a:pt x="1364357" y="147494"/>
                </a:lnTo>
                <a:lnTo>
                  <a:pt x="1367992" y="170052"/>
                </a:lnTo>
                <a:lnTo>
                  <a:pt x="1367992" y="313181"/>
                </a:lnTo>
                <a:lnTo>
                  <a:pt x="1369897" y="315086"/>
                </a:lnTo>
                <a:lnTo>
                  <a:pt x="1397710" y="315086"/>
                </a:lnTo>
                <a:lnTo>
                  <a:pt x="1399615" y="313181"/>
                </a:lnTo>
                <a:lnTo>
                  <a:pt x="1399615" y="163829"/>
                </a:lnTo>
                <a:lnTo>
                  <a:pt x="1398303" y="147111"/>
                </a:lnTo>
                <a:lnTo>
                  <a:pt x="1394361" y="132191"/>
                </a:lnTo>
                <a:lnTo>
                  <a:pt x="1387774" y="119056"/>
                </a:lnTo>
                <a:lnTo>
                  <a:pt x="1384008" y="114426"/>
                </a:lnTo>
                <a:close/>
              </a:path>
              <a:path w="1400175" h="318770">
                <a:moveTo>
                  <a:pt x="1322145" y="86740"/>
                </a:moveTo>
                <a:lnTo>
                  <a:pt x="1273657" y="101850"/>
                </a:lnTo>
                <a:lnTo>
                  <a:pt x="1262328" y="114426"/>
                </a:lnTo>
                <a:lnTo>
                  <a:pt x="1261820" y="114553"/>
                </a:lnTo>
                <a:lnTo>
                  <a:pt x="1313329" y="114553"/>
                </a:lnTo>
                <a:lnTo>
                  <a:pt x="1315033" y="114426"/>
                </a:lnTo>
                <a:lnTo>
                  <a:pt x="1384008" y="114426"/>
                </a:lnTo>
                <a:lnTo>
                  <a:pt x="1378533" y="107695"/>
                </a:lnTo>
                <a:lnTo>
                  <a:pt x="1367079" y="98528"/>
                </a:lnTo>
                <a:lnTo>
                  <a:pt x="1353863" y="91979"/>
                </a:lnTo>
                <a:lnTo>
                  <a:pt x="1338885" y="88050"/>
                </a:lnTo>
                <a:lnTo>
                  <a:pt x="1322145" y="86740"/>
                </a:lnTo>
                <a:close/>
              </a:path>
            </a:pathLst>
          </a:custGeom>
          <a:solidFill>
            <a:srgbClr val="FFFFFF">
              <a:alpha val="89802"/>
            </a:srgbClr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0" name="object 20" descr="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4086733" y="6666230"/>
            <a:ext cx="2595372" cy="592835"/>
          </a:xfrm>
          <a:prstGeom prst="rect">
            <a:avLst/>
          </a:prstGeom>
        </p:spPr>
      </p:pic>
      <p:pic>
        <p:nvPicPr>
          <p:cNvPr id="21" name="object 21" descr="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7422895" y="6577965"/>
            <a:ext cx="5546788" cy="404113"/>
          </a:xfrm>
          <a:prstGeom prst="rect">
            <a:avLst/>
          </a:prstGeom>
        </p:spPr>
      </p:pic>
      <p:pic>
        <p:nvPicPr>
          <p:cNvPr id="22" name="object 22" descr="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7422895" y="7047356"/>
            <a:ext cx="4375531" cy="318643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4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1653539" y="1543811"/>
            <a:ext cx="14980919" cy="7200900"/>
          </a:xfrm>
          <a:custGeom>
            <a:avLst/>
            <a:gdLst/>
            <a:ahLst/>
            <a:cxnLst/>
            <a:rect l="l" t="t" r="r" b="b"/>
            <a:pathLst>
              <a:path w="14980919" h="7200900">
                <a:moveTo>
                  <a:pt x="14980919" y="0"/>
                </a:moveTo>
                <a:lnTo>
                  <a:pt x="0" y="0"/>
                </a:lnTo>
                <a:lnTo>
                  <a:pt x="0" y="7200900"/>
                </a:lnTo>
                <a:lnTo>
                  <a:pt x="14980919" y="7200900"/>
                </a:lnTo>
                <a:lnTo>
                  <a:pt x="14980919" y="0"/>
                </a:lnTo>
                <a:close/>
              </a:path>
            </a:pathLst>
          </a:custGeom>
          <a:solidFill>
            <a:srgbClr val="DECEC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588890" y="1718818"/>
            <a:ext cx="9112250" cy="9398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0" spc="-165"/>
              <a:t>AUTHOR'S</a:t>
            </a:r>
            <a:r>
              <a:rPr dirty="0" sz="6000" spc="-575"/>
              <a:t> </a:t>
            </a:r>
            <a:r>
              <a:rPr dirty="0" sz="6000" spc="-130"/>
              <a:t>PERSPECTIVE</a:t>
            </a:r>
            <a:endParaRPr sz="6000"/>
          </a:p>
        </p:txBody>
      </p:sp>
      <p:sp>
        <p:nvSpPr>
          <p:cNvPr id="5" name="object 5" descr=""/>
          <p:cNvSpPr txBox="1"/>
          <p:nvPr/>
        </p:nvSpPr>
        <p:spPr>
          <a:xfrm>
            <a:off x="2157222" y="2904244"/>
            <a:ext cx="13921105" cy="547497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15595" marR="261620" indent="-303530">
              <a:lnSpc>
                <a:spcPct val="116100"/>
              </a:lnSpc>
              <a:spcBef>
                <a:spcPts val="95"/>
              </a:spcBef>
              <a:buFont typeface="Arial"/>
              <a:buChar char="•"/>
              <a:tabLst>
                <a:tab pos="315595" algn="l"/>
              </a:tabLst>
            </a:pPr>
            <a:r>
              <a:rPr dirty="0" sz="2800">
                <a:latin typeface="Verdana"/>
                <a:cs typeface="Verdana"/>
              </a:rPr>
              <a:t>The</a:t>
            </a:r>
            <a:r>
              <a:rPr dirty="0" sz="2800" spc="-135">
                <a:latin typeface="Verdana"/>
                <a:cs typeface="Verdana"/>
              </a:rPr>
              <a:t> </a:t>
            </a:r>
            <a:r>
              <a:rPr dirty="0" sz="2800">
                <a:latin typeface="Verdana"/>
                <a:cs typeface="Verdana"/>
              </a:rPr>
              <a:t>Global</a:t>
            </a:r>
            <a:r>
              <a:rPr dirty="0" sz="2800" spc="-150">
                <a:latin typeface="Verdana"/>
                <a:cs typeface="Verdana"/>
              </a:rPr>
              <a:t> </a:t>
            </a:r>
            <a:r>
              <a:rPr dirty="0" sz="2800" spc="70">
                <a:latin typeface="Verdana"/>
                <a:cs typeface="Verdana"/>
              </a:rPr>
              <a:t>Blue</a:t>
            </a:r>
            <a:r>
              <a:rPr dirty="0" sz="2800" spc="-150">
                <a:latin typeface="Verdana"/>
                <a:cs typeface="Verdana"/>
              </a:rPr>
              <a:t> </a:t>
            </a:r>
            <a:r>
              <a:rPr dirty="0" sz="2800">
                <a:latin typeface="Verdana"/>
                <a:cs typeface="Verdana"/>
              </a:rPr>
              <a:t>Cheese</a:t>
            </a:r>
            <a:r>
              <a:rPr dirty="0" sz="2800" spc="-150">
                <a:latin typeface="Verdana"/>
                <a:cs typeface="Verdana"/>
              </a:rPr>
              <a:t> </a:t>
            </a:r>
            <a:r>
              <a:rPr dirty="0" sz="2800">
                <a:latin typeface="Verdana"/>
                <a:cs typeface="Verdana"/>
              </a:rPr>
              <a:t>Market</a:t>
            </a:r>
            <a:r>
              <a:rPr dirty="0" sz="2800" spc="-125">
                <a:latin typeface="Verdana"/>
                <a:cs typeface="Verdana"/>
              </a:rPr>
              <a:t> </a:t>
            </a:r>
            <a:r>
              <a:rPr dirty="0" sz="2800" spc="-65">
                <a:latin typeface="Verdana"/>
                <a:cs typeface="Verdana"/>
              </a:rPr>
              <a:t>is</a:t>
            </a:r>
            <a:r>
              <a:rPr dirty="0" sz="2800" spc="-150">
                <a:latin typeface="Verdana"/>
                <a:cs typeface="Verdana"/>
              </a:rPr>
              <a:t> </a:t>
            </a:r>
            <a:r>
              <a:rPr dirty="0" sz="2800">
                <a:latin typeface="Verdana"/>
                <a:cs typeface="Verdana"/>
              </a:rPr>
              <a:t>witnessing</a:t>
            </a:r>
            <a:r>
              <a:rPr dirty="0" sz="2800" spc="-160">
                <a:latin typeface="Verdana"/>
                <a:cs typeface="Verdana"/>
              </a:rPr>
              <a:t> </a:t>
            </a:r>
            <a:r>
              <a:rPr dirty="0" sz="2800">
                <a:latin typeface="Verdana"/>
                <a:cs typeface="Verdana"/>
              </a:rPr>
              <a:t>significant</a:t>
            </a:r>
            <a:r>
              <a:rPr dirty="0" sz="2800" spc="-130">
                <a:latin typeface="Verdana"/>
                <a:cs typeface="Verdana"/>
              </a:rPr>
              <a:t> </a:t>
            </a:r>
            <a:r>
              <a:rPr dirty="0" sz="2800" spc="65">
                <a:latin typeface="Verdana"/>
                <a:cs typeface="Verdana"/>
              </a:rPr>
              <a:t>growth</a:t>
            </a:r>
            <a:r>
              <a:rPr dirty="0" sz="2800" spc="-130">
                <a:latin typeface="Verdana"/>
                <a:cs typeface="Verdana"/>
              </a:rPr>
              <a:t> </a:t>
            </a:r>
            <a:r>
              <a:rPr dirty="0" sz="2800" spc="50">
                <a:latin typeface="Verdana"/>
                <a:cs typeface="Verdana"/>
              </a:rPr>
              <a:t>in</a:t>
            </a:r>
            <a:r>
              <a:rPr dirty="0" sz="2800" spc="-130">
                <a:latin typeface="Verdana"/>
                <a:cs typeface="Verdana"/>
              </a:rPr>
              <a:t> </a:t>
            </a:r>
            <a:r>
              <a:rPr dirty="0" sz="2800">
                <a:latin typeface="Verdana"/>
                <a:cs typeface="Verdana"/>
              </a:rPr>
              <a:t>the</a:t>
            </a:r>
            <a:r>
              <a:rPr dirty="0" sz="2800" spc="-140">
                <a:latin typeface="Verdana"/>
                <a:cs typeface="Verdana"/>
              </a:rPr>
              <a:t> </a:t>
            </a:r>
            <a:r>
              <a:rPr dirty="0" sz="2800" spc="-20">
                <a:latin typeface="Verdana"/>
                <a:cs typeface="Verdana"/>
              </a:rPr>
              <a:t>near </a:t>
            </a:r>
            <a:r>
              <a:rPr dirty="0" sz="2800" spc="-10">
                <a:latin typeface="Verdana"/>
                <a:cs typeface="Verdana"/>
              </a:rPr>
              <a:t>future.</a:t>
            </a:r>
            <a:endParaRPr sz="2800">
              <a:latin typeface="Verdana"/>
              <a:cs typeface="Verdana"/>
            </a:endParaRPr>
          </a:p>
          <a:p>
            <a:pPr marL="315595" marR="320675" indent="-303530">
              <a:lnSpc>
                <a:spcPct val="116100"/>
              </a:lnSpc>
              <a:spcBef>
                <a:spcPts val="5"/>
              </a:spcBef>
              <a:buFont typeface="Arial"/>
              <a:buChar char="•"/>
              <a:tabLst>
                <a:tab pos="315595" algn="l"/>
              </a:tabLst>
            </a:pPr>
            <a:r>
              <a:rPr dirty="0" sz="2800">
                <a:latin typeface="Verdana"/>
                <a:cs typeface="Verdana"/>
              </a:rPr>
              <a:t>Roquefort's</a:t>
            </a:r>
            <a:r>
              <a:rPr dirty="0" sz="2800" spc="-200">
                <a:latin typeface="Verdana"/>
                <a:cs typeface="Verdana"/>
              </a:rPr>
              <a:t> </a:t>
            </a:r>
            <a:r>
              <a:rPr dirty="0" sz="2800">
                <a:latin typeface="Verdana"/>
                <a:cs typeface="Verdana"/>
              </a:rPr>
              <a:t>reputation</a:t>
            </a:r>
            <a:r>
              <a:rPr dirty="0" sz="2800" spc="-190">
                <a:latin typeface="Verdana"/>
                <a:cs typeface="Verdana"/>
              </a:rPr>
              <a:t> </a:t>
            </a:r>
            <a:r>
              <a:rPr dirty="0" sz="2800" spc="-30">
                <a:latin typeface="Verdana"/>
                <a:cs typeface="Verdana"/>
              </a:rPr>
              <a:t>for</a:t>
            </a:r>
            <a:r>
              <a:rPr dirty="0" sz="2800" spc="-185">
                <a:latin typeface="Verdana"/>
                <a:cs typeface="Verdana"/>
              </a:rPr>
              <a:t> </a:t>
            </a:r>
            <a:r>
              <a:rPr dirty="0" sz="2800">
                <a:latin typeface="Verdana"/>
                <a:cs typeface="Verdana"/>
              </a:rPr>
              <a:t>quality</a:t>
            </a:r>
            <a:r>
              <a:rPr dirty="0" sz="2800" spc="-200">
                <a:latin typeface="Verdana"/>
                <a:cs typeface="Verdana"/>
              </a:rPr>
              <a:t> </a:t>
            </a:r>
            <a:r>
              <a:rPr dirty="0" sz="2800" spc="60">
                <a:latin typeface="Verdana"/>
                <a:cs typeface="Verdana"/>
              </a:rPr>
              <a:t>and</a:t>
            </a:r>
            <a:r>
              <a:rPr dirty="0" sz="2800" spc="-175">
                <a:latin typeface="Verdana"/>
                <a:cs typeface="Verdana"/>
              </a:rPr>
              <a:t> </a:t>
            </a:r>
            <a:r>
              <a:rPr dirty="0" sz="2800" spc="-35">
                <a:latin typeface="Verdana"/>
                <a:cs typeface="Verdana"/>
              </a:rPr>
              <a:t>its</a:t>
            </a:r>
            <a:r>
              <a:rPr dirty="0" sz="2800" spc="-215">
                <a:latin typeface="Verdana"/>
                <a:cs typeface="Verdana"/>
              </a:rPr>
              <a:t> </a:t>
            </a:r>
            <a:r>
              <a:rPr dirty="0" sz="2800" spc="70">
                <a:latin typeface="Verdana"/>
                <a:cs typeface="Verdana"/>
              </a:rPr>
              <a:t>unique</a:t>
            </a:r>
            <a:r>
              <a:rPr dirty="0" sz="2800" spc="-185">
                <a:latin typeface="Verdana"/>
                <a:cs typeface="Verdana"/>
              </a:rPr>
              <a:t> </a:t>
            </a:r>
            <a:r>
              <a:rPr dirty="0" sz="2800" spc="55">
                <a:latin typeface="Verdana"/>
                <a:cs typeface="Verdana"/>
              </a:rPr>
              <a:t>production</a:t>
            </a:r>
            <a:r>
              <a:rPr dirty="0" sz="2800" spc="-175">
                <a:latin typeface="Verdana"/>
                <a:cs typeface="Verdana"/>
              </a:rPr>
              <a:t> </a:t>
            </a:r>
            <a:r>
              <a:rPr dirty="0" sz="2800">
                <a:latin typeface="Verdana"/>
                <a:cs typeface="Verdana"/>
              </a:rPr>
              <a:t>process</a:t>
            </a:r>
            <a:r>
              <a:rPr dirty="0" sz="2800" spc="-200">
                <a:latin typeface="Verdana"/>
                <a:cs typeface="Verdana"/>
              </a:rPr>
              <a:t> </a:t>
            </a:r>
            <a:r>
              <a:rPr dirty="0" sz="2800" spc="-10">
                <a:latin typeface="Verdana"/>
                <a:cs typeface="Verdana"/>
              </a:rPr>
              <a:t>using </a:t>
            </a:r>
            <a:r>
              <a:rPr dirty="0" sz="2800" spc="-70">
                <a:latin typeface="Verdana"/>
                <a:cs typeface="Verdana"/>
              </a:rPr>
              <a:t>cave-</a:t>
            </a:r>
            <a:r>
              <a:rPr dirty="0" sz="2800" spc="65">
                <a:latin typeface="Verdana"/>
                <a:cs typeface="Verdana"/>
              </a:rPr>
              <a:t>aged</a:t>
            </a:r>
            <a:r>
              <a:rPr dirty="0" sz="2800" spc="-190">
                <a:latin typeface="Verdana"/>
                <a:cs typeface="Verdana"/>
              </a:rPr>
              <a:t> </a:t>
            </a:r>
            <a:r>
              <a:rPr dirty="0" sz="2800" spc="65">
                <a:latin typeface="Verdana"/>
                <a:cs typeface="Verdana"/>
              </a:rPr>
              <a:t>Penicillium</a:t>
            </a:r>
            <a:r>
              <a:rPr dirty="0" sz="2800" spc="-210">
                <a:latin typeface="Verdana"/>
                <a:cs typeface="Verdana"/>
              </a:rPr>
              <a:t> </a:t>
            </a:r>
            <a:r>
              <a:rPr dirty="0" sz="2800">
                <a:latin typeface="Verdana"/>
                <a:cs typeface="Verdana"/>
              </a:rPr>
              <a:t>roqueforti</a:t>
            </a:r>
            <a:r>
              <a:rPr dirty="0" sz="2800" spc="-180">
                <a:latin typeface="Verdana"/>
                <a:cs typeface="Verdana"/>
              </a:rPr>
              <a:t> </a:t>
            </a:r>
            <a:r>
              <a:rPr dirty="0" sz="2800" spc="50">
                <a:latin typeface="Verdana"/>
                <a:cs typeface="Verdana"/>
              </a:rPr>
              <a:t>molds</a:t>
            </a:r>
            <a:r>
              <a:rPr dirty="0" sz="2800" spc="-210">
                <a:latin typeface="Verdana"/>
                <a:cs typeface="Verdana"/>
              </a:rPr>
              <a:t> </a:t>
            </a:r>
            <a:r>
              <a:rPr dirty="0" sz="2800" spc="50">
                <a:latin typeface="Verdana"/>
                <a:cs typeface="Verdana"/>
              </a:rPr>
              <a:t>contribute</a:t>
            </a:r>
            <a:r>
              <a:rPr dirty="0" sz="2800" spc="-195">
                <a:latin typeface="Verdana"/>
                <a:cs typeface="Verdana"/>
              </a:rPr>
              <a:t> </a:t>
            </a:r>
            <a:r>
              <a:rPr dirty="0" sz="2800">
                <a:latin typeface="Verdana"/>
                <a:cs typeface="Verdana"/>
              </a:rPr>
              <a:t>to</a:t>
            </a:r>
            <a:r>
              <a:rPr dirty="0" sz="2800" spc="-210">
                <a:latin typeface="Verdana"/>
                <a:cs typeface="Verdana"/>
              </a:rPr>
              <a:t> </a:t>
            </a:r>
            <a:r>
              <a:rPr dirty="0" sz="2800" spc="-35">
                <a:latin typeface="Verdana"/>
                <a:cs typeface="Verdana"/>
              </a:rPr>
              <a:t>its</a:t>
            </a:r>
            <a:r>
              <a:rPr dirty="0" sz="2800" spc="-210">
                <a:latin typeface="Verdana"/>
                <a:cs typeface="Verdana"/>
              </a:rPr>
              <a:t> </a:t>
            </a:r>
            <a:r>
              <a:rPr dirty="0" sz="2800" spc="80">
                <a:latin typeface="Verdana"/>
                <a:cs typeface="Verdana"/>
              </a:rPr>
              <a:t>growing</a:t>
            </a:r>
            <a:r>
              <a:rPr dirty="0" sz="2800" spc="-175">
                <a:latin typeface="Verdana"/>
                <a:cs typeface="Verdana"/>
              </a:rPr>
              <a:t> </a:t>
            </a:r>
            <a:r>
              <a:rPr dirty="0" sz="2800" spc="-10">
                <a:latin typeface="Verdana"/>
                <a:cs typeface="Verdana"/>
              </a:rPr>
              <a:t>demand.</a:t>
            </a:r>
            <a:endParaRPr sz="2800">
              <a:latin typeface="Verdana"/>
              <a:cs typeface="Verdana"/>
            </a:endParaRPr>
          </a:p>
          <a:p>
            <a:pPr marL="315595" marR="306070" indent="-303530">
              <a:lnSpc>
                <a:spcPct val="116100"/>
              </a:lnSpc>
              <a:buFont typeface="Arial"/>
              <a:buChar char="•"/>
              <a:tabLst>
                <a:tab pos="315595" algn="l"/>
              </a:tabLst>
            </a:pPr>
            <a:r>
              <a:rPr dirty="0" sz="2800" spc="-50">
                <a:latin typeface="Verdana"/>
                <a:cs typeface="Verdana"/>
              </a:rPr>
              <a:t>Goat's</a:t>
            </a:r>
            <a:r>
              <a:rPr dirty="0" sz="2800" spc="-195">
                <a:latin typeface="Verdana"/>
                <a:cs typeface="Verdana"/>
              </a:rPr>
              <a:t> </a:t>
            </a:r>
            <a:r>
              <a:rPr dirty="0" sz="2800" spc="55">
                <a:latin typeface="Verdana"/>
                <a:cs typeface="Verdana"/>
              </a:rPr>
              <a:t>milk</a:t>
            </a:r>
            <a:r>
              <a:rPr dirty="0" sz="2800" spc="-185">
                <a:latin typeface="Verdana"/>
                <a:cs typeface="Verdana"/>
              </a:rPr>
              <a:t> </a:t>
            </a:r>
            <a:r>
              <a:rPr dirty="0" sz="2800" spc="55">
                <a:latin typeface="Verdana"/>
                <a:cs typeface="Verdana"/>
              </a:rPr>
              <a:t>blue</a:t>
            </a:r>
            <a:r>
              <a:rPr dirty="0" sz="2800" spc="-190">
                <a:latin typeface="Verdana"/>
                <a:cs typeface="Verdana"/>
              </a:rPr>
              <a:t> </a:t>
            </a:r>
            <a:r>
              <a:rPr dirty="0" sz="2800">
                <a:latin typeface="Verdana"/>
                <a:cs typeface="Verdana"/>
              </a:rPr>
              <a:t>cheese</a:t>
            </a:r>
            <a:r>
              <a:rPr dirty="0" sz="2800" spc="-185">
                <a:latin typeface="Verdana"/>
                <a:cs typeface="Verdana"/>
              </a:rPr>
              <a:t> </a:t>
            </a:r>
            <a:r>
              <a:rPr dirty="0" sz="2800" spc="-65">
                <a:latin typeface="Verdana"/>
                <a:cs typeface="Verdana"/>
              </a:rPr>
              <a:t>is</a:t>
            </a:r>
            <a:r>
              <a:rPr dirty="0" sz="2800" spc="-204">
                <a:latin typeface="Verdana"/>
                <a:cs typeface="Verdana"/>
              </a:rPr>
              <a:t> </a:t>
            </a:r>
            <a:r>
              <a:rPr dirty="0" sz="2800">
                <a:latin typeface="Verdana"/>
                <a:cs typeface="Verdana"/>
              </a:rPr>
              <a:t>often</a:t>
            </a:r>
            <a:r>
              <a:rPr dirty="0" sz="2800" spc="-170">
                <a:latin typeface="Verdana"/>
                <a:cs typeface="Verdana"/>
              </a:rPr>
              <a:t> </a:t>
            </a:r>
            <a:r>
              <a:rPr dirty="0" sz="2800" spc="-10">
                <a:latin typeface="Verdana"/>
                <a:cs typeface="Verdana"/>
              </a:rPr>
              <a:t>associated</a:t>
            </a:r>
            <a:r>
              <a:rPr dirty="0" sz="2800" spc="-195">
                <a:latin typeface="Verdana"/>
                <a:cs typeface="Verdana"/>
              </a:rPr>
              <a:t> </a:t>
            </a:r>
            <a:r>
              <a:rPr dirty="0" sz="2800" spc="70">
                <a:latin typeface="Verdana"/>
                <a:cs typeface="Verdana"/>
              </a:rPr>
              <a:t>with</a:t>
            </a:r>
            <a:r>
              <a:rPr dirty="0" sz="2800" spc="-170">
                <a:latin typeface="Verdana"/>
                <a:cs typeface="Verdana"/>
              </a:rPr>
              <a:t> </a:t>
            </a:r>
            <a:r>
              <a:rPr dirty="0" sz="2800" spc="-30">
                <a:latin typeface="Verdana"/>
                <a:cs typeface="Verdana"/>
              </a:rPr>
              <a:t>artisanal</a:t>
            </a:r>
            <a:r>
              <a:rPr dirty="0" sz="2800" spc="-195">
                <a:latin typeface="Verdana"/>
                <a:cs typeface="Verdana"/>
              </a:rPr>
              <a:t> </a:t>
            </a:r>
            <a:r>
              <a:rPr dirty="0" sz="2800" spc="65">
                <a:latin typeface="Verdana"/>
                <a:cs typeface="Verdana"/>
              </a:rPr>
              <a:t>and</a:t>
            </a:r>
            <a:r>
              <a:rPr dirty="0" sz="2800" spc="-170">
                <a:latin typeface="Verdana"/>
                <a:cs typeface="Verdana"/>
              </a:rPr>
              <a:t> </a:t>
            </a:r>
            <a:r>
              <a:rPr dirty="0" sz="2800" spc="-25">
                <a:latin typeface="Verdana"/>
                <a:cs typeface="Verdana"/>
              </a:rPr>
              <a:t>small-</a:t>
            </a:r>
            <a:r>
              <a:rPr dirty="0" sz="2800" spc="50">
                <a:latin typeface="Verdana"/>
                <a:cs typeface="Verdana"/>
              </a:rPr>
              <a:t>batch </a:t>
            </a:r>
            <a:r>
              <a:rPr dirty="0" sz="2800">
                <a:latin typeface="Verdana"/>
                <a:cs typeface="Verdana"/>
              </a:rPr>
              <a:t>production,</a:t>
            </a:r>
            <a:r>
              <a:rPr dirty="0" sz="2800" spc="-185">
                <a:latin typeface="Verdana"/>
                <a:cs typeface="Verdana"/>
              </a:rPr>
              <a:t> </a:t>
            </a:r>
            <a:r>
              <a:rPr dirty="0" sz="2800" spc="55">
                <a:latin typeface="Verdana"/>
                <a:cs typeface="Verdana"/>
              </a:rPr>
              <a:t>aligning</a:t>
            </a:r>
            <a:r>
              <a:rPr dirty="0" sz="2800" spc="-185">
                <a:latin typeface="Verdana"/>
                <a:cs typeface="Verdana"/>
              </a:rPr>
              <a:t> </a:t>
            </a:r>
            <a:r>
              <a:rPr dirty="0" sz="2800" spc="70">
                <a:latin typeface="Verdana"/>
                <a:cs typeface="Verdana"/>
              </a:rPr>
              <a:t>with</a:t>
            </a:r>
            <a:r>
              <a:rPr dirty="0" sz="2800" spc="-195">
                <a:latin typeface="Verdana"/>
                <a:cs typeface="Verdana"/>
              </a:rPr>
              <a:t> </a:t>
            </a:r>
            <a:r>
              <a:rPr dirty="0" sz="2800" spc="60">
                <a:latin typeface="Verdana"/>
                <a:cs typeface="Verdana"/>
              </a:rPr>
              <a:t>the</a:t>
            </a:r>
            <a:r>
              <a:rPr dirty="0" sz="2800" spc="-204">
                <a:latin typeface="Verdana"/>
                <a:cs typeface="Verdana"/>
              </a:rPr>
              <a:t> </a:t>
            </a:r>
            <a:r>
              <a:rPr dirty="0" sz="2800" spc="80">
                <a:latin typeface="Verdana"/>
                <a:cs typeface="Verdana"/>
              </a:rPr>
              <a:t>growing</a:t>
            </a:r>
            <a:r>
              <a:rPr dirty="0" sz="2800" spc="-175">
                <a:latin typeface="Verdana"/>
                <a:cs typeface="Verdana"/>
              </a:rPr>
              <a:t> </a:t>
            </a:r>
            <a:r>
              <a:rPr dirty="0" sz="2800">
                <a:latin typeface="Verdana"/>
                <a:cs typeface="Verdana"/>
              </a:rPr>
              <a:t>trend</a:t>
            </a:r>
            <a:r>
              <a:rPr dirty="0" sz="2800" spc="-190">
                <a:latin typeface="Verdana"/>
                <a:cs typeface="Verdana"/>
              </a:rPr>
              <a:t> </a:t>
            </a:r>
            <a:r>
              <a:rPr dirty="0" sz="2800" spc="-30">
                <a:latin typeface="Verdana"/>
                <a:cs typeface="Verdana"/>
              </a:rPr>
              <a:t>for</a:t>
            </a:r>
            <a:r>
              <a:rPr dirty="0" sz="2800" spc="-185">
                <a:latin typeface="Verdana"/>
                <a:cs typeface="Verdana"/>
              </a:rPr>
              <a:t> </a:t>
            </a:r>
            <a:r>
              <a:rPr dirty="0" sz="2800" spc="-20">
                <a:latin typeface="Verdana"/>
                <a:cs typeface="Verdana"/>
              </a:rPr>
              <a:t>craft</a:t>
            </a:r>
            <a:r>
              <a:rPr dirty="0" sz="2800" spc="-204">
                <a:latin typeface="Verdana"/>
                <a:cs typeface="Verdana"/>
              </a:rPr>
              <a:t> </a:t>
            </a:r>
            <a:r>
              <a:rPr dirty="0" sz="2800" spc="65">
                <a:latin typeface="Verdana"/>
                <a:cs typeface="Verdana"/>
              </a:rPr>
              <a:t>and</a:t>
            </a:r>
            <a:r>
              <a:rPr dirty="0" sz="2800" spc="-180">
                <a:latin typeface="Verdana"/>
                <a:cs typeface="Verdana"/>
              </a:rPr>
              <a:t> </a:t>
            </a:r>
            <a:r>
              <a:rPr dirty="0" sz="2800" spc="80">
                <a:latin typeface="Verdana"/>
                <a:cs typeface="Verdana"/>
              </a:rPr>
              <a:t>premium</a:t>
            </a:r>
            <a:r>
              <a:rPr dirty="0" sz="2800" spc="-170">
                <a:latin typeface="Verdana"/>
                <a:cs typeface="Verdana"/>
              </a:rPr>
              <a:t> </a:t>
            </a:r>
            <a:r>
              <a:rPr dirty="0" sz="2800" spc="-10">
                <a:latin typeface="Verdana"/>
                <a:cs typeface="Verdana"/>
              </a:rPr>
              <a:t>cheese varieties.</a:t>
            </a:r>
            <a:endParaRPr sz="2800">
              <a:latin typeface="Verdana"/>
              <a:cs typeface="Verdana"/>
            </a:endParaRPr>
          </a:p>
          <a:p>
            <a:pPr marL="315595" marR="5080" indent="-303530">
              <a:lnSpc>
                <a:spcPct val="116100"/>
              </a:lnSpc>
              <a:buChar char="•"/>
              <a:tabLst>
                <a:tab pos="315595" algn="l"/>
                <a:tab pos="408940" algn="l"/>
              </a:tabLst>
            </a:pPr>
            <a:r>
              <a:rPr dirty="0" sz="2800">
                <a:latin typeface="Arial"/>
                <a:cs typeface="Arial"/>
              </a:rPr>
              <a:t>	</a:t>
            </a:r>
            <a:r>
              <a:rPr dirty="0" sz="2800" spc="-25">
                <a:latin typeface="Verdana"/>
                <a:cs typeface="Verdana"/>
              </a:rPr>
              <a:t>These</a:t>
            </a:r>
            <a:r>
              <a:rPr dirty="0" sz="2800" spc="-185">
                <a:latin typeface="Verdana"/>
                <a:cs typeface="Verdana"/>
              </a:rPr>
              <a:t> </a:t>
            </a:r>
            <a:r>
              <a:rPr dirty="0" sz="2800" spc="-50">
                <a:latin typeface="Verdana"/>
                <a:cs typeface="Verdana"/>
              </a:rPr>
              <a:t>cheeses,</a:t>
            </a:r>
            <a:r>
              <a:rPr dirty="0" sz="2800" spc="-195">
                <a:latin typeface="Verdana"/>
                <a:cs typeface="Verdana"/>
              </a:rPr>
              <a:t> </a:t>
            </a:r>
            <a:r>
              <a:rPr dirty="0" sz="2800">
                <a:latin typeface="Verdana"/>
                <a:cs typeface="Verdana"/>
              </a:rPr>
              <a:t>like</a:t>
            </a:r>
            <a:r>
              <a:rPr dirty="0" sz="2800" spc="-170">
                <a:latin typeface="Verdana"/>
                <a:cs typeface="Verdana"/>
              </a:rPr>
              <a:t> </a:t>
            </a:r>
            <a:r>
              <a:rPr dirty="0" sz="2800">
                <a:latin typeface="Verdana"/>
                <a:cs typeface="Verdana"/>
              </a:rPr>
              <a:t>Gorgonzola</a:t>
            </a:r>
            <a:r>
              <a:rPr dirty="0" sz="2800" spc="-170">
                <a:latin typeface="Verdana"/>
                <a:cs typeface="Verdana"/>
              </a:rPr>
              <a:t> </a:t>
            </a:r>
            <a:r>
              <a:rPr dirty="0" sz="2800" spc="65">
                <a:latin typeface="Verdana"/>
                <a:cs typeface="Verdana"/>
              </a:rPr>
              <a:t>and</a:t>
            </a:r>
            <a:r>
              <a:rPr dirty="0" sz="2800" spc="-175">
                <a:latin typeface="Verdana"/>
                <a:cs typeface="Verdana"/>
              </a:rPr>
              <a:t> </a:t>
            </a:r>
            <a:r>
              <a:rPr dirty="0" sz="2800" spc="-20">
                <a:latin typeface="Verdana"/>
                <a:cs typeface="Verdana"/>
              </a:rPr>
              <a:t>Roquefort,</a:t>
            </a:r>
            <a:r>
              <a:rPr dirty="0" sz="2800" spc="-170">
                <a:latin typeface="Verdana"/>
                <a:cs typeface="Verdana"/>
              </a:rPr>
              <a:t> </a:t>
            </a:r>
            <a:r>
              <a:rPr dirty="0" sz="2800" spc="-35">
                <a:latin typeface="Verdana"/>
                <a:cs typeface="Verdana"/>
              </a:rPr>
              <a:t>offer</a:t>
            </a:r>
            <a:r>
              <a:rPr dirty="0" sz="2800" spc="-175">
                <a:latin typeface="Verdana"/>
                <a:cs typeface="Verdana"/>
              </a:rPr>
              <a:t> </a:t>
            </a:r>
            <a:r>
              <a:rPr dirty="0" sz="2800" spc="-60">
                <a:latin typeface="Verdana"/>
                <a:cs typeface="Verdana"/>
              </a:rPr>
              <a:t>a</a:t>
            </a:r>
            <a:r>
              <a:rPr dirty="0" sz="2800" spc="-185">
                <a:latin typeface="Verdana"/>
                <a:cs typeface="Verdana"/>
              </a:rPr>
              <a:t> </a:t>
            </a:r>
            <a:r>
              <a:rPr dirty="0" sz="2800">
                <a:latin typeface="Verdana"/>
                <a:cs typeface="Verdana"/>
              </a:rPr>
              <a:t>crumbly</a:t>
            </a:r>
            <a:r>
              <a:rPr dirty="0" sz="2800" spc="-160">
                <a:latin typeface="Verdana"/>
                <a:cs typeface="Verdana"/>
              </a:rPr>
              <a:t> </a:t>
            </a:r>
            <a:r>
              <a:rPr dirty="0" sz="2800" spc="-35">
                <a:latin typeface="Verdana"/>
                <a:cs typeface="Verdana"/>
              </a:rPr>
              <a:t>yet</a:t>
            </a:r>
            <a:r>
              <a:rPr dirty="0" sz="2800" spc="-185">
                <a:latin typeface="Verdana"/>
                <a:cs typeface="Verdana"/>
              </a:rPr>
              <a:t> </a:t>
            </a:r>
            <a:r>
              <a:rPr dirty="0" sz="2800" spc="-10">
                <a:latin typeface="Verdana"/>
                <a:cs typeface="Verdana"/>
              </a:rPr>
              <a:t>slightly </a:t>
            </a:r>
            <a:r>
              <a:rPr dirty="0" sz="2800">
                <a:latin typeface="Verdana"/>
                <a:cs typeface="Verdana"/>
              </a:rPr>
              <a:t>creamy</a:t>
            </a:r>
            <a:r>
              <a:rPr dirty="0" sz="2800" spc="-125">
                <a:latin typeface="Verdana"/>
                <a:cs typeface="Verdana"/>
              </a:rPr>
              <a:t> </a:t>
            </a:r>
            <a:r>
              <a:rPr dirty="0" sz="2800" spc="-10">
                <a:latin typeface="Verdana"/>
                <a:cs typeface="Verdana"/>
              </a:rPr>
              <a:t>texture</a:t>
            </a:r>
            <a:r>
              <a:rPr dirty="0" sz="2800" spc="-150">
                <a:latin typeface="Verdana"/>
                <a:cs typeface="Verdana"/>
              </a:rPr>
              <a:t> </a:t>
            </a:r>
            <a:r>
              <a:rPr dirty="0" sz="2800">
                <a:latin typeface="Verdana"/>
                <a:cs typeface="Verdana"/>
              </a:rPr>
              <a:t>that</a:t>
            </a:r>
            <a:r>
              <a:rPr dirty="0" sz="2800" spc="-135">
                <a:latin typeface="Verdana"/>
                <a:cs typeface="Verdana"/>
              </a:rPr>
              <a:t> </a:t>
            </a:r>
            <a:r>
              <a:rPr dirty="0" sz="2800">
                <a:latin typeface="Verdana"/>
                <a:cs typeface="Verdana"/>
              </a:rPr>
              <a:t>enhances</a:t>
            </a:r>
            <a:r>
              <a:rPr dirty="0" sz="2800" spc="-145">
                <a:latin typeface="Verdana"/>
                <a:cs typeface="Verdana"/>
              </a:rPr>
              <a:t> </a:t>
            </a:r>
            <a:r>
              <a:rPr dirty="0" sz="2800" spc="75">
                <a:latin typeface="Verdana"/>
                <a:cs typeface="Verdana"/>
              </a:rPr>
              <a:t>both</a:t>
            </a:r>
            <a:r>
              <a:rPr dirty="0" sz="2800" spc="-135">
                <a:latin typeface="Verdana"/>
                <a:cs typeface="Verdana"/>
              </a:rPr>
              <a:t> </a:t>
            </a:r>
            <a:r>
              <a:rPr dirty="0" sz="2800" spc="-10">
                <a:latin typeface="Verdana"/>
                <a:cs typeface="Verdana"/>
              </a:rPr>
              <a:t>culinary</a:t>
            </a:r>
            <a:r>
              <a:rPr dirty="0" sz="2800" spc="-155">
                <a:latin typeface="Verdana"/>
                <a:cs typeface="Verdana"/>
              </a:rPr>
              <a:t> </a:t>
            </a:r>
            <a:r>
              <a:rPr dirty="0" sz="2800" spc="65">
                <a:latin typeface="Verdana"/>
                <a:cs typeface="Verdana"/>
              </a:rPr>
              <a:t>and</a:t>
            </a:r>
            <a:r>
              <a:rPr dirty="0" sz="2800" spc="-130">
                <a:latin typeface="Verdana"/>
                <a:cs typeface="Verdana"/>
              </a:rPr>
              <a:t> </a:t>
            </a:r>
            <a:r>
              <a:rPr dirty="0" sz="2800">
                <a:latin typeface="Verdana"/>
                <a:cs typeface="Verdana"/>
              </a:rPr>
              <a:t>cheese</a:t>
            </a:r>
            <a:r>
              <a:rPr dirty="0" sz="2800" spc="-155">
                <a:latin typeface="Verdana"/>
                <a:cs typeface="Verdana"/>
              </a:rPr>
              <a:t> </a:t>
            </a:r>
            <a:r>
              <a:rPr dirty="0" sz="2800">
                <a:latin typeface="Verdana"/>
                <a:cs typeface="Verdana"/>
              </a:rPr>
              <a:t>platter</a:t>
            </a:r>
            <a:r>
              <a:rPr dirty="0" sz="2800" spc="-160">
                <a:latin typeface="Verdana"/>
                <a:cs typeface="Verdana"/>
              </a:rPr>
              <a:t> </a:t>
            </a:r>
            <a:r>
              <a:rPr dirty="0" sz="2800" spc="-10">
                <a:latin typeface="Verdana"/>
                <a:cs typeface="Verdana"/>
              </a:rPr>
              <a:t>applications.</a:t>
            </a:r>
            <a:endParaRPr sz="2800">
              <a:latin typeface="Verdana"/>
              <a:cs typeface="Verdana"/>
            </a:endParaRPr>
          </a:p>
          <a:p>
            <a:pPr marL="315595" marR="572135" indent="-303530">
              <a:lnSpc>
                <a:spcPts val="3900"/>
              </a:lnSpc>
              <a:spcBef>
                <a:spcPts val="100"/>
              </a:spcBef>
              <a:buFont typeface="Arial"/>
              <a:buChar char="•"/>
              <a:tabLst>
                <a:tab pos="315595" algn="l"/>
              </a:tabLst>
            </a:pPr>
            <a:r>
              <a:rPr dirty="0" sz="2800">
                <a:latin typeface="Verdana"/>
                <a:cs typeface="Verdana"/>
              </a:rPr>
              <a:t>The</a:t>
            </a:r>
            <a:r>
              <a:rPr dirty="0" sz="2800" spc="-145">
                <a:latin typeface="Verdana"/>
                <a:cs typeface="Verdana"/>
              </a:rPr>
              <a:t> </a:t>
            </a:r>
            <a:r>
              <a:rPr dirty="0" sz="2800" spc="-75">
                <a:latin typeface="Verdana"/>
                <a:cs typeface="Verdana"/>
              </a:rPr>
              <a:t>Sheep\'s</a:t>
            </a:r>
            <a:r>
              <a:rPr dirty="0" sz="2800" spc="-160">
                <a:latin typeface="Verdana"/>
                <a:cs typeface="Verdana"/>
              </a:rPr>
              <a:t> </a:t>
            </a:r>
            <a:r>
              <a:rPr dirty="0" sz="2800" spc="70">
                <a:latin typeface="Verdana"/>
                <a:cs typeface="Verdana"/>
              </a:rPr>
              <a:t>Milk</a:t>
            </a:r>
            <a:r>
              <a:rPr dirty="0" sz="2800" spc="-160">
                <a:latin typeface="Verdana"/>
                <a:cs typeface="Verdana"/>
              </a:rPr>
              <a:t> </a:t>
            </a:r>
            <a:r>
              <a:rPr dirty="0" sz="2800" spc="65">
                <a:latin typeface="Verdana"/>
                <a:cs typeface="Verdana"/>
              </a:rPr>
              <a:t>segment</a:t>
            </a:r>
            <a:r>
              <a:rPr dirty="0" sz="2800" spc="-140">
                <a:latin typeface="Verdana"/>
                <a:cs typeface="Verdana"/>
              </a:rPr>
              <a:t> </a:t>
            </a:r>
            <a:r>
              <a:rPr dirty="0" sz="2800" spc="-65">
                <a:latin typeface="Verdana"/>
                <a:cs typeface="Verdana"/>
              </a:rPr>
              <a:t>is</a:t>
            </a:r>
            <a:r>
              <a:rPr dirty="0" sz="2800" spc="-160">
                <a:latin typeface="Verdana"/>
                <a:cs typeface="Verdana"/>
              </a:rPr>
              <a:t> </a:t>
            </a:r>
            <a:r>
              <a:rPr dirty="0" sz="2800">
                <a:latin typeface="Verdana"/>
                <a:cs typeface="Verdana"/>
              </a:rPr>
              <a:t>expected</a:t>
            </a:r>
            <a:r>
              <a:rPr dirty="0" sz="2800" spc="-150">
                <a:latin typeface="Verdana"/>
                <a:cs typeface="Verdana"/>
              </a:rPr>
              <a:t> </a:t>
            </a:r>
            <a:r>
              <a:rPr dirty="0" sz="2800">
                <a:latin typeface="Verdana"/>
                <a:cs typeface="Verdana"/>
              </a:rPr>
              <a:t>to</a:t>
            </a:r>
            <a:r>
              <a:rPr dirty="0" sz="2800" spc="-155">
                <a:latin typeface="Verdana"/>
                <a:cs typeface="Verdana"/>
              </a:rPr>
              <a:t> </a:t>
            </a:r>
            <a:r>
              <a:rPr dirty="0" sz="2800">
                <a:latin typeface="Verdana"/>
                <a:cs typeface="Verdana"/>
              </a:rPr>
              <a:t>expand</a:t>
            </a:r>
            <a:r>
              <a:rPr dirty="0" sz="2800" spc="-140">
                <a:latin typeface="Verdana"/>
                <a:cs typeface="Verdana"/>
              </a:rPr>
              <a:t> </a:t>
            </a:r>
            <a:r>
              <a:rPr dirty="0" sz="2800" spc="-20">
                <a:latin typeface="Verdana"/>
                <a:cs typeface="Verdana"/>
              </a:rPr>
              <a:t>at</a:t>
            </a:r>
            <a:r>
              <a:rPr dirty="0" sz="2800" spc="-145">
                <a:latin typeface="Verdana"/>
                <a:cs typeface="Verdana"/>
              </a:rPr>
              <a:t> </a:t>
            </a:r>
            <a:r>
              <a:rPr dirty="0" sz="2800">
                <a:latin typeface="Verdana"/>
                <a:cs typeface="Verdana"/>
              </a:rPr>
              <a:t>the</a:t>
            </a:r>
            <a:r>
              <a:rPr dirty="0" sz="2800" spc="-150">
                <a:latin typeface="Verdana"/>
                <a:cs typeface="Verdana"/>
              </a:rPr>
              <a:t> </a:t>
            </a:r>
            <a:r>
              <a:rPr dirty="0" sz="2800">
                <a:latin typeface="Verdana"/>
                <a:cs typeface="Verdana"/>
              </a:rPr>
              <a:t>significant</a:t>
            </a:r>
            <a:r>
              <a:rPr dirty="0" sz="2800" spc="-135">
                <a:latin typeface="Verdana"/>
                <a:cs typeface="Verdana"/>
              </a:rPr>
              <a:t> </a:t>
            </a:r>
            <a:r>
              <a:rPr dirty="0" sz="2800" spc="-20">
                <a:latin typeface="Verdana"/>
                <a:cs typeface="Verdana"/>
              </a:rPr>
              <a:t>CAGR </a:t>
            </a:r>
            <a:r>
              <a:rPr dirty="0" sz="2800">
                <a:latin typeface="Verdana"/>
                <a:cs typeface="Verdana"/>
              </a:rPr>
              <a:t>retaining</a:t>
            </a:r>
            <a:r>
              <a:rPr dirty="0" sz="2800" spc="-110">
                <a:latin typeface="Verdana"/>
                <a:cs typeface="Verdana"/>
              </a:rPr>
              <a:t> </a:t>
            </a:r>
            <a:r>
              <a:rPr dirty="0" sz="2800">
                <a:latin typeface="Verdana"/>
                <a:cs typeface="Verdana"/>
              </a:rPr>
              <a:t>position</a:t>
            </a:r>
            <a:r>
              <a:rPr dirty="0" sz="2800" spc="-114">
                <a:latin typeface="Verdana"/>
                <a:cs typeface="Verdana"/>
              </a:rPr>
              <a:t> </a:t>
            </a:r>
            <a:r>
              <a:rPr dirty="0" sz="2800" spc="60">
                <a:latin typeface="Verdana"/>
                <a:cs typeface="Verdana"/>
              </a:rPr>
              <a:t>throughout</a:t>
            </a:r>
            <a:r>
              <a:rPr dirty="0" sz="2800" spc="-85">
                <a:latin typeface="Verdana"/>
                <a:cs typeface="Verdana"/>
              </a:rPr>
              <a:t> </a:t>
            </a:r>
            <a:r>
              <a:rPr dirty="0" sz="2800">
                <a:latin typeface="Verdana"/>
                <a:cs typeface="Verdana"/>
              </a:rPr>
              <a:t>the</a:t>
            </a:r>
            <a:r>
              <a:rPr dirty="0" sz="2800" spc="-95">
                <a:latin typeface="Verdana"/>
                <a:cs typeface="Verdana"/>
              </a:rPr>
              <a:t> </a:t>
            </a:r>
            <a:r>
              <a:rPr dirty="0" sz="2800" spc="-20">
                <a:latin typeface="Verdana"/>
                <a:cs typeface="Verdana"/>
              </a:rPr>
              <a:t>forecast</a:t>
            </a:r>
            <a:r>
              <a:rPr dirty="0" sz="2800" spc="-100">
                <a:latin typeface="Verdana"/>
                <a:cs typeface="Verdana"/>
              </a:rPr>
              <a:t> </a:t>
            </a:r>
            <a:r>
              <a:rPr dirty="0" sz="2800" spc="-10">
                <a:latin typeface="Verdana"/>
                <a:cs typeface="Verdana"/>
              </a:rPr>
              <a:t>period.</a:t>
            </a:r>
            <a:endParaRPr sz="28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7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487411" y="2130551"/>
            <a:ext cx="2997707" cy="989076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866119" y="2130551"/>
            <a:ext cx="3364991" cy="1194816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4612112" y="1818132"/>
            <a:ext cx="3387852" cy="1178052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341107" y="3691128"/>
            <a:ext cx="2612136" cy="1822704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0526268" y="3878579"/>
            <a:ext cx="4087368" cy="1207008"/>
          </a:xfrm>
          <a:prstGeom prst="rect">
            <a:avLst/>
          </a:prstGeom>
        </p:spPr>
      </p:pic>
      <p:pic>
        <p:nvPicPr>
          <p:cNvPr id="8" name="object 8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5186660" y="3328415"/>
            <a:ext cx="2813304" cy="2307336"/>
          </a:xfrm>
          <a:prstGeom prst="rect">
            <a:avLst/>
          </a:prstGeom>
        </p:spPr>
      </p:pic>
      <p:pic>
        <p:nvPicPr>
          <p:cNvPr id="9" name="object 9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7194804" y="5949696"/>
            <a:ext cx="3582924" cy="1408176"/>
          </a:xfrm>
          <a:prstGeom prst="rect">
            <a:avLst/>
          </a:prstGeom>
        </p:spPr>
      </p:pic>
      <p:pic>
        <p:nvPicPr>
          <p:cNvPr id="10" name="object 10" descr="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1036807" y="5737859"/>
            <a:ext cx="3575304" cy="1831848"/>
          </a:xfrm>
          <a:prstGeom prst="rect">
            <a:avLst/>
          </a:prstGeom>
        </p:spPr>
      </p:pic>
      <p:pic>
        <p:nvPicPr>
          <p:cNvPr id="11" name="object 11" descr="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5186660" y="5737859"/>
            <a:ext cx="2491740" cy="2491740"/>
          </a:xfrm>
          <a:prstGeom prst="rect">
            <a:avLst/>
          </a:prstGeom>
        </p:spPr>
      </p:pic>
      <p:pic>
        <p:nvPicPr>
          <p:cNvPr id="12" name="object 12" descr="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6412991" y="7798307"/>
            <a:ext cx="2572512" cy="2289048"/>
          </a:xfrm>
          <a:prstGeom prst="rect">
            <a:avLst/>
          </a:prstGeom>
        </p:spPr>
      </p:pic>
      <p:pic>
        <p:nvPicPr>
          <p:cNvPr id="13" name="object 13" descr="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9273540" y="7798307"/>
            <a:ext cx="4658867" cy="1972056"/>
          </a:xfrm>
          <a:prstGeom prst="rect">
            <a:avLst/>
          </a:prstGeom>
        </p:spPr>
      </p:pic>
      <p:pic>
        <p:nvPicPr>
          <p:cNvPr id="14" name="object 14" descr="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4052804" y="7626094"/>
            <a:ext cx="2540507" cy="2633470"/>
          </a:xfrm>
          <a:prstGeom prst="rect">
            <a:avLst/>
          </a:prstGeom>
        </p:spPr>
      </p:pic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90067" rIns="0" bIns="0" rtlCol="0" vert="horz">
            <a:spAutoFit/>
          </a:bodyPr>
          <a:lstStyle/>
          <a:p>
            <a:pPr marL="5624830">
              <a:lnSpc>
                <a:spcPct val="100000"/>
              </a:lnSpc>
              <a:spcBef>
                <a:spcPts val="95"/>
              </a:spcBef>
            </a:pPr>
            <a:r>
              <a:rPr dirty="0" spc="-235"/>
              <a:t>KEY</a:t>
            </a:r>
            <a:r>
              <a:rPr dirty="0" spc="-710"/>
              <a:t> </a:t>
            </a:r>
            <a:r>
              <a:rPr dirty="0" spc="-95"/>
              <a:t>PLAYERS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7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7257033" y="522224"/>
            <a:ext cx="3490595" cy="54864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3400" b="1">
                <a:latin typeface="Georgia"/>
                <a:cs typeface="Georgia"/>
              </a:rPr>
              <a:t>For</a:t>
            </a:r>
            <a:r>
              <a:rPr dirty="0" sz="3400" spc="-5" b="1">
                <a:latin typeface="Georgia"/>
                <a:cs typeface="Georgia"/>
              </a:rPr>
              <a:t> </a:t>
            </a:r>
            <a:r>
              <a:rPr dirty="0" sz="3400" b="1">
                <a:latin typeface="Georgia"/>
                <a:cs typeface="Georgia"/>
              </a:rPr>
              <a:t>Full</a:t>
            </a:r>
            <a:r>
              <a:rPr dirty="0" sz="3400" spc="-15" b="1">
                <a:latin typeface="Georgia"/>
                <a:cs typeface="Georgia"/>
              </a:rPr>
              <a:t> </a:t>
            </a:r>
            <a:r>
              <a:rPr dirty="0" sz="3400" spc="-10" b="1">
                <a:latin typeface="Georgia"/>
                <a:cs typeface="Georgia"/>
              </a:rPr>
              <a:t>Report</a:t>
            </a:r>
            <a:endParaRPr sz="3400">
              <a:latin typeface="Georgia"/>
              <a:cs typeface="Georgi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110732" y="847470"/>
            <a:ext cx="6065520" cy="1400810"/>
          </a:xfrm>
          <a:prstGeom prst="rect"/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9000" spc="-565">
                <a:latin typeface="Arial Black"/>
                <a:cs typeface="Arial Black"/>
              </a:rPr>
              <a:t>Contact</a:t>
            </a:r>
            <a:r>
              <a:rPr dirty="0" sz="9000" spc="-865">
                <a:latin typeface="Arial Black"/>
                <a:cs typeface="Arial Black"/>
              </a:rPr>
              <a:t> </a:t>
            </a:r>
            <a:r>
              <a:rPr dirty="0" sz="9000" spc="-775">
                <a:latin typeface="Arial Black"/>
                <a:cs typeface="Arial Black"/>
              </a:rPr>
              <a:t>us</a:t>
            </a:r>
            <a:endParaRPr sz="9000">
              <a:latin typeface="Arial Black"/>
              <a:cs typeface="Arial Black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41464" y="2186939"/>
            <a:ext cx="3724655" cy="2368295"/>
          </a:xfrm>
          <a:prstGeom prst="rect">
            <a:avLst/>
          </a:prstGeom>
        </p:spPr>
      </p:pic>
      <p:sp>
        <p:nvSpPr>
          <p:cNvPr id="6" name="object 6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563245" rIns="0" bIns="0" rtlCol="0" vert="horz">
            <a:spAutoFit/>
          </a:bodyPr>
          <a:lstStyle/>
          <a:p>
            <a:pPr algn="ctr" marR="447675">
              <a:lnSpc>
                <a:spcPct val="100000"/>
              </a:lnSpc>
              <a:spcBef>
                <a:spcPts val="4435"/>
              </a:spcBef>
            </a:pPr>
            <a:r>
              <a:rPr dirty="0"/>
              <a:t>COGNITIVE</a:t>
            </a:r>
            <a:r>
              <a:rPr dirty="0" spc="-95"/>
              <a:t> </a:t>
            </a:r>
            <a:r>
              <a:rPr dirty="0"/>
              <a:t>MARKET</a:t>
            </a:r>
            <a:r>
              <a:rPr dirty="0" spc="-65"/>
              <a:t> </a:t>
            </a:r>
            <a:r>
              <a:rPr dirty="0" spc="-10"/>
              <a:t>RESEARCH</a:t>
            </a:r>
          </a:p>
          <a:p>
            <a:pPr algn="ctr" marR="728345">
              <a:lnSpc>
                <a:spcPct val="100000"/>
              </a:lnSpc>
              <a:spcBef>
                <a:spcPts val="2355"/>
              </a:spcBef>
              <a:tabLst>
                <a:tab pos="1049655" algn="l"/>
                <a:tab pos="1814830" algn="l"/>
                <a:tab pos="5433060" algn="l"/>
                <a:tab pos="5749290" algn="l"/>
                <a:tab pos="6816090" algn="l"/>
              </a:tabLst>
            </a:pPr>
            <a:r>
              <a:rPr dirty="0" sz="3500" spc="235" b="0">
                <a:latin typeface="Lato"/>
                <a:cs typeface="Lato"/>
              </a:rPr>
              <a:t>Tel:</a:t>
            </a:r>
            <a:r>
              <a:rPr dirty="0" sz="3500" b="0">
                <a:latin typeface="Lato"/>
                <a:cs typeface="Lato"/>
              </a:rPr>
              <a:t>	+</a:t>
            </a:r>
            <a:r>
              <a:rPr dirty="0" sz="3500" spc="-555" b="0">
                <a:latin typeface="Lato"/>
                <a:cs typeface="Lato"/>
              </a:rPr>
              <a:t> </a:t>
            </a:r>
            <a:r>
              <a:rPr dirty="0" sz="3500" spc="-50" b="0">
                <a:latin typeface="Lato"/>
                <a:cs typeface="Lato"/>
              </a:rPr>
              <a:t>1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5" b="0">
                <a:latin typeface="Lato"/>
                <a:cs typeface="Lato"/>
              </a:rPr>
              <a:t>312</a:t>
            </a:r>
            <a:r>
              <a:rPr dirty="0" sz="3500" spc="-515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50" b="0">
                <a:latin typeface="Lato"/>
                <a:cs typeface="Lato"/>
              </a:rPr>
              <a:t> </a:t>
            </a:r>
            <a:r>
              <a:rPr dirty="0" sz="3500" spc="229" b="0">
                <a:latin typeface="Lato"/>
                <a:cs typeface="Lato"/>
              </a:rPr>
              <a:t>376</a:t>
            </a:r>
            <a:r>
              <a:rPr dirty="0" sz="3500" spc="-55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235" b="0">
                <a:latin typeface="Lato"/>
                <a:cs typeface="Lato"/>
              </a:rPr>
              <a:t>8303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-50" b="0">
                <a:latin typeface="Lato"/>
                <a:cs typeface="Lato"/>
              </a:rPr>
              <a:t>|</a:t>
            </a:r>
            <a:r>
              <a:rPr dirty="0" sz="3500" b="0">
                <a:latin typeface="Lato"/>
                <a:cs typeface="Lato"/>
              </a:rPr>
              <a:t>	+</a:t>
            </a:r>
            <a:r>
              <a:rPr dirty="0" sz="3500" spc="-565" b="0">
                <a:latin typeface="Lato"/>
                <a:cs typeface="Lato"/>
              </a:rPr>
              <a:t> </a:t>
            </a:r>
            <a:r>
              <a:rPr dirty="0" sz="3500" spc="145" b="0">
                <a:latin typeface="Lato"/>
                <a:cs typeface="Lato"/>
              </a:rPr>
              <a:t>44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5" b="0">
                <a:latin typeface="Lato"/>
                <a:cs typeface="Lato"/>
              </a:rPr>
              <a:t>020</a:t>
            </a:r>
            <a:r>
              <a:rPr dirty="0" sz="3500" spc="-49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254" b="0">
                <a:latin typeface="Lato"/>
                <a:cs typeface="Lato"/>
              </a:rPr>
              <a:t>8123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235" b="0">
                <a:latin typeface="Lato"/>
                <a:cs typeface="Lato"/>
              </a:rPr>
              <a:t>0732 </a:t>
            </a:r>
            <a:endParaRPr sz="3500">
              <a:latin typeface="Lato"/>
              <a:cs typeface="Lato"/>
            </a:endParaRPr>
          </a:p>
          <a:p>
            <a:pPr algn="ctr" marR="728345">
              <a:lnSpc>
                <a:spcPct val="100000"/>
              </a:lnSpc>
              <a:spcBef>
                <a:spcPts val="705"/>
              </a:spcBef>
              <a:tabLst>
                <a:tab pos="1490345" algn="l"/>
                <a:tab pos="2884805" algn="l"/>
              </a:tabLst>
            </a:pPr>
            <a:r>
              <a:rPr dirty="0" sz="3500" spc="275" b="0">
                <a:latin typeface="Lato"/>
                <a:cs typeface="Lato"/>
              </a:rPr>
              <a:t>India:</a:t>
            </a:r>
            <a:r>
              <a:rPr dirty="0" sz="3500" b="0">
                <a:latin typeface="Lato"/>
                <a:cs typeface="Lato"/>
              </a:rPr>
              <a:t>	(</a:t>
            </a:r>
            <a:r>
              <a:rPr dirty="0" sz="3500" spc="-565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+</a:t>
            </a:r>
            <a:r>
              <a:rPr dirty="0" sz="3500" spc="-555" b="0">
                <a:latin typeface="Lato"/>
                <a:cs typeface="Lato"/>
              </a:rPr>
              <a:t> </a:t>
            </a:r>
            <a:r>
              <a:rPr dirty="0" sz="3500" spc="170" b="0">
                <a:latin typeface="Lato"/>
                <a:cs typeface="Lato"/>
              </a:rPr>
              <a:t>91</a:t>
            </a:r>
            <a:r>
              <a:rPr dirty="0" sz="3500" spc="-555" b="0">
                <a:latin typeface="Lato"/>
                <a:cs typeface="Lato"/>
              </a:rPr>
              <a:t> </a:t>
            </a:r>
            <a:r>
              <a:rPr dirty="0" sz="3500" spc="-50" b="0">
                <a:latin typeface="Lato"/>
                <a:cs typeface="Lato"/>
              </a:rPr>
              <a:t>)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5" b="0">
                <a:latin typeface="Lato"/>
                <a:cs typeface="Lato"/>
              </a:rPr>
              <a:t>983</a:t>
            </a:r>
            <a:r>
              <a:rPr dirty="0" sz="3500" spc="-49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50" b="0">
                <a:latin typeface="Lato"/>
                <a:cs typeface="Lato"/>
              </a:rPr>
              <a:t> </a:t>
            </a:r>
            <a:r>
              <a:rPr dirty="0" sz="3500" spc="229" b="0">
                <a:latin typeface="Lato"/>
                <a:cs typeface="Lato"/>
              </a:rPr>
              <a:t>496</a:t>
            </a:r>
            <a:r>
              <a:rPr dirty="0" sz="3500" spc="-55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235" b="0">
                <a:latin typeface="Lato"/>
                <a:cs typeface="Lato"/>
              </a:rPr>
              <a:t>8611 </a:t>
            </a:r>
            <a:endParaRPr sz="3500">
              <a:latin typeface="Lato"/>
              <a:cs typeface="Lato"/>
            </a:endParaRPr>
          </a:p>
          <a:p>
            <a:pPr algn="ctr" marR="506730">
              <a:lnSpc>
                <a:spcPct val="100000"/>
              </a:lnSpc>
              <a:spcBef>
                <a:spcPts val="2045"/>
              </a:spcBef>
            </a:pPr>
            <a:r>
              <a:rPr dirty="0" sz="3500" spc="295" b="0">
                <a:latin typeface="Lato"/>
                <a:cs typeface="Lato"/>
              </a:rPr>
              <a:t>sales@</a:t>
            </a:r>
            <a:r>
              <a:rPr dirty="0" sz="3500" spc="-500" b="0">
                <a:latin typeface="Lato"/>
                <a:cs typeface="Lato"/>
              </a:rPr>
              <a:t> </a:t>
            </a:r>
            <a:r>
              <a:rPr dirty="0" sz="3500" spc="335" b="0">
                <a:latin typeface="Lato"/>
                <a:cs typeface="Lato"/>
              </a:rPr>
              <a:t>cognitivemarketresearch.</a:t>
            </a:r>
            <a:r>
              <a:rPr dirty="0" sz="3500" spc="-495" b="0">
                <a:latin typeface="Lato"/>
                <a:cs typeface="Lato"/>
              </a:rPr>
              <a:t> </a:t>
            </a:r>
            <a:r>
              <a:rPr dirty="0" sz="3500" spc="200" b="0">
                <a:latin typeface="Lato"/>
                <a:cs typeface="Lato"/>
              </a:rPr>
              <a:t>com</a:t>
            </a:r>
            <a:endParaRPr sz="3500">
              <a:latin typeface="Lato"/>
              <a:cs typeface="Lato"/>
            </a:endParaRPr>
          </a:p>
          <a:p>
            <a:pPr algn="ctr">
              <a:lnSpc>
                <a:spcPct val="100000"/>
              </a:lnSpc>
              <a:spcBef>
                <a:spcPts val="2110"/>
              </a:spcBef>
              <a:tabLst>
                <a:tab pos="2085339" algn="l"/>
                <a:tab pos="3183890" algn="l"/>
                <a:tab pos="4415155" algn="l"/>
                <a:tab pos="6487160" algn="l"/>
                <a:tab pos="6870065" algn="l"/>
              </a:tabLst>
            </a:pPr>
            <a:r>
              <a:rPr dirty="0" sz="4100" spc="320" b="0">
                <a:latin typeface="Lato"/>
                <a:cs typeface="Lato"/>
              </a:rPr>
              <a:t>Access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240" b="0">
                <a:latin typeface="Lato"/>
                <a:cs typeface="Lato"/>
              </a:rPr>
              <a:t>the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285" b="0">
                <a:latin typeface="Lato"/>
                <a:cs typeface="Lato"/>
              </a:rPr>
              <a:t>Full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325" b="0">
                <a:latin typeface="Lato"/>
                <a:cs typeface="Lato"/>
              </a:rPr>
              <a:t>Report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-50" b="0">
                <a:latin typeface="Lato"/>
                <a:cs typeface="Lato"/>
              </a:rPr>
              <a:t>: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u="sng" sz="4100" spc="375" b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Lato"/>
                <a:cs typeface="Lato"/>
                <a:hlinkClick r:id="rId4"/>
              </a:rPr>
              <a:t>http://tinyurl.com/3s4z3k2z </a:t>
            </a:r>
            <a:endParaRPr sz="4100">
              <a:latin typeface="Lato"/>
              <a:cs typeface="Lato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4100">
              <a:latin typeface="Lato"/>
              <a:cs typeface="Lato"/>
            </a:endParaRPr>
          </a:p>
          <a:p>
            <a:pPr algn="ctr" marL="415925">
              <a:lnSpc>
                <a:spcPts val="3620"/>
              </a:lnSpc>
              <a:tabLst>
                <a:tab pos="1965960" algn="l"/>
                <a:tab pos="3047365" algn="l"/>
                <a:tab pos="3926204" algn="l"/>
              </a:tabLst>
            </a:pPr>
            <a:r>
              <a:rPr dirty="0" sz="3200" spc="265" b="0">
                <a:latin typeface="Lato"/>
                <a:cs typeface="Lato"/>
              </a:rPr>
              <a:t>Please</a:t>
            </a:r>
            <a:r>
              <a:rPr dirty="0" sz="3200" b="0">
                <a:latin typeface="Lato"/>
                <a:cs typeface="Lato"/>
              </a:rPr>
              <a:t>	</a:t>
            </a:r>
            <a:r>
              <a:rPr dirty="0" sz="3200" spc="240" b="0">
                <a:latin typeface="Lato"/>
                <a:cs typeface="Lato"/>
              </a:rPr>
              <a:t>visit</a:t>
            </a:r>
            <a:r>
              <a:rPr dirty="0" sz="3200" b="0">
                <a:latin typeface="Lato"/>
                <a:cs typeface="Lato"/>
              </a:rPr>
              <a:t>	</a:t>
            </a:r>
            <a:r>
              <a:rPr dirty="0" sz="3200" spc="190" b="0">
                <a:latin typeface="Lato"/>
                <a:cs typeface="Lato"/>
              </a:rPr>
              <a:t>our</a:t>
            </a:r>
            <a:r>
              <a:rPr dirty="0" sz="3200" b="0">
                <a:latin typeface="Lato"/>
                <a:cs typeface="Lato"/>
              </a:rPr>
              <a:t>	</a:t>
            </a:r>
            <a:r>
              <a:rPr dirty="0" sz="3200" spc="270" b="0">
                <a:latin typeface="Lato"/>
                <a:cs typeface="Lato"/>
              </a:rPr>
              <a:t>website:</a:t>
            </a:r>
            <a:endParaRPr sz="3200">
              <a:latin typeface="Lato"/>
              <a:cs typeface="Lato"/>
            </a:endParaRPr>
          </a:p>
          <a:p>
            <a:pPr algn="ctr" marL="464820">
              <a:lnSpc>
                <a:spcPts val="3620"/>
              </a:lnSpc>
            </a:pPr>
            <a:r>
              <a:rPr dirty="0" u="sng" sz="3200" spc="305" b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Lato"/>
                <a:cs typeface="Lato"/>
                <a:hlinkClick r:id="rId5"/>
              </a:rPr>
              <a:t>https://www.cognitivemarketresearch.com </a:t>
            </a:r>
            <a:endParaRPr sz="3200">
              <a:latin typeface="Lato"/>
              <a:cs typeface="La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2024-01-10T11:08:23Z</dcterms:created>
  <dcterms:modified xsi:type="dcterms:W3CDTF">2024-01-10T11:08:23Z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2024-01-10T00:00:00Z</vt:filetime>
  </property>
  <property fmtid="{D5CDD505-2E9C-101B-9397-08002B2CF9AE}" pid="3" name="Creator">
    <vt:lpwstr>Microsoft® PowerPoint® for Microsoft 365</vt:lpwstr>
  </property>
  <property fmtid="{D5CDD505-2E9C-101B-9397-08002B2CF9AE}" pid="4" name="LastSaved">
    <vt:filetime>2024-01-10T00:00:00Z</vt:filetime>
  </property>
  <property fmtid="{D5CDD505-2E9C-101B-9397-08002B2CF9AE}" pid="5" name="Producer">
    <vt:lpwstr>3-Heights(TM) PDF Security Shell 4.8.25.2 (http://www.pdf-tools.com)</vt:lpwstr>
  </property>
</Properties>
</file>