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d9s79b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296"/>
            </a:stretch>
          </a:blipFill>
        </p:spPr>
        <p:txBody>
          <a:bodyPr/>
          <a:lstStyle/>
          <a:p/>
        </p:txBody>
      </p:sp>
      <p:grpSp>
        <p:nvGrpSpPr>
          <p:cNvPr id="3" name="Group 3"/>
          <p:cNvGrpSpPr/>
          <p:nvPr/>
        </p:nvGrpSpPr>
        <p:grpSpPr>
          <a:xfrm>
            <a:off x="0" y="0"/>
            <a:ext cx="97536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243224">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460607"/>
            <a:ext cx="9498135" cy="4042325"/>
          </a:xfrm>
          <a:prstGeom prst="rect">
            <a:avLst/>
          </a:prstGeom>
        </p:spPr>
        <p:txBody>
          <a:bodyPr wrap="square" lIns="0" tIns="0" rIns="0" bIns="0" rtlCol="0" anchor="t">
            <a:spAutoFit/>
          </a:bodyPr>
          <a:lstStyle/>
          <a:p>
            <a:pPr>
              <a:lnSpc>
                <a:spcPts val="7840"/>
              </a:lnSpc>
            </a:pPr>
            <a:r>
              <a:rPr lang="en-US" sz="8800">
                <a:solidFill>
                  <a:srgbClr val="FFFFFF"/>
                </a:solidFill>
                <a:latin typeface="Canva Sans"/>
              </a:rPr>
              <a:t>GLOBAL </a:t>
            </a:r>
          </a:p>
          <a:p>
            <a:pPr>
              <a:lnSpc>
                <a:spcPts val="7840"/>
              </a:lnSpc>
            </a:pPr>
            <a:r>
              <a:rPr lang="en-US" sz="8800">
                <a:solidFill>
                  <a:srgbClr val="FFFFFF"/>
                </a:solidFill>
                <a:latin typeface="Canva Sans"/>
              </a:rPr>
              <a:t>BIOTECH CROP</a:t>
            </a:r>
          </a:p>
          <a:p>
            <a:pPr>
              <a:lnSpc>
                <a:spcPts val="7840"/>
              </a:lnSpc>
            </a:pPr>
            <a:r>
              <a:rPr lang="en-US" sz="8800">
                <a:solidFill>
                  <a:srgbClr val="FFFFFF"/>
                </a:solidFill>
                <a:latin typeface="Canva Sans"/>
              </a:rPr>
              <a:t>MARKET REPORT </a:t>
            </a:r>
          </a:p>
          <a:p>
            <a:pPr>
              <a:lnSpc>
                <a:spcPts val="7840"/>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1476449" y="1682504"/>
            <a:ext cx="15335103" cy="6921992"/>
            <a:chExt cx="4038875" cy="1823076"/>
          </a:xfrm>
        </p:grpSpPr>
        <p:sp>
          <p:nvSpPr>
            <p:cNvPr id="4" name="Freeform 4"/>
            <p:cNvSpPr/>
            <p:nvPr/>
          </p:nvSpPr>
          <p:spPr>
            <a:xfrm>
              <a:off x="0" y="0"/>
              <a:ext cx="4038875" cy="1823076"/>
            </a:xfrm>
            <a:custGeom>
              <a:rect l="l" t="t" r="r" b="b"/>
              <a:pathLst>
                <a:path w="4038875" h="1823076">
                  <a:moveTo>
                    <a:pt x="0" y="0"/>
                  </a:moveTo>
                  <a:lnTo>
                    <a:pt x="4038875" y="0"/>
                  </a:lnTo>
                  <a:lnTo>
                    <a:pt x="4038875" y="1823076"/>
                  </a:lnTo>
                  <a:lnTo>
                    <a:pt x="0" y="1823076"/>
                  </a:lnTo>
                  <a:close/>
                </a:path>
              </a:pathLst>
            </a:custGeom>
            <a:solidFill>
              <a:srgbClr val="4B651C">
                <a:alpha val="84706"/>
              </a:srgbClr>
            </a:solidFill>
          </p:spPr>
          <p:txBody>
            <a:bodyPr/>
            <a:lstStyle/>
            <a:p/>
          </p:txBody>
        </p:sp>
        <p:sp>
          <p:nvSpPr>
            <p:cNvPr id="5" name="TextBox 5"/>
            <p:cNvSpPr txBox="1"/>
            <p:nvPr/>
          </p:nvSpPr>
          <p:spPr>
            <a:xfrm>
              <a:off x="0" y="-38100"/>
              <a:ext cx="4038875" cy="186117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1525" y="3266699"/>
            <a:ext cx="14931462" cy="4780916"/>
          </a:xfrm>
          <a:prstGeom prst="rect">
            <a:avLst/>
          </a:prstGeom>
        </p:spPr>
        <p:txBody>
          <a:bodyPr lIns="0" tIns="0" rIns="0" bIns="0" rtlCol="0" anchor="t">
            <a:spAutoFit/>
          </a:bodyPr>
          <a:lstStyle/>
          <a:p>
            <a:pPr>
              <a:lnSpc>
                <a:spcPts val="4759"/>
              </a:lnSpc>
              <a:spcBef>
                <a:spcPct val="0"/>
              </a:spcBef>
            </a:pPr>
            <a:r>
              <a:rPr lang="en-US" sz="3399">
                <a:solidFill>
                  <a:srgbClr val="FFFFFF"/>
                </a:solidFill>
                <a:latin typeface="Canva Sans"/>
              </a:rPr>
              <a:t>An increase in the adoption of Genetically Modified (GM) crops globally is anticipated to drive the market over the forecast period. This is because genetic modification permits the production of feed and food crops with expanded characteristics such as high yield, high nutritional value, expanded food-processing qualities, and resistance against illness and insects. In various countries, GM crops have been embraced rapidly, and the market for herbicide-tolerant, insect-resistant GM seeds is among the increasing sectors of the agricultural industry.</a:t>
            </a:r>
          </a:p>
        </p:txBody>
      </p:sp>
      <p:sp>
        <p:nvSpPr>
          <p:cNvPr id="7" name="TextBox 7"/>
          <p:cNvSpPr txBox="1"/>
          <p:nvPr/>
        </p:nvSpPr>
        <p:spPr>
          <a:xfrm>
            <a:off x="5093353" y="205998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296"/>
            </a:stretch>
          </a:blipFill>
        </p:spPr>
        <p:txBody>
          <a:bodyPr/>
          <a:lstStyle/>
          <a:p/>
        </p:txBody>
      </p:sp>
      <p:grpSp>
        <p:nvGrpSpPr>
          <p:cNvPr id="3" name="Group 3"/>
          <p:cNvGrpSpPr/>
          <p:nvPr/>
        </p:nvGrpSpPr>
        <p:grpSpPr>
          <a:xfrm>
            <a:off x="189950" y="4260233"/>
            <a:ext cx="9777228" cy="2960048"/>
            <a:chExt cx="860407" cy="260488"/>
          </a:xfrm>
        </p:grpSpPr>
        <p:sp>
          <p:nvSpPr>
            <p:cNvPr id="4" name="Freeform 4"/>
            <p:cNvSpPr/>
            <p:nvPr/>
          </p:nvSpPr>
          <p:spPr>
            <a:xfrm>
              <a:off x="0" y="0"/>
              <a:ext cx="860407" cy="260488"/>
            </a:xfrm>
            <a:custGeom>
              <a:rect l="l" t="t" r="r" b="b"/>
              <a:pathLst>
                <a:path w="860407" h="260488">
                  <a:moveTo>
                    <a:pt x="79183" y="0"/>
                  </a:moveTo>
                  <a:lnTo>
                    <a:pt x="781224" y="0"/>
                  </a:lnTo>
                  <a:cubicBezTo>
                    <a:pt x="824956" y="0"/>
                    <a:pt x="860407" y="35452"/>
                    <a:pt x="860407" y="79183"/>
                  </a:cubicBezTo>
                  <a:lnTo>
                    <a:pt x="860407" y="181304"/>
                  </a:lnTo>
                  <a:cubicBezTo>
                    <a:pt x="860407" y="202305"/>
                    <a:pt x="852065" y="222446"/>
                    <a:pt x="837215" y="237295"/>
                  </a:cubicBezTo>
                  <a:cubicBezTo>
                    <a:pt x="822365" y="252145"/>
                    <a:pt x="802225" y="260488"/>
                    <a:pt x="781224" y="260488"/>
                  </a:cubicBezTo>
                  <a:lnTo>
                    <a:pt x="79183" y="260488"/>
                  </a:lnTo>
                  <a:cubicBezTo>
                    <a:pt x="58182" y="260488"/>
                    <a:pt x="38042" y="252145"/>
                    <a:pt x="23192" y="237295"/>
                  </a:cubicBezTo>
                  <a:cubicBezTo>
                    <a:pt x="8342" y="222446"/>
                    <a:pt x="0" y="202305"/>
                    <a:pt x="0" y="181304"/>
                  </a:cubicBezTo>
                  <a:lnTo>
                    <a:pt x="0" y="79183"/>
                  </a:lnTo>
                  <a:cubicBezTo>
                    <a:pt x="0" y="58182"/>
                    <a:pt x="8342" y="38042"/>
                    <a:pt x="23192" y="23192"/>
                  </a:cubicBezTo>
                  <a:cubicBezTo>
                    <a:pt x="38042" y="8342"/>
                    <a:pt x="58182" y="0"/>
                    <a:pt x="79183" y="0"/>
                  </a:cubicBezTo>
                  <a:close/>
                </a:path>
              </a:pathLst>
            </a:custGeom>
            <a:solidFill>
              <a:srgbClr val="27490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92435" y="4623926"/>
            <a:ext cx="2388109" cy="2385124"/>
          </a:xfrm>
          <a:custGeom>
            <a:rect l="l" t="t" r="r" b="b"/>
            <a:pathLst>
              <a:path w="2388109" h="2385124">
                <a:moveTo>
                  <a:pt x="0" y="0"/>
                </a:moveTo>
                <a:lnTo>
                  <a:pt x="2388109" y="0"/>
                </a:lnTo>
                <a:lnTo>
                  <a:pt x="2388109" y="2385124"/>
                </a:lnTo>
                <a:lnTo>
                  <a:pt x="0" y="2385124"/>
                </a:lnTo>
                <a:lnTo>
                  <a:pt x="0" y="0"/>
                </a:lnTo>
                <a:close/>
              </a:path>
            </a:pathLst>
          </a:custGeom>
          <a:blipFill>
            <a:blip r:embed="rId3"/>
            <a:stretch>
              <a:fillRect/>
            </a:stretch>
          </a:blipFill>
        </p:spPr>
        <p:txBody>
          <a:bodyPr/>
          <a:lstStyle/>
          <a:p/>
        </p:txBody>
      </p:sp>
      <p:grpSp>
        <p:nvGrpSpPr>
          <p:cNvPr id="7" name="Group 7"/>
          <p:cNvGrpSpPr/>
          <p:nvPr/>
        </p:nvGrpSpPr>
        <p:grpSpPr>
          <a:xfrm>
            <a:off x="536757" y="4528478"/>
            <a:ext cx="2352938" cy="235293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51411" y="5131821"/>
            <a:ext cx="1723630" cy="1446878"/>
          </a:xfrm>
          <a:prstGeom prst="rect">
            <a:avLst/>
          </a:prstGeom>
        </p:spPr>
        <p:txBody>
          <a:bodyPr lIns="0" tIns="0" rIns="0" bIns="0" rtlCol="0" anchor="t">
            <a:spAutoFit/>
          </a:bodyPr>
          <a:lstStyle/>
          <a:p>
            <a:pPr algn="ctr">
              <a:lnSpc>
                <a:spcPts val="3451"/>
              </a:lnSpc>
            </a:pPr>
            <a:r>
              <a:rPr lang="en-US" sz="5075">
                <a:solidFill>
                  <a:srgbClr val="1E3048"/>
                </a:solidFill>
                <a:latin typeface="Poppins Bold"/>
              </a:rPr>
              <a:t>2023- 2030</a:t>
            </a:r>
          </a:p>
        </p:txBody>
      </p:sp>
      <p:sp>
        <p:nvSpPr>
          <p:cNvPr id="14" name="TextBox 14"/>
          <p:cNvSpPr txBox="1"/>
          <p:nvPr/>
        </p:nvSpPr>
        <p:spPr>
          <a:xfrm>
            <a:off x="2980544" y="4636675"/>
            <a:ext cx="6569253" cy="1942024"/>
          </a:xfrm>
          <a:prstGeom prst="rect">
            <a:avLst/>
          </a:prstGeom>
        </p:spPr>
        <p:txBody>
          <a:bodyPr lIns="0" tIns="0" rIns="0" bIns="0" rtlCol="0" anchor="t">
            <a:spAutoFit/>
          </a:bodyPr>
          <a:lstStyle/>
          <a:p>
            <a:pPr algn="ctr">
              <a:lnSpc>
                <a:spcPts val="7617"/>
              </a:lnSpc>
            </a:pPr>
            <a:r>
              <a:rPr lang="en-US" sz="5440">
                <a:solidFill>
                  <a:srgbClr val="FFFFFF"/>
                </a:solidFill>
                <a:latin typeface="Poppins"/>
              </a:rPr>
              <a:t>CAGR</a:t>
            </a:r>
          </a:p>
          <a:p>
            <a:pPr algn="ctr">
              <a:lnSpc>
                <a:spcPts val="7617"/>
              </a:lnSpc>
              <a:spcBef>
                <a:spcPct val="0"/>
              </a:spcBef>
            </a:pPr>
            <a:r>
              <a:rPr lang="en-US" sz="5440">
                <a:solidFill>
                  <a:srgbClr val="FFFFFF"/>
                </a:solidFill>
                <a:latin typeface="Poppins"/>
              </a:rPr>
              <a:t>9.30%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1" r="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75138" y="2115511"/>
            <a:ext cx="8207931" cy="3400585"/>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2E4D0D"/>
            </a:solidFill>
          </p:spPr>
          <p:txBody>
            <a:bodyPr/>
            <a:lstStyle/>
            <a:p/>
          </p:txBody>
        </p:sp>
      </p:grpSp>
      <p:grpSp>
        <p:nvGrpSpPr>
          <p:cNvPr id="8" name="Group 8"/>
          <p:cNvGrpSpPr/>
          <p:nvPr/>
        </p:nvGrpSpPr>
        <p:grpSpPr>
          <a:xfrm rot="5400000">
            <a:off x="1571828" y="1501290"/>
            <a:ext cx="962884" cy="410654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675138" y="5857715"/>
            <a:ext cx="8207931" cy="3400585"/>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527318"/>
            </a:solidFill>
          </p:spPr>
          <p:txBody>
            <a:bodyPr/>
            <a:lstStyle/>
            <a:p/>
          </p:txBody>
        </p:sp>
      </p:grpSp>
      <p:grpSp>
        <p:nvGrpSpPr>
          <p:cNvPr id="12" name="Group 12"/>
          <p:cNvGrpSpPr/>
          <p:nvPr/>
        </p:nvGrpSpPr>
        <p:grpSpPr>
          <a:xfrm rot="5400000">
            <a:off x="1571828" y="5243494"/>
            <a:ext cx="962884" cy="410654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385392" y="2236241"/>
            <a:ext cx="6497678" cy="3082925"/>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Soybean</a:t>
            </a:r>
          </a:p>
          <a:p>
            <a:pPr marL="755651" lvl="1" indent="-377825">
              <a:lnSpc>
                <a:spcPts val="4900"/>
              </a:lnSpc>
              <a:buFont typeface="Arial"/>
              <a:buChar char="•"/>
            </a:pPr>
            <a:r>
              <a:rPr lang="en-US" sz="3500">
                <a:solidFill>
                  <a:srgbClr val="FFFFFF"/>
                </a:solidFill>
                <a:latin typeface="Montserrat"/>
              </a:rPr>
              <a:t>Maize</a:t>
            </a:r>
          </a:p>
          <a:p>
            <a:pPr marL="755651" lvl="1" indent="-377825">
              <a:lnSpc>
                <a:spcPts val="4900"/>
              </a:lnSpc>
              <a:buFont typeface="Arial"/>
              <a:buChar char="•"/>
            </a:pPr>
            <a:r>
              <a:rPr lang="en-US" sz="3500">
                <a:solidFill>
                  <a:srgbClr val="FFFFFF"/>
                </a:solidFill>
                <a:latin typeface="Montserrat"/>
              </a:rPr>
              <a:t>Rice</a:t>
            </a:r>
          </a:p>
          <a:p>
            <a:pPr marL="755651" lvl="1" indent="-377825">
              <a:lnSpc>
                <a:spcPts val="4900"/>
              </a:lnSpc>
              <a:buFont typeface="Arial"/>
              <a:buChar char="•"/>
            </a:pPr>
            <a:r>
              <a:rPr lang="en-US" sz="3500">
                <a:solidFill>
                  <a:srgbClr val="FFFFFF"/>
                </a:solidFill>
                <a:latin typeface="Montserrat"/>
              </a:rPr>
              <a:t>Cotton</a:t>
            </a:r>
          </a:p>
          <a:p>
            <a:pPr marL="755651" lvl="1" indent="-377825">
              <a:lnSpc>
                <a:spcPts val="4900"/>
              </a:lnSpc>
              <a:buFont typeface="Arial"/>
              <a:buChar char="•"/>
            </a:pPr>
            <a:r>
              <a:rPr lang="en-US" sz="3500">
                <a:solidFill>
                  <a:srgbClr val="FFFFFF"/>
                </a:solidFill>
                <a:latin typeface="Montserrat"/>
              </a:rPr>
              <a:t>Canola</a:t>
            </a:r>
          </a:p>
        </p:txBody>
      </p:sp>
      <p:sp>
        <p:nvSpPr>
          <p:cNvPr id="16" name="TextBox 16"/>
          <p:cNvSpPr txBox="1"/>
          <p:nvPr/>
        </p:nvSpPr>
        <p:spPr>
          <a:xfrm>
            <a:off x="291616" y="3402042"/>
            <a:ext cx="3523308" cy="442079"/>
          </a:xfrm>
          <a:prstGeom prst="rect">
            <a:avLst/>
          </a:prstGeom>
        </p:spPr>
        <p:txBody>
          <a:bodyPr lIns="0" tIns="0" rIns="0" bIns="0" rtlCol="0" anchor="t">
            <a:spAutoFit/>
          </a:bodyPr>
          <a:lstStyle/>
          <a:p>
            <a:pPr algn="ctr">
              <a:lnSpc>
                <a:spcPts val="3300"/>
              </a:lnSpc>
            </a:pPr>
            <a:r>
              <a:rPr lang="en-US" sz="3267">
                <a:solidFill>
                  <a:srgbClr val="43B4BE"/>
                </a:solidFill>
                <a:latin typeface="Montserrat Classic"/>
              </a:rPr>
              <a:t>Type Segment</a:t>
            </a:r>
          </a:p>
        </p:txBody>
      </p:sp>
      <p:sp>
        <p:nvSpPr>
          <p:cNvPr id="17" name="TextBox 17"/>
          <p:cNvSpPr txBox="1"/>
          <p:nvPr/>
        </p:nvSpPr>
        <p:spPr>
          <a:xfrm>
            <a:off x="4106540" y="6220457"/>
            <a:ext cx="6413024" cy="2463800"/>
          </a:xfrm>
          <a:prstGeom prst="rect">
            <a:avLst/>
          </a:prstGeom>
        </p:spPr>
        <p:txBody>
          <a:bodyPr lIns="0" tIns="0" rIns="0" bIns="0" rtlCol="0" anchor="t">
            <a:spAutoFit/>
          </a:bodyPr>
          <a:lstStyle/>
          <a:p>
            <a:pPr marL="755651" lvl="1" indent="-377825">
              <a:lnSpc>
                <a:spcPts val="4900"/>
              </a:lnSpc>
              <a:buFont typeface="Arial"/>
              <a:buChar char="•"/>
            </a:pPr>
            <a:r>
              <a:rPr lang="en-US" sz="3500">
                <a:solidFill>
                  <a:srgbClr val="FFFFFF"/>
                </a:solidFill>
                <a:latin typeface="Montserrat"/>
              </a:rPr>
              <a:t>Herbicide Tolerance</a:t>
            </a:r>
          </a:p>
          <a:p>
            <a:pPr marL="755651" lvl="1" indent="-377825">
              <a:lnSpc>
                <a:spcPts val="4900"/>
              </a:lnSpc>
              <a:buFont typeface="Arial"/>
              <a:buChar char="•"/>
            </a:pPr>
            <a:r>
              <a:rPr lang="en-US" sz="3500">
                <a:solidFill>
                  <a:srgbClr val="FFFFFF"/>
                </a:solidFill>
                <a:latin typeface="Montserrat"/>
              </a:rPr>
              <a:t>Drought Resistance</a:t>
            </a:r>
          </a:p>
          <a:p>
            <a:pPr marL="755651" lvl="1" indent="-377825">
              <a:lnSpc>
                <a:spcPts val="4900"/>
              </a:lnSpc>
              <a:buFont typeface="Arial"/>
              <a:buChar char="•"/>
            </a:pPr>
            <a:r>
              <a:rPr lang="en-US" sz="3500">
                <a:solidFill>
                  <a:srgbClr val="FFFFFF"/>
                </a:solidFill>
                <a:latin typeface="Montserrat"/>
              </a:rPr>
              <a:t>Insect Resistance</a:t>
            </a:r>
          </a:p>
          <a:p>
            <a:pPr marL="755651" lvl="1" indent="-377825">
              <a:lnSpc>
                <a:spcPts val="4900"/>
              </a:lnSpc>
              <a:buFont typeface="Arial"/>
              <a:buChar char="•"/>
            </a:pPr>
            <a:r>
              <a:rPr lang="en-US" sz="3500">
                <a:solidFill>
                  <a:srgbClr val="FFFFFF"/>
                </a:solidFill>
                <a:latin typeface="Montserrat"/>
              </a:rPr>
              <a:t>Stacked Traits</a:t>
            </a:r>
          </a:p>
        </p:txBody>
      </p:sp>
      <p:sp>
        <p:nvSpPr>
          <p:cNvPr id="18" name="TextBox 18"/>
          <p:cNvSpPr txBox="1"/>
          <p:nvPr/>
        </p:nvSpPr>
        <p:spPr>
          <a:xfrm>
            <a:off x="291616" y="7099537"/>
            <a:ext cx="3523308" cy="442079"/>
          </a:xfrm>
          <a:prstGeom prst="rect">
            <a:avLst/>
          </a:prstGeom>
        </p:spPr>
        <p:txBody>
          <a:bodyPr lIns="0" tIns="0" rIns="0" bIns="0" rtlCol="0" anchor="t">
            <a:spAutoFit/>
          </a:bodyPr>
          <a:lstStyle/>
          <a:p>
            <a:pPr algn="ctr">
              <a:lnSpc>
                <a:spcPts val="3300"/>
              </a:lnSpc>
            </a:pPr>
            <a:r>
              <a:rPr lang="en-US" sz="3267">
                <a:solidFill>
                  <a:srgbClr val="43B4BE"/>
                </a:solidFill>
                <a:latin typeface="Montserrat Classic"/>
              </a:rPr>
              <a:t>Trait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37%</a:t>
            </a:r>
          </a:p>
        </p:txBody>
      </p:sp>
      <p:sp>
        <p:nvSpPr>
          <p:cNvPr id="4" name="TextBox 4"/>
          <p:cNvSpPr txBox="1"/>
          <p:nvPr/>
        </p:nvSpPr>
        <p:spPr>
          <a:xfrm>
            <a:off x="135983" y="25717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Biotech Crop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3B5417"/>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B5417"/>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B5417"/>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2269525"/>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Impact of Climate Change to Provide Viable Market Output</a:t>
            </a:r>
          </a:p>
        </p:txBody>
      </p:sp>
      <p:sp>
        <p:nvSpPr>
          <p:cNvPr id="18" name="TextBox 18"/>
          <p:cNvSpPr txBox="1"/>
          <p:nvPr/>
        </p:nvSpPr>
        <p:spPr>
          <a:xfrm>
            <a:off x="688359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Stringent Regulations for Safety Testing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3884" y="1410485"/>
            <a:ext cx="15600232" cy="7466030"/>
            <a:chExt cx="4108703" cy="1966362"/>
          </a:xfrm>
        </p:grpSpPr>
        <p:sp>
          <p:nvSpPr>
            <p:cNvPr id="4" name="Freeform 4"/>
            <p:cNvSpPr/>
            <p:nvPr/>
          </p:nvSpPr>
          <p:spPr>
            <a:xfrm>
              <a:off x="0" y="0"/>
              <a:ext cx="4108703" cy="1966362"/>
            </a:xfrm>
            <a:custGeom>
              <a:rect l="l" t="t" r="r" b="b"/>
              <a:pathLst>
                <a:path w="4108703" h="1966362">
                  <a:moveTo>
                    <a:pt x="0" y="0"/>
                  </a:moveTo>
                  <a:lnTo>
                    <a:pt x="4108703" y="0"/>
                  </a:lnTo>
                  <a:lnTo>
                    <a:pt x="4108703" y="1966362"/>
                  </a:lnTo>
                  <a:lnTo>
                    <a:pt x="0" y="1966362"/>
                  </a:lnTo>
                  <a:close/>
                </a:path>
              </a:pathLst>
            </a:custGeom>
            <a:solidFill>
              <a:srgbClr val="384E13">
                <a:alpha val="84706"/>
              </a:srgbClr>
            </a:solidFill>
          </p:spPr>
          <p:txBody>
            <a:bodyPr/>
            <a:lstStyle/>
            <a:p/>
          </p:txBody>
        </p:sp>
        <p:sp>
          <p:nvSpPr>
            <p:cNvPr id="5" name="TextBox 5"/>
            <p:cNvSpPr txBox="1"/>
            <p:nvPr/>
          </p:nvSpPr>
          <p:spPr>
            <a:xfrm>
              <a:off x="0" y="-38100"/>
              <a:ext cx="4108703" cy="200446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1739761"/>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501476" y="2684664"/>
            <a:ext cx="15285048" cy="5734051"/>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Biotech Crop Market is witnessing significant growth in the near future.</a:t>
            </a:r>
          </a:p>
          <a:p>
            <a:pPr marL="647690" lvl="1" indent="-323845">
              <a:lnSpc>
                <a:spcPts val="4199"/>
              </a:lnSpc>
              <a:buFont typeface="Arial"/>
              <a:buChar char="•"/>
            </a:pPr>
            <a:r>
              <a:rPr lang="en-US" sz="2999">
                <a:solidFill>
                  <a:srgbClr val="FFFFFF"/>
                </a:solidFill>
                <a:latin typeface="Canva Sans"/>
              </a:rPr>
              <a:t>Biotech maize can be engineered to produce toxic proteins for specific insect pests, such as the European corn borer. This reduces the need for chemical insecticides, potentially benefiting both the environment and farmers. </a:t>
            </a:r>
          </a:p>
          <a:p>
            <a:pPr marL="647690" lvl="1" indent="-323845">
              <a:lnSpc>
                <a:spcPts val="4199"/>
              </a:lnSpc>
              <a:buFont typeface="Arial"/>
              <a:buChar char="•"/>
            </a:pPr>
            <a:r>
              <a:rPr lang="en-US" sz="2999">
                <a:solidFill>
                  <a:srgbClr val="FFFFFF"/>
                </a:solidFill>
                <a:latin typeface="Canva Sans"/>
              </a:rPr>
              <a:t>Herbicide tolerance held the major share in the biotech crop market due to the wide availability of herbicide-resistant crops, increasing awareness regarding the advantages of herbicide-resistant crops in farm management and simplification of weed management, reduced negative impact on the environment due to decreased growth of weeds, increased crop yield and reduced costs of farming, and reduction in soil erosion.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7287995" y="3765306"/>
            <a:ext cx="11000005" cy="6521694"/>
          </a:xfrm>
          <a:custGeom>
            <a:rect l="l" t="t" r="r" b="b"/>
            <a:pathLst>
              <a:path w="11000005" h="6521693">
                <a:moveTo>
                  <a:pt x="0" y="0"/>
                </a:moveTo>
                <a:lnTo>
                  <a:pt x="11000005" y="0"/>
                </a:lnTo>
                <a:lnTo>
                  <a:pt x="11000005" y="6521694"/>
                </a:lnTo>
                <a:lnTo>
                  <a:pt x="0" y="6521694"/>
                </a:lnTo>
                <a:lnTo>
                  <a:pt x="0" y="0"/>
                </a:lnTo>
                <a:close/>
              </a:path>
            </a:pathLst>
          </a:custGeom>
          <a:blipFill>
            <a:blip r:embed="rId2"/>
            <a:stretch>
              <a:fillRect l="-5784" t="-9568" r="-5005" b="-15009"/>
            </a:stretch>
          </a:blipFill>
        </p:spPr>
        <p:txBody>
          <a:bodyPr/>
          <a:lstStyle/>
          <a:p/>
        </p:txBody>
      </p:sp>
      <p:sp>
        <p:nvSpPr>
          <p:cNvPr id="3" name="Freeform 3"/>
          <p:cNvSpPr/>
          <p:nvPr/>
        </p:nvSpPr>
        <p:spPr>
          <a:xfrm>
            <a:off x="746985" y="1761541"/>
            <a:ext cx="2439524" cy="2439524"/>
          </a:xfrm>
          <a:custGeom>
            <a:rect l="l" t="t" r="r" b="b"/>
            <a:pathLst>
              <a:path w="2439524" h="2439524">
                <a:moveTo>
                  <a:pt x="0" y="0"/>
                </a:moveTo>
                <a:lnTo>
                  <a:pt x="2439524" y="0"/>
                </a:lnTo>
                <a:lnTo>
                  <a:pt x="2439524" y="2439524"/>
                </a:lnTo>
                <a:lnTo>
                  <a:pt x="0" y="2439524"/>
                </a:lnTo>
                <a:lnTo>
                  <a:pt x="0" y="0"/>
                </a:lnTo>
                <a:close/>
              </a:path>
            </a:pathLst>
          </a:custGeom>
          <a:blipFill>
            <a:blip r:embed="rId3"/>
            <a:stretch>
              <a:fillRect/>
            </a:stretch>
          </a:blipFill>
        </p:spPr>
        <p:txBody>
          <a:bodyPr/>
          <a:lstStyle/>
          <a:p/>
        </p:txBody>
      </p:sp>
      <p:sp>
        <p:nvSpPr>
          <p:cNvPr id="4" name="Freeform 4"/>
          <p:cNvSpPr/>
          <p:nvPr/>
        </p:nvSpPr>
        <p:spPr>
          <a:xfrm>
            <a:off x="4407478" y="2197299"/>
            <a:ext cx="3414541" cy="1568007"/>
          </a:xfrm>
          <a:custGeom>
            <a:rect l="l" t="t" r="r" b="b"/>
            <a:pathLst>
              <a:path w="3414540" h="1568007">
                <a:moveTo>
                  <a:pt x="0" y="0"/>
                </a:moveTo>
                <a:lnTo>
                  <a:pt x="3414541" y="0"/>
                </a:lnTo>
                <a:lnTo>
                  <a:pt x="3414541" y="1568007"/>
                </a:lnTo>
                <a:lnTo>
                  <a:pt x="0" y="1568007"/>
                </a:lnTo>
                <a:lnTo>
                  <a:pt x="0" y="0"/>
                </a:lnTo>
                <a:close/>
              </a:path>
            </a:pathLst>
          </a:custGeom>
          <a:blipFill>
            <a:blip r:embed="rId4"/>
            <a:stretch>
              <a:fillRect/>
            </a:stretch>
          </a:blipFill>
        </p:spPr>
        <p:txBody>
          <a:bodyPr/>
          <a:lstStyle/>
          <a:p/>
        </p:txBody>
      </p:sp>
      <p:sp>
        <p:nvSpPr>
          <p:cNvPr id="5" name="Freeform 5"/>
          <p:cNvSpPr/>
          <p:nvPr/>
        </p:nvSpPr>
        <p:spPr>
          <a:xfrm>
            <a:off x="8770966" y="2091908"/>
            <a:ext cx="4578122" cy="1568007"/>
          </a:xfrm>
          <a:custGeom>
            <a:rect l="l" t="t" r="r" b="b"/>
            <a:pathLst>
              <a:path w="4578122" h="1568007">
                <a:moveTo>
                  <a:pt x="0" y="0"/>
                </a:moveTo>
                <a:lnTo>
                  <a:pt x="4578122" y="0"/>
                </a:lnTo>
                <a:lnTo>
                  <a:pt x="4578122" y="1568007"/>
                </a:lnTo>
                <a:lnTo>
                  <a:pt x="0" y="1568007"/>
                </a:lnTo>
                <a:lnTo>
                  <a:pt x="0" y="0"/>
                </a:lnTo>
                <a:close/>
              </a:path>
            </a:pathLst>
          </a:custGeom>
          <a:blipFill>
            <a:blip r:embed="rId5"/>
            <a:stretch>
              <a:fillRect/>
            </a:stretch>
          </a:blipFill>
        </p:spPr>
        <p:txBody>
          <a:bodyPr/>
          <a:lstStyle/>
          <a:p/>
        </p:txBody>
      </p:sp>
      <p:sp>
        <p:nvSpPr>
          <p:cNvPr id="6" name="Freeform 6"/>
          <p:cNvSpPr/>
          <p:nvPr/>
        </p:nvSpPr>
        <p:spPr>
          <a:xfrm>
            <a:off x="314894" y="4526823"/>
            <a:ext cx="3736741" cy="1233354"/>
          </a:xfrm>
          <a:custGeom>
            <a:rect l="l" t="t" r="r" b="b"/>
            <a:pathLst>
              <a:path w="3736741" h="1233354">
                <a:moveTo>
                  <a:pt x="0" y="0"/>
                </a:moveTo>
                <a:lnTo>
                  <a:pt x="3736741" y="0"/>
                </a:lnTo>
                <a:lnTo>
                  <a:pt x="3736741" y="1233354"/>
                </a:lnTo>
                <a:lnTo>
                  <a:pt x="0" y="1233354"/>
                </a:lnTo>
                <a:lnTo>
                  <a:pt x="0" y="0"/>
                </a:lnTo>
                <a:close/>
              </a:path>
            </a:pathLst>
          </a:custGeom>
          <a:blipFill>
            <a:blip r:embed="rId6"/>
            <a:stretch>
              <a:fillRect/>
            </a:stretch>
          </a:blipFill>
        </p:spPr>
        <p:txBody>
          <a:bodyPr/>
          <a:lstStyle/>
          <a:p/>
        </p:txBody>
      </p:sp>
      <p:sp>
        <p:nvSpPr>
          <p:cNvPr id="7" name="Freeform 7"/>
          <p:cNvSpPr/>
          <p:nvPr/>
        </p:nvSpPr>
        <p:spPr>
          <a:xfrm>
            <a:off x="4633753" y="4373816"/>
            <a:ext cx="3951622" cy="1386361"/>
          </a:xfrm>
          <a:custGeom>
            <a:rect l="l" t="t" r="r" b="b"/>
            <a:pathLst>
              <a:path w="3951622" h="1386361">
                <a:moveTo>
                  <a:pt x="0" y="0"/>
                </a:moveTo>
                <a:lnTo>
                  <a:pt x="3951622" y="0"/>
                </a:lnTo>
                <a:lnTo>
                  <a:pt x="3951622" y="1386361"/>
                </a:lnTo>
                <a:lnTo>
                  <a:pt x="0" y="1386361"/>
                </a:lnTo>
                <a:lnTo>
                  <a:pt x="0" y="0"/>
                </a:lnTo>
                <a:close/>
              </a:path>
            </a:pathLst>
          </a:custGeom>
          <a:blipFill>
            <a:blip r:embed="rId7"/>
            <a:stretch>
              <a:fillRect/>
            </a:stretch>
          </a:blipFill>
        </p:spPr>
        <p:txBody>
          <a:bodyPr/>
          <a:lstStyle/>
          <a:p/>
        </p:txBody>
      </p:sp>
      <p:sp>
        <p:nvSpPr>
          <p:cNvPr id="8" name="Freeform 8"/>
          <p:cNvSpPr/>
          <p:nvPr/>
        </p:nvSpPr>
        <p:spPr>
          <a:xfrm>
            <a:off x="14301588" y="1986516"/>
            <a:ext cx="3427409" cy="1673398"/>
          </a:xfrm>
          <a:custGeom>
            <a:rect l="l" t="t" r="r" b="b"/>
            <a:pathLst>
              <a:path w="3427409" h="1673398">
                <a:moveTo>
                  <a:pt x="0" y="0"/>
                </a:moveTo>
                <a:lnTo>
                  <a:pt x="3427409" y="0"/>
                </a:lnTo>
                <a:lnTo>
                  <a:pt x="3427409" y="1673399"/>
                </a:lnTo>
                <a:lnTo>
                  <a:pt x="0" y="1673399"/>
                </a:lnTo>
                <a:lnTo>
                  <a:pt x="0" y="0"/>
                </a:lnTo>
                <a:close/>
              </a:path>
            </a:pathLst>
          </a:custGeom>
          <a:blipFill>
            <a:blip r:embed="rId8"/>
            <a:stretch>
              <a:fillRect/>
            </a:stretch>
          </a:blipFill>
        </p:spPr>
        <p:txBody>
          <a:bodyPr/>
          <a:lstStyle/>
          <a:p/>
        </p:txBody>
      </p:sp>
      <p:sp>
        <p:nvSpPr>
          <p:cNvPr id="9" name="Freeform 9"/>
          <p:cNvSpPr/>
          <p:nvPr/>
        </p:nvSpPr>
        <p:spPr>
          <a:xfrm>
            <a:off x="360152" y="6084027"/>
            <a:ext cx="3646225" cy="1422028"/>
          </a:xfrm>
          <a:custGeom>
            <a:rect l="l" t="t" r="r" b="b"/>
            <a:pathLst>
              <a:path w="3646224" h="1422028">
                <a:moveTo>
                  <a:pt x="0" y="0"/>
                </a:moveTo>
                <a:lnTo>
                  <a:pt x="3646225" y="0"/>
                </a:lnTo>
                <a:lnTo>
                  <a:pt x="3646225" y="1422028"/>
                </a:lnTo>
                <a:lnTo>
                  <a:pt x="0" y="1422028"/>
                </a:lnTo>
                <a:lnTo>
                  <a:pt x="0" y="0"/>
                </a:lnTo>
                <a:close/>
              </a:path>
            </a:pathLst>
          </a:custGeom>
          <a:blipFill>
            <a:blip r:embed="rId9"/>
            <a:stretch>
              <a:fillRect/>
            </a:stretch>
          </a:blipFill>
        </p:spPr>
        <p:txBody>
          <a:bodyPr/>
          <a:lstStyle/>
          <a:p/>
        </p:txBody>
      </p:sp>
      <p:sp>
        <p:nvSpPr>
          <p:cNvPr id="10" name="Freeform 10"/>
          <p:cNvSpPr/>
          <p:nvPr/>
        </p:nvSpPr>
        <p:spPr>
          <a:xfrm>
            <a:off x="314894" y="7829905"/>
            <a:ext cx="2250692" cy="2250692"/>
          </a:xfrm>
          <a:custGeom>
            <a:rect l="l" t="t" r="r" b="b"/>
            <a:pathLst>
              <a:path w="2250692" h="2250692">
                <a:moveTo>
                  <a:pt x="0" y="0"/>
                </a:moveTo>
                <a:lnTo>
                  <a:pt x="2250692" y="0"/>
                </a:lnTo>
                <a:lnTo>
                  <a:pt x="2250692" y="2250692"/>
                </a:lnTo>
                <a:lnTo>
                  <a:pt x="0" y="2250692"/>
                </a:lnTo>
                <a:lnTo>
                  <a:pt x="0" y="0"/>
                </a:lnTo>
                <a:close/>
              </a:path>
            </a:pathLst>
          </a:custGeom>
          <a:blipFill>
            <a:blip r:embed="rId10"/>
            <a:stretch>
              <a:fillRect/>
            </a:stretch>
          </a:blipFill>
        </p:spPr>
        <p:txBody>
          <a:bodyPr/>
          <a:lstStyle/>
          <a:p/>
        </p:txBody>
      </p:sp>
      <p:sp>
        <p:nvSpPr>
          <p:cNvPr id="11" name="Freeform 11"/>
          <p:cNvSpPr/>
          <p:nvPr/>
        </p:nvSpPr>
        <p:spPr>
          <a:xfrm>
            <a:off x="4407478" y="5937669"/>
            <a:ext cx="2735729" cy="2279775"/>
          </a:xfrm>
          <a:custGeom>
            <a:rect l="l" t="t" r="r" b="b"/>
            <a:pathLst>
              <a:path w="2735729" h="2279775">
                <a:moveTo>
                  <a:pt x="0" y="0"/>
                </a:moveTo>
                <a:lnTo>
                  <a:pt x="2735729" y="0"/>
                </a:lnTo>
                <a:lnTo>
                  <a:pt x="2735729" y="2279775"/>
                </a:lnTo>
                <a:lnTo>
                  <a:pt x="0" y="2279775"/>
                </a:lnTo>
                <a:lnTo>
                  <a:pt x="0" y="0"/>
                </a:lnTo>
                <a:close/>
              </a:path>
            </a:pathLst>
          </a:custGeom>
          <a:blipFill>
            <a:blip r:embed="rId11"/>
            <a:stretch>
              <a:fillRect/>
            </a:stretch>
          </a:blipFill>
        </p:spPr>
        <p:txBody>
          <a:bodyPr/>
          <a:lstStyle/>
          <a:p/>
        </p:txBody>
      </p:sp>
      <p:sp>
        <p:nvSpPr>
          <p:cNvPr id="12" name="Freeform 12"/>
          <p:cNvSpPr/>
          <p:nvPr/>
        </p:nvSpPr>
        <p:spPr>
          <a:xfrm>
            <a:off x="2565586" y="8500876"/>
            <a:ext cx="4534281" cy="1514848"/>
          </a:xfrm>
          <a:custGeom>
            <a:rect l="l" t="t" r="r" b="b"/>
            <a:pathLst>
              <a:path w="4534281" h="1514848">
                <a:moveTo>
                  <a:pt x="0" y="0"/>
                </a:moveTo>
                <a:lnTo>
                  <a:pt x="4534281" y="0"/>
                </a:lnTo>
                <a:lnTo>
                  <a:pt x="4534281" y="1514848"/>
                </a:lnTo>
                <a:lnTo>
                  <a:pt x="0" y="1514848"/>
                </a:lnTo>
                <a:lnTo>
                  <a:pt x="0" y="0"/>
                </a:lnTo>
                <a:close/>
              </a:path>
            </a:pathLst>
          </a:custGeom>
          <a:blipFill>
            <a:blip r:embed="rId12"/>
            <a:stretch>
              <a:fillRect b="-273"/>
            </a:stretch>
          </a:blipFill>
        </p:spPr>
        <p:txBody>
          <a:bodyPr/>
          <a:lstStyle/>
          <a:p/>
        </p:txBody>
      </p:sp>
      <p:sp>
        <p:nvSpPr>
          <p:cNvPr id="13" name="TextBox 13"/>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d9s79bw"/>
              </a:rPr>
              <a:t>https://tinyurl.com/yd9s79bw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Biotech Crop Market Report 2024</dc:title>
  <cp:lastModifiedBy>decipher market</cp:lastModifiedBy>
  <cp:revision>2</cp:revision>
  <dcterms:created xsi:type="dcterms:W3CDTF">2006-08-16T00:00:00Z</dcterms:created>
  <dcterms:modified xsi:type="dcterms:W3CDTF">2024-03-20T13:53:51Z</dcterms:modified>
</cp:coreProperties>
</file>