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Barlow Bold" panose="00000800000000000000" charset="0"/>
      <p:regular r:id="rId13"/>
    </p:embeddedFont>
    <p:embeddedFont>
      <p:font typeface="Barlow Semi-Bold" panose="020B0604020202020204" charset="0"/>
      <p:regular r:id="rId14"/>
    </p:embeddedFont>
    <p:embeddedFont>
      <p:font typeface="Canva Sans" panose="020B0604020202020204" charset="0"/>
      <p:regular r:id="rId15"/>
    </p:embeddedFont>
    <p:embeddedFont>
      <p:font typeface="Canva Sans Bold" panose="020B0604020202020204" charset="0"/>
      <p:regular r:id="rId16"/>
    </p:embeddedFont>
    <p:embeddedFont>
      <p:font typeface="Garet" panose="020B0604020202020204" charset="0"/>
      <p:regular r:id="rId17"/>
    </p:embeddedFont>
    <p:embeddedFont>
      <p:font typeface="Garet Bold" panose="020B0604020202020204" charset="0"/>
      <p:regular r:id="rId18"/>
    </p:embeddedFont>
    <p:embeddedFont>
      <p:font typeface="Georgia Pro Bold" panose="020B0604020202020204" charset="0"/>
      <p:regular r:id="rId19"/>
    </p:embeddedFont>
    <p:embeddedFont>
      <p:font typeface="Lato" panose="020F0502020204030203" pitchFamily="34" charset="0"/>
      <p:regular r:id="rId20"/>
    </p:embeddedFont>
    <p:embeddedFont>
      <p:font typeface="Lato Bold" panose="020F0502020204030203" charset="0"/>
      <p:regular r:id="rId21"/>
    </p:embeddedFont>
    <p:embeddedFont>
      <p:font typeface="Now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Ultra-Bold" panose="020B0604020202020204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4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hyperlink" Target="https://www.cognitivemarketresearch.com/biopsy-devices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4212" b="-67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 rot="-1095557">
            <a:off x="9446386" y="-89823"/>
            <a:ext cx="11271457" cy="11222626"/>
            <a:chExt cx="2968614" cy="29557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68614" cy="2955753"/>
            </a:xfrm>
            <a:custGeom>
              <a:rect l="l" t="t" r="r" b="b"/>
              <a:pathLst>
                <a:path w="2968614" h="2955753">
                  <a:moveTo>
                    <a:pt x="68686" y="0"/>
                  </a:moveTo>
                  <a:lnTo>
                    <a:pt x="2899928" y="0"/>
                  </a:lnTo>
                  <a:cubicBezTo>
                    <a:pt x="2918145" y="0"/>
                    <a:pt x="2935616" y="7237"/>
                    <a:pt x="2948497" y="20118"/>
                  </a:cubicBezTo>
                  <a:cubicBezTo>
                    <a:pt x="2961378" y="32999"/>
                    <a:pt x="2968614" y="50469"/>
                    <a:pt x="2968614" y="68686"/>
                  </a:cubicBezTo>
                  <a:lnTo>
                    <a:pt x="2968614" y="2887067"/>
                  </a:lnTo>
                  <a:cubicBezTo>
                    <a:pt x="2968614" y="2925001"/>
                    <a:pt x="2937863" y="2955753"/>
                    <a:pt x="2899928" y="2955753"/>
                  </a:cubicBezTo>
                  <a:lnTo>
                    <a:pt x="68686" y="2955753"/>
                  </a:lnTo>
                  <a:cubicBezTo>
                    <a:pt x="30752" y="2955753"/>
                    <a:pt x="0" y="2925001"/>
                    <a:pt x="0" y="2887067"/>
                  </a:cubicBezTo>
                  <a:lnTo>
                    <a:pt x="0" y="68686"/>
                  </a:lnTo>
                  <a:cubicBezTo>
                    <a:pt x="0" y="30752"/>
                    <a:pt x="30752" y="0"/>
                    <a:pt x="68686" y="0"/>
                  </a:cubicBezTo>
                  <a:close/>
                </a:path>
              </a:pathLst>
            </a:custGeom>
            <a:solidFill>
              <a:srgbClr val="CDBE8C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968614" cy="2993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57738" y="3789283"/>
            <a:ext cx="9603428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800">
                <a:solidFill>
                  <a:srgbClr val="FFFFFF"/>
                </a:solidFill>
                <a:latin typeface="Poppins Ultra-Bold"/>
              </a:rPr>
              <a:t>BIOPSY DEVICES MARKET REPORT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0" b="-199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796828" y="622685"/>
            <a:ext cx="6694344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000000"/>
                </a:solidFill>
                <a:latin typeface="Now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67255" y="5299364"/>
            <a:ext cx="9912927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"/>
              </a:rPr>
              <a:t>A biopsy is a medical procedure in which a sample of tissue or cells is taken from the body for diagnostic evaluation. The purpose of a biopsy is to examine the sample under a microscope or through other laboratory tests to determine the presence of abnormal or diseased cells, identify the nature of a tumor or growth, or diagnose a specific medical condition.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48" b="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963462" y="1368133"/>
            <a:ext cx="6361076" cy="761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9"/>
              </a:lnSpc>
            </a:pPr>
            <a:r>
              <a:rPr lang="en-US" sz="6499" spc="-467">
                <a:solidFill>
                  <a:srgbClr val="000000"/>
                </a:solidFill>
                <a:latin typeface="Now"/>
              </a:rPr>
              <a:t>KEY INSIGHTS</a:t>
            </a:r>
          </a:p>
        </p:txBody>
      </p:sp>
      <p:sp>
        <p:nvSpPr>
          <p:cNvPr id="4" name="Freeform 4"/>
          <p:cNvSpPr/>
          <p:nvPr/>
        </p:nvSpPr>
        <p:spPr>
          <a:xfrm>
            <a:off x="9251352" y="7508095"/>
            <a:ext cx="7771606" cy="2411708"/>
          </a:xfrm>
          <a:custGeom>
            <a:rect l="l" t="t" r="r" b="b"/>
            <a:pathLst>
              <a:path w="7771606" h="2411708">
                <a:moveTo>
                  <a:pt x="0" y="0"/>
                </a:moveTo>
                <a:lnTo>
                  <a:pt x="7771606" y="0"/>
                </a:lnTo>
                <a:lnTo>
                  <a:pt x="7771606" y="2411707"/>
                </a:lnTo>
                <a:lnTo>
                  <a:pt x="0" y="24117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5" name="Group 5"/>
          <p:cNvGrpSpPr/>
          <p:nvPr/>
        </p:nvGrpSpPr>
        <p:grpSpPr>
          <a:xfrm>
            <a:off x="9015010" y="7257090"/>
            <a:ext cx="8244290" cy="1640210"/>
            <a:chExt cx="2156186" cy="428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172" y="0"/>
                  </a:moveTo>
                  <a:lnTo>
                    <a:pt x="2128014" y="0"/>
                  </a:lnTo>
                  <a:cubicBezTo>
                    <a:pt x="2143573" y="0"/>
                    <a:pt x="2156186" y="12613"/>
                    <a:pt x="2156186" y="28172"/>
                  </a:cubicBezTo>
                  <a:lnTo>
                    <a:pt x="2156186" y="400803"/>
                  </a:lnTo>
                  <a:cubicBezTo>
                    <a:pt x="2156186" y="408275"/>
                    <a:pt x="2153218" y="415441"/>
                    <a:pt x="2147935" y="420724"/>
                  </a:cubicBezTo>
                  <a:cubicBezTo>
                    <a:pt x="2142651" y="426007"/>
                    <a:pt x="2135486" y="428975"/>
                    <a:pt x="2128014" y="428975"/>
                  </a:cubicBezTo>
                  <a:lnTo>
                    <a:pt x="28172" y="428975"/>
                  </a:lnTo>
                  <a:cubicBezTo>
                    <a:pt x="12613" y="428975"/>
                    <a:pt x="0" y="416362"/>
                    <a:pt x="0" y="400803"/>
                  </a:cubicBezTo>
                  <a:lnTo>
                    <a:pt x="0" y="28172"/>
                  </a:lnTo>
                  <a:cubicBezTo>
                    <a:pt x="0" y="12613"/>
                    <a:pt x="12613" y="0"/>
                    <a:pt x="28172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251352" y="5417651"/>
            <a:ext cx="7771606" cy="2411708"/>
          </a:xfrm>
          <a:custGeom>
            <a:rect l="l" t="t" r="r" b="b"/>
            <a:pathLst>
              <a:path w="7771606" h="2411708">
                <a:moveTo>
                  <a:pt x="0" y="0"/>
                </a:moveTo>
                <a:lnTo>
                  <a:pt x="7771606" y="0"/>
                </a:lnTo>
                <a:lnTo>
                  <a:pt x="7771606" y="2411708"/>
                </a:lnTo>
                <a:lnTo>
                  <a:pt x="0" y="2411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9" name="Group 9"/>
          <p:cNvGrpSpPr/>
          <p:nvPr/>
        </p:nvGrpSpPr>
        <p:grpSpPr>
          <a:xfrm>
            <a:off x="9015010" y="5169249"/>
            <a:ext cx="8244290" cy="1640210"/>
            <a:chExt cx="2156186" cy="428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172" y="0"/>
                  </a:moveTo>
                  <a:lnTo>
                    <a:pt x="2128014" y="0"/>
                  </a:lnTo>
                  <a:cubicBezTo>
                    <a:pt x="2143573" y="0"/>
                    <a:pt x="2156186" y="12613"/>
                    <a:pt x="2156186" y="28172"/>
                  </a:cubicBezTo>
                  <a:lnTo>
                    <a:pt x="2156186" y="400803"/>
                  </a:lnTo>
                  <a:cubicBezTo>
                    <a:pt x="2156186" y="408275"/>
                    <a:pt x="2153218" y="415441"/>
                    <a:pt x="2147935" y="420724"/>
                  </a:cubicBezTo>
                  <a:cubicBezTo>
                    <a:pt x="2142651" y="426007"/>
                    <a:pt x="2135486" y="428975"/>
                    <a:pt x="2128014" y="428975"/>
                  </a:cubicBezTo>
                  <a:lnTo>
                    <a:pt x="28172" y="428975"/>
                  </a:lnTo>
                  <a:cubicBezTo>
                    <a:pt x="12613" y="428975"/>
                    <a:pt x="0" y="416362"/>
                    <a:pt x="0" y="400803"/>
                  </a:cubicBezTo>
                  <a:lnTo>
                    <a:pt x="0" y="28172"/>
                  </a:lnTo>
                  <a:cubicBezTo>
                    <a:pt x="0" y="12613"/>
                    <a:pt x="12613" y="0"/>
                    <a:pt x="28172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251352" y="3330600"/>
            <a:ext cx="7771606" cy="2411708"/>
          </a:xfrm>
          <a:custGeom>
            <a:rect l="l" t="t" r="r" b="b"/>
            <a:pathLst>
              <a:path w="7771606" h="2411708">
                <a:moveTo>
                  <a:pt x="0" y="0"/>
                </a:moveTo>
                <a:lnTo>
                  <a:pt x="7771606" y="0"/>
                </a:lnTo>
                <a:lnTo>
                  <a:pt x="7771606" y="2411708"/>
                </a:lnTo>
                <a:lnTo>
                  <a:pt x="0" y="2411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3" name="Group 13"/>
          <p:cNvGrpSpPr/>
          <p:nvPr/>
        </p:nvGrpSpPr>
        <p:grpSpPr>
          <a:xfrm>
            <a:off x="9015010" y="3081407"/>
            <a:ext cx="8244290" cy="1640210"/>
            <a:chExt cx="2156186" cy="428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172" y="0"/>
                  </a:moveTo>
                  <a:lnTo>
                    <a:pt x="2128014" y="0"/>
                  </a:lnTo>
                  <a:cubicBezTo>
                    <a:pt x="2143573" y="0"/>
                    <a:pt x="2156186" y="12613"/>
                    <a:pt x="2156186" y="28172"/>
                  </a:cubicBezTo>
                  <a:lnTo>
                    <a:pt x="2156186" y="400803"/>
                  </a:lnTo>
                  <a:cubicBezTo>
                    <a:pt x="2156186" y="408275"/>
                    <a:pt x="2153218" y="415441"/>
                    <a:pt x="2147935" y="420724"/>
                  </a:cubicBezTo>
                  <a:cubicBezTo>
                    <a:pt x="2142651" y="426007"/>
                    <a:pt x="2135486" y="428975"/>
                    <a:pt x="2128014" y="428975"/>
                  </a:cubicBezTo>
                  <a:lnTo>
                    <a:pt x="28172" y="428975"/>
                  </a:lnTo>
                  <a:cubicBezTo>
                    <a:pt x="12613" y="428975"/>
                    <a:pt x="0" y="416362"/>
                    <a:pt x="0" y="400803"/>
                  </a:cubicBezTo>
                  <a:lnTo>
                    <a:pt x="0" y="28172"/>
                  </a:lnTo>
                  <a:cubicBezTo>
                    <a:pt x="0" y="12613"/>
                    <a:pt x="12613" y="0"/>
                    <a:pt x="28172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 flipH="1" flipV="1">
            <a:off x="10724827" y="3470477"/>
            <a:ext cx="0" cy="86207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10724827" y="5558319"/>
            <a:ext cx="0" cy="86207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8" name="AutoShape 18"/>
          <p:cNvSpPr/>
          <p:nvPr/>
        </p:nvSpPr>
        <p:spPr>
          <a:xfrm flipH="1" flipV="1">
            <a:off x="10724827" y="7646160"/>
            <a:ext cx="0" cy="86207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10892418" y="3297142"/>
            <a:ext cx="5999600" cy="123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2.21 Billion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92418" y="5336360"/>
            <a:ext cx="5999600" cy="123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3.91 Billion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92418" y="7441420"/>
            <a:ext cx="5999600" cy="123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7.2%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47114" y="3612852"/>
            <a:ext cx="1491514" cy="60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16400" y="5675633"/>
            <a:ext cx="1491514" cy="60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7114" y="7424201"/>
            <a:ext cx="1491514" cy="123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4971"/>
              </a:lnSpc>
              <a:spcBef>
                <a:spcPct val="0"/>
              </a:spcBef>
            </a:pPr>
            <a:r>
              <a:rPr lang="en-US" sz="3551" spc="113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 rot="-1054370">
            <a:off x="-1060429" y="1915296"/>
            <a:ext cx="21813710" cy="6353202"/>
          </a:xfrm>
          <a:custGeom>
            <a:rect l="l" t="t" r="r" b="b"/>
            <a:pathLst>
              <a:path w="21813711" h="6353202">
                <a:moveTo>
                  <a:pt x="0" y="0"/>
                </a:moveTo>
                <a:lnTo>
                  <a:pt x="21813711" y="0"/>
                </a:lnTo>
                <a:lnTo>
                  <a:pt x="21813711" y="6353202"/>
                </a:lnTo>
                <a:lnTo>
                  <a:pt x="0" y="63532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5" t="-51089" r="0" b="-50564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3256633" y="6317096"/>
            <a:ext cx="11774734" cy="1401786"/>
            <a:chExt cx="3603311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03311" cy="428975"/>
            </a:xfrm>
            <a:custGeom>
              <a:rect l="l" t="t" r="r" b="b"/>
              <a:pathLst>
                <a:path w="3603311" h="428975">
                  <a:moveTo>
                    <a:pt x="19725" y="0"/>
                  </a:moveTo>
                  <a:lnTo>
                    <a:pt x="3583586" y="0"/>
                  </a:lnTo>
                  <a:cubicBezTo>
                    <a:pt x="3594480" y="0"/>
                    <a:pt x="3603311" y="8831"/>
                    <a:pt x="3603311" y="19725"/>
                  </a:cubicBezTo>
                  <a:lnTo>
                    <a:pt x="3603311" y="409250"/>
                  </a:lnTo>
                  <a:cubicBezTo>
                    <a:pt x="3603311" y="414482"/>
                    <a:pt x="3601233" y="419499"/>
                    <a:pt x="3597534" y="423198"/>
                  </a:cubicBezTo>
                  <a:cubicBezTo>
                    <a:pt x="3593835" y="426897"/>
                    <a:pt x="3588817" y="428975"/>
                    <a:pt x="3583586" y="428975"/>
                  </a:cubicBezTo>
                  <a:lnTo>
                    <a:pt x="19725" y="428975"/>
                  </a:lnTo>
                  <a:cubicBezTo>
                    <a:pt x="8831" y="428975"/>
                    <a:pt x="0" y="420144"/>
                    <a:pt x="0" y="409250"/>
                  </a:cubicBezTo>
                  <a:lnTo>
                    <a:pt x="0" y="19725"/>
                  </a:lnTo>
                  <a:cubicBezTo>
                    <a:pt x="0" y="8831"/>
                    <a:pt x="8831" y="0"/>
                    <a:pt x="19725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603311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256633" y="4611097"/>
            <a:ext cx="11774734" cy="1401786"/>
            <a:chExt cx="3603311" cy="428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03311" cy="428975"/>
            </a:xfrm>
            <a:custGeom>
              <a:rect l="l" t="t" r="r" b="b"/>
              <a:pathLst>
                <a:path w="3603311" h="428975">
                  <a:moveTo>
                    <a:pt x="19725" y="0"/>
                  </a:moveTo>
                  <a:lnTo>
                    <a:pt x="3583586" y="0"/>
                  </a:lnTo>
                  <a:cubicBezTo>
                    <a:pt x="3594480" y="0"/>
                    <a:pt x="3603311" y="8831"/>
                    <a:pt x="3603311" y="19725"/>
                  </a:cubicBezTo>
                  <a:lnTo>
                    <a:pt x="3603311" y="409250"/>
                  </a:lnTo>
                  <a:cubicBezTo>
                    <a:pt x="3603311" y="414482"/>
                    <a:pt x="3601233" y="419499"/>
                    <a:pt x="3597534" y="423198"/>
                  </a:cubicBezTo>
                  <a:cubicBezTo>
                    <a:pt x="3593835" y="426897"/>
                    <a:pt x="3588817" y="428975"/>
                    <a:pt x="3583586" y="428975"/>
                  </a:cubicBezTo>
                  <a:lnTo>
                    <a:pt x="19725" y="428975"/>
                  </a:lnTo>
                  <a:cubicBezTo>
                    <a:pt x="8831" y="428975"/>
                    <a:pt x="0" y="420144"/>
                    <a:pt x="0" y="409250"/>
                  </a:cubicBezTo>
                  <a:lnTo>
                    <a:pt x="0" y="19725"/>
                  </a:lnTo>
                  <a:cubicBezTo>
                    <a:pt x="0" y="8831"/>
                    <a:pt x="8831" y="0"/>
                    <a:pt x="19725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03311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256633" y="2905098"/>
            <a:ext cx="11774734" cy="1401786"/>
            <a:chExt cx="3603311" cy="428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03311" cy="428975"/>
            </a:xfrm>
            <a:custGeom>
              <a:rect l="l" t="t" r="r" b="b"/>
              <a:pathLst>
                <a:path w="3603311" h="428975">
                  <a:moveTo>
                    <a:pt x="19725" y="0"/>
                  </a:moveTo>
                  <a:lnTo>
                    <a:pt x="3583586" y="0"/>
                  </a:lnTo>
                  <a:cubicBezTo>
                    <a:pt x="3594480" y="0"/>
                    <a:pt x="3603311" y="8831"/>
                    <a:pt x="3603311" y="19725"/>
                  </a:cubicBezTo>
                  <a:lnTo>
                    <a:pt x="3603311" y="409250"/>
                  </a:lnTo>
                  <a:cubicBezTo>
                    <a:pt x="3603311" y="414482"/>
                    <a:pt x="3601233" y="419499"/>
                    <a:pt x="3597534" y="423198"/>
                  </a:cubicBezTo>
                  <a:cubicBezTo>
                    <a:pt x="3593835" y="426897"/>
                    <a:pt x="3588817" y="428975"/>
                    <a:pt x="3583586" y="428975"/>
                  </a:cubicBezTo>
                  <a:lnTo>
                    <a:pt x="19725" y="428975"/>
                  </a:lnTo>
                  <a:cubicBezTo>
                    <a:pt x="8831" y="428975"/>
                    <a:pt x="0" y="420144"/>
                    <a:pt x="0" y="409250"/>
                  </a:cubicBezTo>
                  <a:lnTo>
                    <a:pt x="0" y="19725"/>
                  </a:lnTo>
                  <a:cubicBezTo>
                    <a:pt x="0" y="8831"/>
                    <a:pt x="8831" y="0"/>
                    <a:pt x="19725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603311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256633" y="8048558"/>
            <a:ext cx="11774734" cy="1401786"/>
            <a:chExt cx="3603311" cy="428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03311" cy="428975"/>
            </a:xfrm>
            <a:custGeom>
              <a:rect l="l" t="t" r="r" b="b"/>
              <a:pathLst>
                <a:path w="3603311" h="428975">
                  <a:moveTo>
                    <a:pt x="19725" y="0"/>
                  </a:moveTo>
                  <a:lnTo>
                    <a:pt x="3583586" y="0"/>
                  </a:lnTo>
                  <a:cubicBezTo>
                    <a:pt x="3594480" y="0"/>
                    <a:pt x="3603311" y="8831"/>
                    <a:pt x="3603311" y="19725"/>
                  </a:cubicBezTo>
                  <a:lnTo>
                    <a:pt x="3603311" y="409250"/>
                  </a:lnTo>
                  <a:cubicBezTo>
                    <a:pt x="3603311" y="414482"/>
                    <a:pt x="3601233" y="419499"/>
                    <a:pt x="3597534" y="423198"/>
                  </a:cubicBezTo>
                  <a:cubicBezTo>
                    <a:pt x="3593835" y="426897"/>
                    <a:pt x="3588817" y="428975"/>
                    <a:pt x="3583586" y="428975"/>
                  </a:cubicBezTo>
                  <a:lnTo>
                    <a:pt x="19725" y="428975"/>
                  </a:lnTo>
                  <a:cubicBezTo>
                    <a:pt x="8831" y="428975"/>
                    <a:pt x="0" y="420144"/>
                    <a:pt x="0" y="409250"/>
                  </a:cubicBezTo>
                  <a:lnTo>
                    <a:pt x="0" y="19725"/>
                  </a:lnTo>
                  <a:cubicBezTo>
                    <a:pt x="0" y="8831"/>
                    <a:pt x="8831" y="0"/>
                    <a:pt x="19725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603311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05316" y="490536"/>
            <a:ext cx="16936879" cy="99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9"/>
              </a:lnSpc>
              <a:spcBef>
                <a:spcPct val="0"/>
              </a:spcBef>
            </a:pPr>
            <a:r>
              <a:rPr lang="en-US" sz="5499" spc="285">
                <a:solidFill>
                  <a:srgbClr val="000000"/>
                </a:solidFill>
                <a:latin typeface="Now"/>
              </a:rPr>
              <a:t>REVENUE MARKET SHARE BY SEGMENTS 2022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35507" y="3000518"/>
            <a:ext cx="11216986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70">
                <a:solidFill>
                  <a:srgbClr val="FFFFFF"/>
                </a:solidFill>
                <a:latin typeface="Barlow"/>
              </a:rPr>
              <a:t>By Product: Core Biopsy Devices, Needle-Based Biopsy Instruments, Localization Wires, Aspiration Biopsy Needles, Biopsy Forceps, Vacuum-Assisted Biopsy Devices, and Other Products. (dominated product: Needle-Based Biopsy Instruments)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35507" y="4706517"/>
            <a:ext cx="11216986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70">
                <a:solidFill>
                  <a:srgbClr val="000000"/>
                </a:solidFill>
                <a:latin typeface="Barlow Bold"/>
              </a:rPr>
              <a:t>By Application: Lung biopsy, Breast biopsy, Gastroenterology biopsy, Gynecological biopsy, Prostate biopsy, Kidney biopsy, Liver biopsy, and Others. (dominated application: Breast biopsy)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35507" y="6620510"/>
            <a:ext cx="11216986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70">
                <a:solidFill>
                  <a:srgbClr val="FFFFFF"/>
                </a:solidFill>
                <a:latin typeface="Barlow"/>
              </a:rPr>
              <a:t>By Imaging Technology: CT scan, MRI-guided biopsy, Ultrasound-guided biopsy, Stereotactic-guided biopsy, and Others. (dominated  Imaging Technology: CT scan)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35507" y="8339241"/>
            <a:ext cx="1149586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70">
                <a:solidFill>
                  <a:srgbClr val="000000"/>
                </a:solidFill>
                <a:latin typeface="Barlow Bold"/>
              </a:rPr>
              <a:t>By End User: Hospitals, Diagnostic &amp; Imaging Centers, and Others. (dominated end user: Hospitals)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49" b="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63444" y="942975"/>
            <a:ext cx="17561113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spc="131">
                <a:solidFill>
                  <a:srgbClr val="FFFFFF"/>
                </a:solidFill>
                <a:latin typeface="Garet"/>
              </a:rPr>
              <a:t>GLOBAL BIOPSY DEVICES MARKET REVENUE SHARE FOR 2022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3031" y="7676358"/>
            <a:ext cx="12250460" cy="242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3"/>
              </a:lnSpc>
              <a:spcBef>
                <a:spcPct val="0"/>
              </a:spcBef>
            </a:pPr>
            <a:r>
              <a:rPr lang="en-US" sz="6724" spc="215">
                <a:solidFill>
                  <a:srgbClr val="FFFFFF"/>
                </a:solidFill>
                <a:latin typeface="Barlow Semi-Bold"/>
              </a:rPr>
              <a:t>North America Regional Share </a:t>
            </a:r>
          </a:p>
          <a:p>
            <a:pPr algn="ctr">
              <a:lnSpc>
                <a:spcPts val="8523"/>
              </a:lnSpc>
            </a:pPr>
            <a:r>
              <a:rPr lang="en-US" sz="8523" spc="272">
                <a:solidFill>
                  <a:srgbClr val="FFFFFF"/>
                </a:solidFill>
                <a:latin typeface="Barlow Semi-Bold"/>
              </a:rPr>
              <a:t>40.6%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2074" b="-207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5400000">
            <a:off x="5775419" y="7092315"/>
            <a:ext cx="833291" cy="721630"/>
            <a:chExt cx="6350000" cy="549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3033494" y="7045799"/>
            <a:ext cx="3383450" cy="705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5"/>
              </a:lnSpc>
              <a:spcBef>
                <a:spcPct val="0"/>
              </a:spcBef>
            </a:pPr>
            <a:r>
              <a:rPr lang="en-US" sz="4104" spc="13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459064" y="1642665"/>
            <a:ext cx="9795442" cy="3610339"/>
            <a:chExt cx="6848186" cy="25240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545043" y="5647961"/>
            <a:ext cx="10709463" cy="3610339"/>
            <a:chExt cx="7487197" cy="25240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545043" y="1642665"/>
            <a:ext cx="10709463" cy="3610339"/>
            <a:chExt cx="7487197" cy="25240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169429" y="2201237"/>
            <a:ext cx="2751228" cy="2493196"/>
            <a:chExt cx="1923438" cy="17430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3169429" y="6206532"/>
            <a:ext cx="2751228" cy="2493196"/>
            <a:chExt cx="1923438" cy="17430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5400000">
            <a:off x="5775419" y="3087020"/>
            <a:ext cx="833291" cy="721630"/>
            <a:chExt cx="6350000" cy="5499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5400000">
            <a:off x="5775419" y="7092315"/>
            <a:ext cx="833291" cy="721630"/>
            <a:chExt cx="6350000" cy="5499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3169429" y="3015845"/>
            <a:ext cx="2751228" cy="705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5"/>
              </a:lnSpc>
              <a:spcBef>
                <a:spcPct val="0"/>
              </a:spcBef>
            </a:pPr>
            <a:r>
              <a:rPr lang="en-US" sz="4104" spc="131">
                <a:solidFill>
                  <a:srgbClr val="000000"/>
                </a:solidFill>
                <a:latin typeface="Garet Bold"/>
              </a:rPr>
              <a:t>Drivers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33494" y="7045799"/>
            <a:ext cx="3383450" cy="705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5"/>
              </a:lnSpc>
              <a:spcBef>
                <a:spcPct val="0"/>
              </a:spcBef>
            </a:pPr>
            <a:r>
              <a:rPr lang="en-US" sz="4104" spc="13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54739" y="1968472"/>
            <a:ext cx="8701627" cy="285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730" lvl="1" indent="-414865">
              <a:lnSpc>
                <a:spcPts val="5764"/>
              </a:lnSpc>
              <a:buFont typeface="Arial"/>
              <a:buChar char="•"/>
            </a:pPr>
            <a:r>
              <a:rPr lang="en-US" sz="3843" spc="199">
                <a:solidFill>
                  <a:srgbClr val="FAFAFA"/>
                </a:solidFill>
                <a:latin typeface="Canva Sans"/>
              </a:rPr>
              <a:t>Increasing demand for cancer treatment</a:t>
            </a:r>
          </a:p>
          <a:p>
            <a:pPr marL="829730" lvl="1" indent="-414865">
              <a:lnSpc>
                <a:spcPts val="5764"/>
              </a:lnSpc>
              <a:buFont typeface="Arial"/>
              <a:buChar char="•"/>
            </a:pPr>
            <a:r>
              <a:rPr lang="en-US" sz="3843" spc="199">
                <a:solidFill>
                  <a:srgbClr val="FAFAFA"/>
                </a:solidFill>
                <a:latin typeface="Canva Sans"/>
              </a:rPr>
              <a:t>Significant increase in cancer incidence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41031" y="7026749"/>
            <a:ext cx="6117486" cy="68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64"/>
              </a:lnSpc>
              <a:spcBef>
                <a:spcPct val="0"/>
              </a:spcBef>
            </a:pPr>
            <a:r>
              <a:rPr lang="en-US" sz="3843" spc="199">
                <a:solidFill>
                  <a:srgbClr val="000000"/>
                </a:solidFill>
                <a:latin typeface="Canva Sans"/>
              </a:rPr>
              <a:t>Stringent regulations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79141" y="401638"/>
            <a:ext cx="10129719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spc="208">
                <a:solidFill>
                  <a:srgbClr val="000000"/>
                </a:solidFill>
                <a:latin typeface="Now"/>
              </a:rPr>
              <a:t>AUTHOR'S PERSPECTIVE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71089" y="4305586"/>
            <a:ext cx="10281805" cy="2491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6725" lvl="1" indent="-383362">
              <a:lnSpc>
                <a:spcPts val="4971"/>
              </a:lnSpc>
              <a:buFont typeface="Arial"/>
              <a:buChar char="•"/>
            </a:pPr>
            <a:r>
              <a:rPr lang="en-US" sz="3551" spc="113">
                <a:solidFill>
                  <a:srgbClr val="000000"/>
                </a:solidFill>
                <a:latin typeface="Barlow Semi-Bold"/>
              </a:rPr>
              <a:t>The market for biopsy devices is expected to grow significantly due to increasing patient awareness of cancer improvement in biopsy procedures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59386" y="7006219"/>
            <a:ext cx="10505209" cy="3119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6725" lvl="1" indent="-383362">
              <a:lnSpc>
                <a:spcPts val="4971"/>
              </a:lnSpc>
              <a:buFont typeface="Arial"/>
              <a:buChar char="•"/>
            </a:pPr>
            <a:r>
              <a:rPr lang="en-US" sz="3551" spc="113">
                <a:solidFill>
                  <a:srgbClr val="000000"/>
                </a:solidFill>
                <a:latin typeface="Barlow Semi-Bold"/>
              </a:rPr>
              <a:t>In 2023, the Needle-based Biopsy Guns segment accounted for noticeable share of global Biopsy Devices Market and is projected to experience significant growth in the near future.</a:t>
            </a:r>
          </a:p>
        </p:txBody>
      </p:sp>
      <p:sp>
        <p:nvSpPr>
          <p:cNvPr id="5" name="Freeform 5"/>
          <p:cNvSpPr/>
          <p:nvPr/>
        </p:nvSpPr>
        <p:spPr>
          <a:xfrm rot="-622563">
            <a:off x="-2074384" y="2682628"/>
            <a:ext cx="15319651" cy="6276093"/>
          </a:xfrm>
          <a:custGeom>
            <a:rect l="l" t="t" r="r" b="b"/>
            <a:pathLst>
              <a:path w="15319651" h="6276093">
                <a:moveTo>
                  <a:pt x="0" y="0"/>
                </a:moveTo>
                <a:lnTo>
                  <a:pt x="15319651" y="0"/>
                </a:lnTo>
                <a:lnTo>
                  <a:pt x="15319651" y="6276092"/>
                </a:lnTo>
                <a:lnTo>
                  <a:pt x="0" y="6276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38" b="-8938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00" b="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6181905" y="5143500"/>
            <a:ext cx="6209846" cy="2271769"/>
          </a:xfrm>
          <a:custGeom>
            <a:rect l="l" t="t" r="r" b="b"/>
            <a:pathLst>
              <a:path w="6209846" h="2271769">
                <a:moveTo>
                  <a:pt x="0" y="0"/>
                </a:moveTo>
                <a:lnTo>
                  <a:pt x="6209846" y="0"/>
                </a:lnTo>
                <a:lnTo>
                  <a:pt x="6209846" y="2271769"/>
                </a:lnTo>
                <a:lnTo>
                  <a:pt x="0" y="2271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2774730" y="5670836"/>
            <a:ext cx="5513270" cy="1744433"/>
          </a:xfrm>
          <a:custGeom>
            <a:rect l="l" t="t" r="r" b="b"/>
            <a:pathLst>
              <a:path w="5513270" h="1744433">
                <a:moveTo>
                  <a:pt x="0" y="0"/>
                </a:moveTo>
                <a:lnTo>
                  <a:pt x="5513270" y="0"/>
                </a:lnTo>
                <a:lnTo>
                  <a:pt x="5513270" y="1744433"/>
                </a:lnTo>
                <a:lnTo>
                  <a:pt x="0" y="17444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2809866" y="7916906"/>
            <a:ext cx="6744078" cy="1738708"/>
          </a:xfrm>
          <a:custGeom>
            <a:rect l="l" t="t" r="r" b="b"/>
            <a:pathLst>
              <a:path w="6744078" h="1738708">
                <a:moveTo>
                  <a:pt x="0" y="0"/>
                </a:moveTo>
                <a:lnTo>
                  <a:pt x="6744077" y="0"/>
                </a:lnTo>
                <a:lnTo>
                  <a:pt x="6744077" y="1738708"/>
                </a:lnTo>
                <a:lnTo>
                  <a:pt x="0" y="1738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0182528" y="8149242"/>
            <a:ext cx="7850669" cy="1506372"/>
          </a:xfrm>
          <a:custGeom>
            <a:rect l="l" t="t" r="r" b="b"/>
            <a:pathLst>
              <a:path w="7850669" h="1506372">
                <a:moveTo>
                  <a:pt x="0" y="0"/>
                </a:moveTo>
                <a:lnTo>
                  <a:pt x="7850669" y="0"/>
                </a:lnTo>
                <a:lnTo>
                  <a:pt x="7850669" y="1506372"/>
                </a:lnTo>
                <a:lnTo>
                  <a:pt x="0" y="15063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28" t="-85185" r="-2030" b="-85714"/>
            </a:stretch>
          </a:blipFill>
        </p:spPr>
        <p:txBody>
          <a:bodyPr/>
          <a:lstStyle/>
          <a:p/>
        </p:txBody>
      </p:sp>
      <p:sp>
        <p:nvSpPr>
          <p:cNvPr id="7" name="TextBox 7"/>
          <p:cNvSpPr txBox="1"/>
          <p:nvPr/>
        </p:nvSpPr>
        <p:spPr>
          <a:xfrm>
            <a:off x="6449020" y="731054"/>
            <a:ext cx="5389959" cy="1111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spc="207">
                <a:solidFill>
                  <a:srgbClr val="000000"/>
                </a:solidFill>
                <a:latin typeface="Now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322016" y="913534"/>
            <a:ext cx="7197920" cy="415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3175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41067" y="935319"/>
            <a:ext cx="9759819" cy="1419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90"/>
              </a:lnSpc>
            </a:pPr>
            <a:r>
              <a:rPr lang="en-US" sz="8350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340113" y="2208743"/>
            <a:ext cx="3130572" cy="1990588"/>
          </a:xfrm>
          <a:custGeom>
            <a:rect l="l" t="t" r="r" b="b"/>
            <a:pathLst>
              <a:path w="3130572" h="1990587">
                <a:moveTo>
                  <a:pt x="0" y="0"/>
                </a:moveTo>
                <a:lnTo>
                  <a:pt x="3130572" y="0"/>
                </a:lnTo>
                <a:lnTo>
                  <a:pt x="3130572" y="1990588"/>
                </a:lnTo>
                <a:lnTo>
                  <a:pt x="0" y="1990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522417" y="4065981"/>
            <a:ext cx="17243165" cy="1140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08"/>
              </a:lnSpc>
              <a:spcBef>
                <a:spcPct val="0"/>
              </a:spcBef>
            </a:pPr>
            <a:r>
              <a:rPr lang="en-US" sz="6648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14797" y="5297051"/>
            <a:ext cx="8965942" cy="1013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1"/>
              </a:lnSpc>
              <a:spcBef>
                <a:spcPct val="0"/>
              </a:spcBef>
            </a:pPr>
            <a:r>
              <a:rPr lang="en-US" sz="2944" spc="294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121"/>
              </a:lnSpc>
              <a:spcBef>
                <a:spcPct val="0"/>
              </a:spcBef>
            </a:pPr>
            <a:r>
              <a:rPr lang="en-US" sz="2944" spc="294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87674" y="6487882"/>
            <a:ext cx="12406411" cy="497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6"/>
              </a:lnSpc>
            </a:pPr>
            <a:r>
              <a:rPr lang="en-US" sz="2940" spc="299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8129" y="7143871"/>
            <a:ext cx="14785694" cy="655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2"/>
              </a:lnSpc>
              <a:spcBef>
                <a:spcPct val="0"/>
              </a:spcBef>
            </a:pPr>
            <a:r>
              <a:rPr lang="en-US" sz="3823" spc="382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23" u="sng" spc="382">
                <a:solidFill>
                  <a:srgbClr val="000000"/>
                </a:solidFill>
                <a:latin typeface="Lato"/>
                <a:hlinkClick r:id="rId4" tooltip="https://www.cognitivemarketresearch.com/biopsy-devices-market-report"/>
              </a:rPr>
              <a:t>https://shorturl.at/lnvzN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69756" y="9296400"/>
            <a:ext cx="9131130" cy="81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3033" spc="30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184"/>
              </a:lnSpc>
            </a:pPr>
            <a:r>
              <a:rPr lang="en-US" sz="3033" u="sng" spc="30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41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Biopsy Devices Market Report</dc:title>
  <cp:lastModifiedBy>decipher market</cp:lastModifiedBy>
  <cp:revision>2</cp:revision>
  <dcterms:created xsi:type="dcterms:W3CDTF">2006-08-16T00:00:00Z</dcterms:created>
  <dcterms:modified xsi:type="dcterms:W3CDTF">2024-04-17T11:27:21Z</dcterms:modified>
</cp:coreProperties>
</file>