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tinyurl.com/wtymw5a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9525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181513">
                <a:alpha val="80000"/>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8502" y="9432434"/>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8502" y="3844342"/>
            <a:ext cx="9144000" cy="3364254"/>
          </a:xfrm>
          <a:prstGeom prst="rect">
            <a:avLst/>
          </a:prstGeom>
        </p:spPr>
        <p:txBody>
          <a:bodyPr wrap="square" lIns="0" tIns="0" rIns="0" bIns="0" rtlCol="0" anchor="t">
            <a:spAutoFit/>
          </a:bodyPr>
          <a:lstStyle/>
          <a:p>
            <a:pPr>
              <a:lnSpc>
                <a:spcPts val="6499"/>
              </a:lnSpc>
            </a:pPr>
            <a:r>
              <a:rPr lang="en-US" sz="7200">
                <a:solidFill>
                  <a:srgbClr val="FFFFFF"/>
                </a:solidFill>
                <a:latin typeface="Canva Sans"/>
              </a:rPr>
              <a:t>GLOBAL </a:t>
            </a:r>
          </a:p>
          <a:p>
            <a:pPr>
              <a:lnSpc>
                <a:spcPts val="6499"/>
              </a:lnSpc>
            </a:pPr>
            <a:r>
              <a:rPr lang="en-US" sz="7200">
                <a:solidFill>
                  <a:srgbClr val="FFFFFF"/>
                </a:solidFill>
                <a:latin typeface="Canva Sans"/>
              </a:rPr>
              <a:t>BIOACTIVE PROTEIN</a:t>
            </a:r>
          </a:p>
          <a:p>
            <a:pPr>
              <a:lnSpc>
                <a:spcPts val="6499"/>
              </a:lnSpc>
            </a:pPr>
            <a:r>
              <a:rPr lang="en-US" sz="7200">
                <a:solidFill>
                  <a:srgbClr val="FFFFFF"/>
                </a:solidFill>
                <a:latin typeface="Canva Sans"/>
              </a:rPr>
              <a:t>MARKET REPORT </a:t>
            </a:r>
          </a:p>
          <a:p>
            <a:pPr>
              <a:lnSpc>
                <a:spcPts val="6499"/>
              </a:lnSpc>
            </a:pPr>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123" b="-14394"/>
            </a:stretch>
          </a:blipFill>
        </p:spPr>
        <p:txBody>
          <a:bodyPr/>
          <a:lstStyle/>
          <a:p/>
        </p:txBody>
      </p:sp>
      <p:grpSp>
        <p:nvGrpSpPr>
          <p:cNvPr id="3" name="Group 3"/>
          <p:cNvGrpSpPr/>
          <p:nvPr/>
        </p:nvGrpSpPr>
        <p:grpSpPr>
          <a:xfrm>
            <a:off x="1516218" y="1850592"/>
            <a:ext cx="15255563" cy="6320685"/>
            <a:chExt cx="4017926" cy="1664707"/>
          </a:xfrm>
        </p:grpSpPr>
        <p:sp>
          <p:nvSpPr>
            <p:cNvPr id="4" name="Freeform 4"/>
            <p:cNvSpPr/>
            <p:nvPr/>
          </p:nvSpPr>
          <p:spPr>
            <a:xfrm>
              <a:off x="0" y="0"/>
              <a:ext cx="4017926" cy="1664707"/>
            </a:xfrm>
            <a:custGeom>
              <a:rect l="l" t="t" r="r" b="b"/>
              <a:pathLst>
                <a:path w="4017926" h="1664706">
                  <a:moveTo>
                    <a:pt x="0" y="0"/>
                  </a:moveTo>
                  <a:lnTo>
                    <a:pt x="4017926" y="0"/>
                  </a:lnTo>
                  <a:lnTo>
                    <a:pt x="4017926" y="1664707"/>
                  </a:lnTo>
                  <a:lnTo>
                    <a:pt x="0" y="1664707"/>
                  </a:lnTo>
                  <a:close/>
                </a:path>
              </a:pathLst>
            </a:custGeom>
            <a:solidFill>
              <a:srgbClr val="1C3B3A">
                <a:alpha val="89804"/>
              </a:srgbClr>
            </a:solidFill>
          </p:spPr>
          <p:txBody>
            <a:bodyPr/>
            <a:lstStyle/>
            <a:p/>
          </p:txBody>
        </p:sp>
        <p:sp>
          <p:nvSpPr>
            <p:cNvPr id="5" name="TextBox 5"/>
            <p:cNvSpPr txBox="1"/>
            <p:nvPr/>
          </p:nvSpPr>
          <p:spPr>
            <a:xfrm>
              <a:off x="0" y="-38100"/>
              <a:ext cx="4017926" cy="170280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884221" y="2187482"/>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
        <p:nvSpPr>
          <p:cNvPr id="7" name="TextBox 7"/>
          <p:cNvSpPr txBox="1"/>
          <p:nvPr/>
        </p:nvSpPr>
        <p:spPr>
          <a:xfrm>
            <a:off x="1789627" y="3300952"/>
            <a:ext cx="14708746" cy="44342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Bioactive proteins are specialized molecules with unique functional properties that actively engage in physiological processes within living organisms. These proteins play pivotal roles in cellular signalling, immune responses, and metabolic functions. Their distinct structures and interactive capabilities contribute to overall health, making them essential components for various biological activities. The Bioactive Protein market is set to experience growth in the coming years driven by a combination of factors that highlight its potential across various industries. As people worldwide become increasingly aware of their health and well-being they are seeking products that not provide nourishment but also offer health benefits.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042" b="-16475"/>
            </a:stretch>
          </a:blipFill>
        </p:spPr>
        <p:txBody>
          <a:bodyPr/>
          <a:lstStyle/>
          <a:p/>
        </p:txBody>
      </p:sp>
      <p:grpSp>
        <p:nvGrpSpPr>
          <p:cNvPr id="3" name="Group 3"/>
          <p:cNvGrpSpPr/>
          <p:nvPr/>
        </p:nvGrpSpPr>
        <p:grpSpPr>
          <a:xfrm>
            <a:off x="0" y="4199235"/>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411E1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343309" y="4509456"/>
            <a:ext cx="2036993" cy="2034447"/>
          </a:xfrm>
          <a:custGeom>
            <a:rect l="l" t="t" r="r" b="b"/>
            <a:pathLst>
              <a:path w="2036993" h="2034447">
                <a:moveTo>
                  <a:pt x="0" y="0"/>
                </a:moveTo>
                <a:lnTo>
                  <a:pt x="2036993" y="0"/>
                </a:lnTo>
                <a:lnTo>
                  <a:pt x="2036993" y="2034446"/>
                </a:lnTo>
                <a:lnTo>
                  <a:pt x="0" y="2034446"/>
                </a:lnTo>
                <a:lnTo>
                  <a:pt x="0" y="0"/>
                </a:lnTo>
                <a:close/>
              </a:path>
            </a:pathLst>
          </a:custGeom>
          <a:blipFill>
            <a:blip r:embed="rId3"/>
            <a:stretch>
              <a:fillRect/>
            </a:stretch>
          </a:blipFill>
        </p:spPr>
        <p:txBody>
          <a:bodyPr/>
          <a:lstStyle/>
          <a:p/>
        </p:txBody>
      </p:sp>
      <p:grpSp>
        <p:nvGrpSpPr>
          <p:cNvPr id="7" name="Group 7"/>
          <p:cNvGrpSpPr/>
          <p:nvPr/>
        </p:nvGrpSpPr>
        <p:grpSpPr>
          <a:xfrm>
            <a:off x="295817" y="4428041"/>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564209" y="4905410"/>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2023- 2030</a:t>
            </a:r>
          </a:p>
        </p:txBody>
      </p:sp>
      <p:sp>
        <p:nvSpPr>
          <p:cNvPr id="14" name="TextBox 14"/>
          <p:cNvSpPr txBox="1"/>
          <p:nvPr/>
        </p:nvSpPr>
        <p:spPr>
          <a:xfrm>
            <a:off x="2302810" y="4544462"/>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9.20%</a:t>
            </a:r>
          </a:p>
        </p:txBody>
      </p:sp>
      <p:sp>
        <p:nvSpPr>
          <p:cNvPr id="15" name="TextBox 15"/>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644492" y="2394887"/>
            <a:ext cx="7630363" cy="3227877"/>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262827"/>
            </a:solidFill>
          </p:spPr>
          <p:txBody>
            <a:bodyPr/>
            <a:lstStyle/>
            <a:p/>
          </p:txBody>
        </p:sp>
      </p:grpSp>
      <p:grpSp>
        <p:nvGrpSpPr>
          <p:cNvPr id="8" name="Group 8"/>
          <p:cNvGrpSpPr/>
          <p:nvPr/>
        </p:nvGrpSpPr>
        <p:grpSpPr>
          <a:xfrm rot="5400000">
            <a:off x="1553821" y="1994051"/>
            <a:ext cx="951853" cy="4059495"/>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644492" y="6030423"/>
            <a:ext cx="7630363" cy="3227877"/>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5D5E5A"/>
            </a:solidFill>
          </p:spPr>
          <p:txBody>
            <a:bodyPr/>
            <a:lstStyle/>
            <a:p/>
          </p:txBody>
        </p:sp>
      </p:grpSp>
      <p:grpSp>
        <p:nvGrpSpPr>
          <p:cNvPr id="12" name="Group 12"/>
          <p:cNvGrpSpPr/>
          <p:nvPr/>
        </p:nvGrpSpPr>
        <p:grpSpPr>
          <a:xfrm rot="5400000">
            <a:off x="1553821" y="5629586"/>
            <a:ext cx="951853" cy="4059495"/>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4251446" y="2570642"/>
            <a:ext cx="5776925" cy="2890267"/>
          </a:xfrm>
          <a:prstGeom prst="rect">
            <a:avLst/>
          </a:prstGeom>
        </p:spPr>
        <p:txBody>
          <a:bodyPr lIns="0" tIns="0" rIns="0" bIns="0" rtlCol="0" anchor="t">
            <a:spAutoFit/>
          </a:bodyPr>
          <a:lstStyle/>
          <a:p>
            <a:pPr marL="709630" lvl="1" indent="-354815">
              <a:lnSpc>
                <a:spcPts val="4601"/>
              </a:lnSpc>
              <a:buFont typeface="Arial"/>
              <a:buChar char="•"/>
            </a:pPr>
            <a:r>
              <a:rPr lang="en-US" sz="3286">
                <a:solidFill>
                  <a:srgbClr val="FFFFFF"/>
                </a:solidFill>
                <a:latin typeface="Montserrat"/>
              </a:rPr>
              <a:t>Functional Food</a:t>
            </a:r>
          </a:p>
          <a:p>
            <a:pPr marL="709630" lvl="1" indent="-354815">
              <a:lnSpc>
                <a:spcPts val="4601"/>
              </a:lnSpc>
              <a:buFont typeface="Arial"/>
              <a:buChar char="•"/>
            </a:pPr>
            <a:r>
              <a:rPr lang="en-US" sz="3286">
                <a:solidFill>
                  <a:srgbClr val="FFFFFF"/>
                </a:solidFill>
                <a:latin typeface="Montserrat"/>
              </a:rPr>
              <a:t>Dietary Supplements</a:t>
            </a:r>
          </a:p>
          <a:p>
            <a:pPr marL="709630" lvl="1" indent="-354815">
              <a:lnSpc>
                <a:spcPts val="4601"/>
              </a:lnSpc>
              <a:buFont typeface="Arial"/>
              <a:buChar char="•"/>
            </a:pPr>
            <a:r>
              <a:rPr lang="en-US" sz="3286">
                <a:solidFill>
                  <a:srgbClr val="FFFFFF"/>
                </a:solidFill>
                <a:latin typeface="Montserrat"/>
              </a:rPr>
              <a:t>Pharmaceuticals</a:t>
            </a:r>
          </a:p>
          <a:p>
            <a:pPr marL="709630" lvl="1" indent="-354815">
              <a:lnSpc>
                <a:spcPts val="4601"/>
              </a:lnSpc>
              <a:buFont typeface="Arial"/>
              <a:buChar char="•"/>
            </a:pPr>
            <a:r>
              <a:rPr lang="en-US" sz="3286">
                <a:solidFill>
                  <a:srgbClr val="FFFFFF"/>
                </a:solidFill>
                <a:latin typeface="Montserrat"/>
              </a:rPr>
              <a:t>Animal Feed</a:t>
            </a:r>
          </a:p>
          <a:p>
            <a:pPr marL="709630" lvl="1" indent="-354815">
              <a:lnSpc>
                <a:spcPts val="4601"/>
              </a:lnSpc>
              <a:buFont typeface="Arial"/>
              <a:buChar char="•"/>
            </a:pPr>
            <a:r>
              <a:rPr lang="en-US" sz="3286">
                <a:solidFill>
                  <a:srgbClr val="FFFFFF"/>
                </a:solidFill>
                <a:latin typeface="Montserrat"/>
              </a:rPr>
              <a:t>Others</a:t>
            </a:r>
          </a:p>
        </p:txBody>
      </p:sp>
      <p:sp>
        <p:nvSpPr>
          <p:cNvPr id="16" name="TextBox 16"/>
          <p:cNvSpPr txBox="1"/>
          <p:nvPr/>
        </p:nvSpPr>
        <p:spPr>
          <a:xfrm>
            <a:off x="288275" y="7474437"/>
            <a:ext cx="3482945" cy="426944"/>
          </a:xfrm>
          <a:prstGeom prst="rect">
            <a:avLst/>
          </a:prstGeom>
        </p:spPr>
        <p:txBody>
          <a:bodyPr lIns="0" tIns="0" rIns="0" bIns="0" rtlCol="0" anchor="t">
            <a:spAutoFit/>
          </a:bodyPr>
          <a:lstStyle/>
          <a:p>
            <a:pPr algn="ctr">
              <a:lnSpc>
                <a:spcPts val="3262"/>
              </a:lnSpc>
            </a:pPr>
            <a:r>
              <a:rPr lang="en-US" sz="3230">
                <a:solidFill>
                  <a:srgbClr val="43B4BE"/>
                </a:solidFill>
                <a:latin typeface="Montserrat Classic"/>
              </a:rPr>
              <a:t>Form Segment</a:t>
            </a:r>
          </a:p>
        </p:txBody>
      </p:sp>
      <p:sp>
        <p:nvSpPr>
          <p:cNvPr id="17" name="TextBox 17"/>
          <p:cNvSpPr txBox="1"/>
          <p:nvPr/>
        </p:nvSpPr>
        <p:spPr>
          <a:xfrm>
            <a:off x="4251446" y="6670175"/>
            <a:ext cx="5565962" cy="1881697"/>
          </a:xfrm>
          <a:prstGeom prst="rect">
            <a:avLst/>
          </a:prstGeom>
        </p:spPr>
        <p:txBody>
          <a:bodyPr lIns="0" tIns="0" rIns="0" bIns="0" rtlCol="0" anchor="t">
            <a:spAutoFit/>
          </a:bodyPr>
          <a:lstStyle/>
          <a:p>
            <a:pPr marL="774263" lvl="1" indent="-387132">
              <a:lnSpc>
                <a:spcPts val="5020"/>
              </a:lnSpc>
              <a:buFont typeface="Arial"/>
              <a:buChar char="•"/>
            </a:pPr>
            <a:r>
              <a:rPr lang="en-US" sz="3586">
                <a:solidFill>
                  <a:srgbClr val="FFFFFF"/>
                </a:solidFill>
                <a:latin typeface="Montserrat"/>
              </a:rPr>
              <a:t>Liquid</a:t>
            </a:r>
          </a:p>
          <a:p>
            <a:pPr marL="774263" lvl="1" indent="-387132">
              <a:lnSpc>
                <a:spcPts val="5020"/>
              </a:lnSpc>
              <a:buFont typeface="Arial"/>
              <a:buChar char="•"/>
            </a:pPr>
            <a:r>
              <a:rPr lang="en-US" sz="3586">
                <a:solidFill>
                  <a:srgbClr val="FFFFFF"/>
                </a:solidFill>
                <a:latin typeface="Montserrat"/>
              </a:rPr>
              <a:t>Powder</a:t>
            </a:r>
          </a:p>
          <a:p>
            <a:pPr marL="774263" lvl="1" indent="-387132">
              <a:lnSpc>
                <a:spcPts val="5020"/>
              </a:lnSpc>
              <a:buFont typeface="Arial"/>
              <a:buChar char="•"/>
            </a:pPr>
            <a:r>
              <a:rPr lang="en-US" sz="3586">
                <a:solidFill>
                  <a:srgbClr val="FFFFFF"/>
                </a:solidFill>
                <a:latin typeface="Montserrat"/>
              </a:rPr>
              <a:t>Capsule</a:t>
            </a:r>
          </a:p>
        </p:txBody>
      </p:sp>
      <p:sp>
        <p:nvSpPr>
          <p:cNvPr id="18" name="TextBox 18"/>
          <p:cNvSpPr txBox="1"/>
          <p:nvPr/>
        </p:nvSpPr>
        <p:spPr>
          <a:xfrm>
            <a:off x="288275" y="3605022"/>
            <a:ext cx="3482945" cy="833091"/>
          </a:xfrm>
          <a:prstGeom prst="rect">
            <a:avLst/>
          </a:prstGeom>
        </p:spPr>
        <p:txBody>
          <a:bodyPr lIns="0" tIns="0" rIns="0" bIns="0" rtlCol="0" anchor="t">
            <a:spAutoFit/>
          </a:bodyPr>
          <a:lstStyle/>
          <a:p>
            <a:pPr algn="ctr">
              <a:lnSpc>
                <a:spcPts val="3262"/>
              </a:lnSpc>
            </a:pPr>
            <a:r>
              <a:rPr lang="en-US" sz="3230">
                <a:solidFill>
                  <a:srgbClr val="43B4BE"/>
                </a:solidFill>
                <a:latin typeface="Montserrat Classic"/>
              </a:rPr>
              <a:t>Application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101725"/>
            <a:ext cx="10958119" cy="9054145"/>
          </a:xfrm>
          <a:custGeom>
            <a:rect l="l" t="t" r="r" b="b"/>
            <a:pathLst>
              <a:path w="10958119" h="9054145">
                <a:moveTo>
                  <a:pt x="0" y="0"/>
                </a:moveTo>
                <a:lnTo>
                  <a:pt x="10958119" y="0"/>
                </a:lnTo>
                <a:lnTo>
                  <a:pt x="10958119" y="9054146"/>
                </a:lnTo>
                <a:lnTo>
                  <a:pt x="0" y="90541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353728" y="4914152"/>
            <a:ext cx="7798289" cy="1775460"/>
          </a:xfrm>
          <a:prstGeom prst="rect">
            <a:avLst/>
          </a:prstGeom>
        </p:spPr>
        <p:txBody>
          <a:bodyPr lIns="0" tIns="0" rIns="0" bIns="0" rtlCol="0" anchor="t">
            <a:spAutoFit/>
          </a:bodyPr>
          <a:lstStyle/>
          <a:p>
            <a:pPr algn="ctr">
              <a:lnSpc>
                <a:spcPts val="7019"/>
              </a:lnSpc>
            </a:pPr>
            <a:r>
              <a:rPr lang="en-US" sz="5999">
                <a:solidFill>
                  <a:srgbClr val="000000"/>
                </a:solidFill>
                <a:latin typeface="Montserrat"/>
              </a:rPr>
              <a:t>North America</a:t>
            </a:r>
          </a:p>
          <a:p>
            <a:pPr algn="ctr">
              <a:lnSpc>
                <a:spcPts val="7019"/>
              </a:lnSpc>
            </a:pPr>
            <a:r>
              <a:rPr lang="en-US" sz="5999">
                <a:solidFill>
                  <a:srgbClr val="000000"/>
                </a:solidFill>
                <a:latin typeface="Montserrat"/>
              </a:rPr>
              <a:t>40%</a:t>
            </a:r>
          </a:p>
        </p:txBody>
      </p:sp>
      <p:sp>
        <p:nvSpPr>
          <p:cNvPr id="4" name="TextBox 4"/>
          <p:cNvSpPr txBox="1"/>
          <p:nvPr/>
        </p:nvSpPr>
        <p:spPr>
          <a:xfrm>
            <a:off x="135983" y="27622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Bioactive Protein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208" b="-61569"/>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181513"/>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463327"/>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81513"/>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63327"/>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81513"/>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63327"/>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091343"/>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Rising Demand for Personalized Nutrition to Increase the Sales of Bioactive Proteins</a:t>
            </a:r>
          </a:p>
        </p:txBody>
      </p:sp>
      <p:sp>
        <p:nvSpPr>
          <p:cNvPr id="18" name="TextBox 18"/>
          <p:cNvSpPr txBox="1"/>
          <p:nvPr/>
        </p:nvSpPr>
        <p:spPr>
          <a:xfrm>
            <a:off x="6883590" y="6166883"/>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High Production Costs to Limit the Growth of Bioactive Protein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913913" y="1452905"/>
            <a:ext cx="14460175" cy="7381189"/>
            <a:chExt cx="3808441" cy="1944017"/>
          </a:xfrm>
        </p:grpSpPr>
        <p:sp>
          <p:nvSpPr>
            <p:cNvPr id="4" name="Freeform 4"/>
            <p:cNvSpPr/>
            <p:nvPr/>
          </p:nvSpPr>
          <p:spPr>
            <a:xfrm>
              <a:off x="0" y="0"/>
              <a:ext cx="3808441" cy="1944017"/>
            </a:xfrm>
            <a:custGeom>
              <a:rect l="l" t="t" r="r" b="b"/>
              <a:pathLst>
                <a:path w="3808440" h="1944017">
                  <a:moveTo>
                    <a:pt x="0" y="0"/>
                  </a:moveTo>
                  <a:lnTo>
                    <a:pt x="3808441" y="0"/>
                  </a:lnTo>
                  <a:lnTo>
                    <a:pt x="3808441" y="1944017"/>
                  </a:lnTo>
                  <a:lnTo>
                    <a:pt x="0" y="1944017"/>
                  </a:lnTo>
                  <a:close/>
                </a:path>
              </a:pathLst>
            </a:custGeom>
            <a:solidFill>
              <a:srgbClr val="12181D">
                <a:alpha val="89804"/>
              </a:srgbClr>
            </a:solidFill>
          </p:spPr>
          <p:txBody>
            <a:bodyPr/>
            <a:lstStyle/>
            <a:p/>
          </p:txBody>
        </p:sp>
        <p:sp>
          <p:nvSpPr>
            <p:cNvPr id="5" name="TextBox 5"/>
            <p:cNvSpPr txBox="1"/>
            <p:nvPr/>
          </p:nvSpPr>
          <p:spPr>
            <a:xfrm>
              <a:off x="0" y="-38100"/>
              <a:ext cx="3808441" cy="198211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32607" y="1737598"/>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2248298" y="2892877"/>
            <a:ext cx="13791405" cy="5641341"/>
          </a:xfrm>
          <a:prstGeom prst="rect">
            <a:avLst/>
          </a:prstGeom>
        </p:spPr>
        <p:txBody>
          <a:bodyPr lIns="0" tIns="0" rIns="0" bIns="0" rtlCol="0" anchor="t">
            <a:spAutoFit/>
          </a:bodyPr>
          <a:lstStyle/>
          <a:p>
            <a:pPr marL="626101" lvl="1" indent="-313050">
              <a:lnSpc>
                <a:spcPts val="4059"/>
              </a:lnSpc>
              <a:buFont typeface="Arial"/>
              <a:buChar char="•"/>
            </a:pPr>
            <a:r>
              <a:rPr lang="en-US" sz="2899">
                <a:solidFill>
                  <a:srgbClr val="FFFFFF"/>
                </a:solidFill>
                <a:latin typeface="Canva Sans"/>
              </a:rPr>
              <a:t>The global bioactive protein market will expand significantly by 5.80% CAGR between 2023 and 2030.</a:t>
            </a:r>
          </a:p>
          <a:p>
            <a:pPr marL="626101" lvl="1" indent="-313050">
              <a:lnSpc>
                <a:spcPts val="4059"/>
              </a:lnSpc>
              <a:buFont typeface="Arial"/>
              <a:buChar char="•"/>
            </a:pPr>
            <a:r>
              <a:rPr lang="en-US" sz="2899">
                <a:solidFill>
                  <a:srgbClr val="FFFFFF"/>
                </a:solidFill>
                <a:latin typeface="Canva Sans"/>
              </a:rPr>
              <a:t>Milk peptide is leading the market due to their recognized bioactive properties and versatile applications, particularly in functional foods and dietary supplements.</a:t>
            </a:r>
          </a:p>
          <a:p>
            <a:pPr marL="626101" lvl="1" indent="-313050">
              <a:lnSpc>
                <a:spcPts val="4059"/>
              </a:lnSpc>
              <a:buFont typeface="Arial"/>
              <a:buChar char="•"/>
            </a:pPr>
            <a:r>
              <a:rPr lang="en-US" sz="2899">
                <a:solidFill>
                  <a:srgbClr val="FFFFFF"/>
                </a:solidFill>
                <a:latin typeface="Canva Sans"/>
              </a:rPr>
              <a:t>The increasing preference for plant-derived proteins, driven by environmental consciousness and health considerations, propels the demand for plant-sourced bioactive proteins.</a:t>
            </a:r>
          </a:p>
          <a:p>
            <a:pPr marL="626101" lvl="1" indent="-313050">
              <a:lnSpc>
                <a:spcPts val="4059"/>
              </a:lnSpc>
              <a:buFont typeface="Arial"/>
              <a:buChar char="•"/>
            </a:pPr>
            <a:r>
              <a:rPr lang="en-US" sz="2899">
                <a:solidFill>
                  <a:srgbClr val="FFFFFF"/>
                </a:solidFill>
                <a:latin typeface="Canva Sans"/>
              </a:rPr>
              <a:t>North American bioactive protein will continue to lead, whereas the Asia-Pacific bioactive protein market will experience the most substantial growth until 2030.</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V="1">
            <a:off x="0" y="0"/>
            <a:ext cx="18288000" cy="10287000"/>
          </a:xfrm>
          <a:custGeom>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18555" b="0"/>
            </a:stretch>
          </a:blipFill>
        </p:spPr>
        <p:txBody>
          <a:bodyPr/>
          <a:lstStyle/>
          <a:p/>
        </p:txBody>
      </p:sp>
      <p:sp>
        <p:nvSpPr>
          <p:cNvPr id="3" name="Freeform 3"/>
          <p:cNvSpPr/>
          <p:nvPr/>
        </p:nvSpPr>
        <p:spPr>
          <a:xfrm>
            <a:off x="571063" y="1645307"/>
            <a:ext cx="3641480" cy="1385319"/>
          </a:xfrm>
          <a:custGeom>
            <a:rect l="l" t="t" r="r" b="b"/>
            <a:pathLst>
              <a:path w="3641480" h="1385319">
                <a:moveTo>
                  <a:pt x="0" y="0"/>
                </a:moveTo>
                <a:lnTo>
                  <a:pt x="3641479" y="0"/>
                </a:lnTo>
                <a:lnTo>
                  <a:pt x="3641479" y="1385319"/>
                </a:lnTo>
                <a:lnTo>
                  <a:pt x="0" y="1385319"/>
                </a:lnTo>
                <a:lnTo>
                  <a:pt x="0" y="0"/>
                </a:lnTo>
                <a:close/>
              </a:path>
            </a:pathLst>
          </a:custGeom>
          <a:blipFill>
            <a:blip r:embed="rId3"/>
            <a:stretch>
              <a:fillRect l="-7120" t="-14647" r="-8358" b="-56149"/>
            </a:stretch>
          </a:blipFill>
        </p:spPr>
        <p:txBody>
          <a:bodyPr/>
          <a:lstStyle/>
          <a:p/>
        </p:txBody>
      </p:sp>
      <p:sp>
        <p:nvSpPr>
          <p:cNvPr id="4" name="Freeform 4"/>
          <p:cNvSpPr/>
          <p:nvPr/>
        </p:nvSpPr>
        <p:spPr>
          <a:xfrm>
            <a:off x="5430392" y="1879318"/>
            <a:ext cx="3713608" cy="1336899"/>
          </a:xfrm>
          <a:custGeom>
            <a:rect l="l" t="t" r="r" b="b"/>
            <a:pathLst>
              <a:path w="3713608" h="1336899">
                <a:moveTo>
                  <a:pt x="0" y="0"/>
                </a:moveTo>
                <a:lnTo>
                  <a:pt x="3713608" y="0"/>
                </a:lnTo>
                <a:lnTo>
                  <a:pt x="3713608" y="1336899"/>
                </a:lnTo>
                <a:lnTo>
                  <a:pt x="0" y="1336899"/>
                </a:lnTo>
                <a:lnTo>
                  <a:pt x="0" y="0"/>
                </a:lnTo>
                <a:close/>
              </a:path>
            </a:pathLst>
          </a:custGeom>
          <a:blipFill>
            <a:blip r:embed="rId4"/>
            <a:stretch>
              <a:fillRect/>
            </a:stretch>
          </a:blipFill>
        </p:spPr>
        <p:txBody>
          <a:bodyPr/>
          <a:lstStyle/>
          <a:p/>
        </p:txBody>
      </p:sp>
      <p:sp>
        <p:nvSpPr>
          <p:cNvPr id="5" name="Freeform 5"/>
          <p:cNvSpPr/>
          <p:nvPr/>
        </p:nvSpPr>
        <p:spPr>
          <a:xfrm>
            <a:off x="10356361" y="1668677"/>
            <a:ext cx="3182975" cy="1361949"/>
          </a:xfrm>
          <a:custGeom>
            <a:rect l="l" t="t" r="r" b="b"/>
            <a:pathLst>
              <a:path w="3182975" h="1361949">
                <a:moveTo>
                  <a:pt x="0" y="0"/>
                </a:moveTo>
                <a:lnTo>
                  <a:pt x="3182974" y="0"/>
                </a:lnTo>
                <a:lnTo>
                  <a:pt x="3182974" y="1361949"/>
                </a:lnTo>
                <a:lnTo>
                  <a:pt x="0" y="1361949"/>
                </a:lnTo>
                <a:lnTo>
                  <a:pt x="0" y="0"/>
                </a:lnTo>
                <a:close/>
              </a:path>
            </a:pathLst>
          </a:custGeom>
          <a:blipFill>
            <a:blip r:embed="rId5"/>
            <a:stretch>
              <a:fillRect t="-13961" b="-17451"/>
            </a:stretch>
          </a:blipFill>
        </p:spPr>
        <p:txBody>
          <a:bodyPr/>
          <a:lstStyle/>
          <a:p/>
        </p:txBody>
      </p:sp>
      <p:sp>
        <p:nvSpPr>
          <p:cNvPr id="6" name="Freeform 6"/>
          <p:cNvSpPr/>
          <p:nvPr/>
        </p:nvSpPr>
        <p:spPr>
          <a:xfrm>
            <a:off x="14533049" y="1312665"/>
            <a:ext cx="2726250" cy="2073973"/>
          </a:xfrm>
          <a:custGeom>
            <a:rect l="l" t="t" r="r" b="b"/>
            <a:pathLst>
              <a:path w="2726250" h="2073973">
                <a:moveTo>
                  <a:pt x="0" y="0"/>
                </a:moveTo>
                <a:lnTo>
                  <a:pt x="2726250" y="0"/>
                </a:lnTo>
                <a:lnTo>
                  <a:pt x="2726250" y="2073973"/>
                </a:lnTo>
                <a:lnTo>
                  <a:pt x="0" y="2073973"/>
                </a:lnTo>
                <a:lnTo>
                  <a:pt x="0" y="0"/>
                </a:lnTo>
                <a:close/>
              </a:path>
            </a:pathLst>
          </a:custGeom>
          <a:blipFill>
            <a:blip r:embed="rId6"/>
            <a:stretch>
              <a:fillRect/>
            </a:stretch>
          </a:blipFill>
        </p:spPr>
        <p:txBody>
          <a:bodyPr/>
          <a:lstStyle/>
          <a:p/>
        </p:txBody>
      </p:sp>
      <p:sp>
        <p:nvSpPr>
          <p:cNvPr id="7" name="Freeform 7"/>
          <p:cNvSpPr/>
          <p:nvPr/>
        </p:nvSpPr>
        <p:spPr>
          <a:xfrm>
            <a:off x="672906" y="3199106"/>
            <a:ext cx="4062160" cy="1375926"/>
          </a:xfrm>
          <a:custGeom>
            <a:rect l="l" t="t" r="r" b="b"/>
            <a:pathLst>
              <a:path w="4062160" h="1375926">
                <a:moveTo>
                  <a:pt x="0" y="0"/>
                </a:moveTo>
                <a:lnTo>
                  <a:pt x="4062161" y="0"/>
                </a:lnTo>
                <a:lnTo>
                  <a:pt x="4062161" y="1375926"/>
                </a:lnTo>
                <a:lnTo>
                  <a:pt x="0" y="1375926"/>
                </a:lnTo>
                <a:lnTo>
                  <a:pt x="0" y="0"/>
                </a:lnTo>
                <a:close/>
              </a:path>
            </a:pathLst>
          </a:custGeom>
          <a:blipFill>
            <a:blip r:embed="rId7"/>
            <a:stretch>
              <a:fillRect l="-5830" t="-41053" r="-2915" b="-39591"/>
            </a:stretch>
          </a:blipFill>
        </p:spPr>
        <p:txBody>
          <a:bodyPr/>
          <a:lstStyle/>
          <a:p/>
        </p:txBody>
      </p:sp>
      <p:sp>
        <p:nvSpPr>
          <p:cNvPr id="8" name="Freeform 8"/>
          <p:cNvSpPr/>
          <p:nvPr/>
        </p:nvSpPr>
        <p:spPr>
          <a:xfrm>
            <a:off x="5430392" y="3558088"/>
            <a:ext cx="3371405" cy="1256481"/>
          </a:xfrm>
          <a:custGeom>
            <a:rect l="l" t="t" r="r" b="b"/>
            <a:pathLst>
              <a:path w="3371405" h="1256481">
                <a:moveTo>
                  <a:pt x="0" y="0"/>
                </a:moveTo>
                <a:lnTo>
                  <a:pt x="3371405" y="0"/>
                </a:lnTo>
                <a:lnTo>
                  <a:pt x="3371405" y="1256481"/>
                </a:lnTo>
                <a:lnTo>
                  <a:pt x="0" y="1256481"/>
                </a:lnTo>
                <a:lnTo>
                  <a:pt x="0" y="0"/>
                </a:lnTo>
                <a:close/>
              </a:path>
            </a:pathLst>
          </a:custGeom>
          <a:blipFill>
            <a:blip r:embed="rId8"/>
            <a:stretch>
              <a:fillRect t="-82862" b="-85459"/>
            </a:stretch>
          </a:blipFill>
        </p:spPr>
        <p:txBody>
          <a:bodyPr/>
          <a:lstStyle/>
          <a:p/>
        </p:txBody>
      </p:sp>
      <p:sp>
        <p:nvSpPr>
          <p:cNvPr id="9" name="Freeform 9"/>
          <p:cNvSpPr/>
          <p:nvPr/>
        </p:nvSpPr>
        <p:spPr>
          <a:xfrm>
            <a:off x="9782524" y="3350323"/>
            <a:ext cx="3370193" cy="1651395"/>
          </a:xfrm>
          <a:custGeom>
            <a:rect l="l" t="t" r="r" b="b"/>
            <a:pathLst>
              <a:path w="3370193" h="1651395">
                <a:moveTo>
                  <a:pt x="0" y="0"/>
                </a:moveTo>
                <a:lnTo>
                  <a:pt x="3370193" y="0"/>
                </a:lnTo>
                <a:lnTo>
                  <a:pt x="3370193" y="1651395"/>
                </a:lnTo>
                <a:lnTo>
                  <a:pt x="0" y="1651395"/>
                </a:lnTo>
                <a:lnTo>
                  <a:pt x="0" y="0"/>
                </a:lnTo>
                <a:close/>
              </a:path>
            </a:pathLst>
          </a:custGeom>
          <a:blipFill>
            <a:blip r:embed="rId9"/>
            <a:stretch>
              <a:fillRect/>
            </a:stretch>
          </a:blipFill>
        </p:spPr>
        <p:txBody>
          <a:bodyPr/>
          <a:lstStyle/>
          <a:p/>
        </p:txBody>
      </p:sp>
      <p:sp>
        <p:nvSpPr>
          <p:cNvPr id="10" name="Freeform 10"/>
          <p:cNvSpPr/>
          <p:nvPr/>
        </p:nvSpPr>
        <p:spPr>
          <a:xfrm>
            <a:off x="13844015" y="3887069"/>
            <a:ext cx="4104320" cy="1419411"/>
          </a:xfrm>
          <a:custGeom>
            <a:rect l="l" t="t" r="r" b="b"/>
            <a:pathLst>
              <a:path w="4104320" h="1419411">
                <a:moveTo>
                  <a:pt x="0" y="0"/>
                </a:moveTo>
                <a:lnTo>
                  <a:pt x="4104320" y="0"/>
                </a:lnTo>
                <a:lnTo>
                  <a:pt x="4104320" y="1419411"/>
                </a:lnTo>
                <a:lnTo>
                  <a:pt x="0" y="1419411"/>
                </a:lnTo>
                <a:lnTo>
                  <a:pt x="0" y="0"/>
                </a:lnTo>
                <a:close/>
              </a:path>
            </a:pathLst>
          </a:custGeom>
          <a:blipFill>
            <a:blip r:embed="rId10"/>
            <a:stretch>
              <a:fillRect/>
            </a:stretch>
          </a:blipFill>
        </p:spPr>
        <p:txBody>
          <a:bodyPr/>
          <a:lstStyle/>
          <a:p/>
        </p:txBody>
      </p:sp>
      <p:sp>
        <p:nvSpPr>
          <p:cNvPr id="11" name="Freeform 11"/>
          <p:cNvSpPr/>
          <p:nvPr/>
        </p:nvSpPr>
        <p:spPr>
          <a:xfrm>
            <a:off x="9144000" y="5306480"/>
            <a:ext cx="3533007" cy="1122894"/>
          </a:xfrm>
          <a:custGeom>
            <a:rect l="l" t="t" r="r" b="b"/>
            <a:pathLst>
              <a:path w="3533007" h="1122894">
                <a:moveTo>
                  <a:pt x="0" y="0"/>
                </a:moveTo>
                <a:lnTo>
                  <a:pt x="3533007" y="0"/>
                </a:lnTo>
                <a:lnTo>
                  <a:pt x="3533007" y="1122894"/>
                </a:lnTo>
                <a:lnTo>
                  <a:pt x="0" y="1122894"/>
                </a:lnTo>
                <a:lnTo>
                  <a:pt x="0" y="0"/>
                </a:lnTo>
                <a:close/>
              </a:path>
            </a:pathLst>
          </a:custGeom>
          <a:blipFill>
            <a:blip r:embed="rId11"/>
            <a:stretch>
              <a:fillRect/>
            </a:stretch>
          </a:blipFill>
        </p:spPr>
        <p:txBody>
          <a:bodyPr/>
          <a:lstStyle/>
          <a:p/>
        </p:txBody>
      </p:sp>
      <p:sp>
        <p:nvSpPr>
          <p:cNvPr id="12" name="TextBox 12"/>
          <p:cNvSpPr txBox="1"/>
          <p:nvPr/>
        </p:nvSpPr>
        <p:spPr>
          <a:xfrm>
            <a:off x="5715833" y="380309"/>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3" name="Freeform 13"/>
          <p:cNvSpPr/>
          <p:nvPr/>
        </p:nvSpPr>
        <p:spPr>
          <a:xfrm>
            <a:off x="571063" y="4971814"/>
            <a:ext cx="4859329" cy="896113"/>
          </a:xfrm>
          <a:custGeom>
            <a:rect l="l" t="t" r="r" b="b"/>
            <a:pathLst>
              <a:path w="4859329" h="896113">
                <a:moveTo>
                  <a:pt x="0" y="0"/>
                </a:moveTo>
                <a:lnTo>
                  <a:pt x="4859329" y="0"/>
                </a:lnTo>
                <a:lnTo>
                  <a:pt x="4859329" y="896113"/>
                </a:lnTo>
                <a:lnTo>
                  <a:pt x="0" y="896113"/>
                </a:lnTo>
                <a:lnTo>
                  <a:pt x="0" y="0"/>
                </a:lnTo>
                <a:close/>
              </a:path>
            </a:pathLst>
          </a:custGeom>
          <a:blipFill>
            <a:blip r:embed="rId12"/>
            <a:stretch>
              <a:fillRect l="-1231" t="-70108" r="-1407" b="-121294"/>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wtymw5at"/>
              </a:rPr>
              <a:t>http://tinyurl.com/wtymw5at</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Bioactive Protein Market Report 2024</dc:title>
  <cp:lastModifiedBy>decipher market</cp:lastModifiedBy>
  <cp:revision>2</cp:revision>
  <dcterms:created xsi:type="dcterms:W3CDTF">2006-08-16T00:00:00Z</dcterms:created>
  <dcterms:modified xsi:type="dcterms:W3CDTF">2024-03-02T07:58:41Z</dcterms:modified>
</cp:coreProperties>
</file>