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j22svab"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8865932" cy="10287000"/>
            <a:chExt cx="2335060" cy="2709333"/>
          </a:xfrm>
        </p:grpSpPr>
        <p:sp>
          <p:nvSpPr>
            <p:cNvPr id="4" name="Freeform 4"/>
            <p:cNvSpPr/>
            <p:nvPr/>
          </p:nvSpPr>
          <p:spPr>
            <a:xfrm>
              <a:off x="0" y="0"/>
              <a:ext cx="2335060" cy="2709333"/>
            </a:xfrm>
            <a:custGeom>
              <a:rect l="l" t="t" r="r" b="b"/>
              <a:pathLst>
                <a:path w="2335060" h="2709333">
                  <a:moveTo>
                    <a:pt x="0" y="0"/>
                  </a:moveTo>
                  <a:lnTo>
                    <a:pt x="2335060" y="0"/>
                  </a:lnTo>
                  <a:lnTo>
                    <a:pt x="2335060" y="2709333"/>
                  </a:lnTo>
                  <a:lnTo>
                    <a:pt x="0" y="2709333"/>
                  </a:lnTo>
                  <a:close/>
                </a:path>
              </a:pathLst>
            </a:custGeom>
            <a:solidFill>
              <a:srgbClr val="2B1C19">
                <a:alpha val="63922"/>
              </a:srgbClr>
            </a:solidFill>
          </p:spPr>
          <p:txBody>
            <a:bodyPr/>
            <a:lstStyle/>
            <a:p/>
          </p:txBody>
        </p:sp>
        <p:sp>
          <p:nvSpPr>
            <p:cNvPr id="5" name="TextBox 5"/>
            <p:cNvSpPr txBox="1"/>
            <p:nvPr/>
          </p:nvSpPr>
          <p:spPr>
            <a:xfrm>
              <a:off x="0" y="-38100"/>
              <a:ext cx="2335060"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7674"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28837" y="3547425"/>
            <a:ext cx="8608258" cy="3973577"/>
          </a:xfrm>
          <a:prstGeom prst="rect">
            <a:avLst/>
          </a:prstGeom>
        </p:spPr>
        <p:txBody>
          <a:bodyPr lIns="0" tIns="0" rIns="0" bIns="0" rtlCol="0" anchor="t">
            <a:spAutoFit/>
          </a:bodyPr>
          <a:lstStyle/>
          <a:p>
            <a:pPr>
              <a:lnSpc>
                <a:spcPts val="7742"/>
              </a:lnSpc>
            </a:pPr>
            <a:r>
              <a:rPr lang="en-US" sz="8000">
                <a:solidFill>
                  <a:srgbClr val="FFFFFF"/>
                </a:solidFill>
                <a:latin typeface="Canva Sans"/>
              </a:rPr>
              <a:t>GLOBAL </a:t>
            </a:r>
          </a:p>
          <a:p>
            <a:pPr>
              <a:lnSpc>
                <a:spcPts val="7742"/>
              </a:lnSpc>
            </a:pPr>
            <a:r>
              <a:rPr lang="en-US" sz="8000">
                <a:solidFill>
                  <a:srgbClr val="FFFFFF"/>
                </a:solidFill>
                <a:latin typeface="Canva Sans"/>
              </a:rPr>
              <a:t>BIO OIL</a:t>
            </a:r>
          </a:p>
          <a:p>
            <a:pPr>
              <a:lnSpc>
                <a:spcPts val="7742"/>
              </a:lnSpc>
            </a:pPr>
            <a:r>
              <a:rPr lang="en-US" sz="8000">
                <a:solidFill>
                  <a:srgbClr val="FFFFFF"/>
                </a:solidFill>
                <a:latin typeface="Canva Sans"/>
              </a:rPr>
              <a:t>MARKET REPORT </a:t>
            </a:r>
          </a:p>
          <a:p>
            <a:pPr>
              <a:lnSpc>
                <a:spcPts val="7742"/>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6449" y="1841582"/>
            <a:ext cx="15335103" cy="6594815"/>
            <a:chExt cx="4038875" cy="1736906"/>
          </a:xfrm>
        </p:grpSpPr>
        <p:sp>
          <p:nvSpPr>
            <p:cNvPr id="4" name="Freeform 4"/>
            <p:cNvSpPr/>
            <p:nvPr/>
          </p:nvSpPr>
          <p:spPr>
            <a:xfrm>
              <a:off x="0" y="0"/>
              <a:ext cx="4038875" cy="1736906"/>
            </a:xfrm>
            <a:custGeom>
              <a:rect l="l" t="t" r="r" b="b"/>
              <a:pathLst>
                <a:path w="4038875" h="1736906">
                  <a:moveTo>
                    <a:pt x="0" y="0"/>
                  </a:moveTo>
                  <a:lnTo>
                    <a:pt x="4038875" y="0"/>
                  </a:lnTo>
                  <a:lnTo>
                    <a:pt x="4038875" y="1736906"/>
                  </a:lnTo>
                  <a:lnTo>
                    <a:pt x="0" y="1736906"/>
                  </a:lnTo>
                  <a:close/>
                </a:path>
              </a:pathLst>
            </a:custGeom>
            <a:solidFill>
              <a:srgbClr val="37291D">
                <a:alpha val="80000"/>
              </a:srgbClr>
            </a:solidFill>
          </p:spPr>
          <p:txBody>
            <a:bodyPr/>
            <a:lstStyle/>
            <a:p/>
          </p:txBody>
        </p:sp>
        <p:sp>
          <p:nvSpPr>
            <p:cNvPr id="5" name="TextBox 5"/>
            <p:cNvSpPr txBox="1"/>
            <p:nvPr/>
          </p:nvSpPr>
          <p:spPr>
            <a:xfrm>
              <a:off x="0" y="-38100"/>
              <a:ext cx="4038875" cy="177500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30142" y="3126965"/>
            <a:ext cx="14427716" cy="4939031"/>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Canva Sans"/>
              </a:rPr>
              <a:t>Numerous factors affect the bio-oil industry and work together to form its growth trajectory. One of the main drivers is the increased demand for natural and organic products, along with rising consumer awareness of health and wellness. Sustainability programs and environmental concerns also influence the adoption of bio-based oils. Economic variables have a big influence on market dynamics, income levels and disposable income. Incentives and regulatory support for bio-based industries play an important role. Furthermore, technological advancements in extraction and processing boost market competitiveness. Demand is further fueled by the ever-expanding uses of bio-oil across industries, which makes the bio-oil market a dynamic and developing industry with a bright future.</a:t>
            </a:r>
          </a:p>
        </p:txBody>
      </p:sp>
      <p:sp>
        <p:nvSpPr>
          <p:cNvPr id="7" name="TextBox 7"/>
          <p:cNvSpPr txBox="1"/>
          <p:nvPr/>
        </p:nvSpPr>
        <p:spPr>
          <a:xfrm>
            <a:off x="5080096" y="208650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156" b="-4362"/>
            </a:stretch>
          </a:blipFill>
        </p:spPr>
        <p:txBody>
          <a:bodyPr/>
          <a:lstStyle/>
          <a:p/>
        </p:txBody>
      </p:sp>
      <p:grpSp>
        <p:nvGrpSpPr>
          <p:cNvPr id="3" name="Group 3"/>
          <p:cNvGrpSpPr/>
          <p:nvPr/>
        </p:nvGrpSpPr>
        <p:grpSpPr>
          <a:xfrm>
            <a:off x="432384" y="5845745"/>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54A2A"/>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88376" y="616742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739130" y="6083004"/>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32384" y="2975664"/>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54A2A"/>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88376" y="3297345"/>
            <a:ext cx="2112249" cy="2109609"/>
          </a:xfrm>
          <a:custGeom>
            <a:rect l="l" t="t" r="r" b="b"/>
            <a:pathLst>
              <a:path w="2112249" h="2109609">
                <a:moveTo>
                  <a:pt x="0" y="0"/>
                </a:moveTo>
                <a:lnTo>
                  <a:pt x="2112249" y="0"/>
                </a:lnTo>
                <a:lnTo>
                  <a:pt x="2112249" y="2109608"/>
                </a:lnTo>
                <a:lnTo>
                  <a:pt x="0" y="2109608"/>
                </a:lnTo>
                <a:lnTo>
                  <a:pt x="0" y="0"/>
                </a:lnTo>
                <a:close/>
              </a:path>
            </a:pathLst>
          </a:custGeom>
          <a:blipFill>
            <a:blip r:embed="rId3"/>
            <a:stretch>
              <a:fillRect/>
            </a:stretch>
          </a:blipFill>
        </p:spPr>
        <p:txBody>
          <a:bodyPr/>
          <a:lstStyle/>
          <a:p/>
        </p:txBody>
      </p:sp>
      <p:grpSp>
        <p:nvGrpSpPr>
          <p:cNvPr id="17" name="Group 17"/>
          <p:cNvGrpSpPr/>
          <p:nvPr/>
        </p:nvGrpSpPr>
        <p:grpSpPr>
          <a:xfrm>
            <a:off x="739130" y="3212922"/>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17437" y="6620708"/>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21" name="TextBox 21"/>
          <p:cNvSpPr txBox="1"/>
          <p:nvPr/>
        </p:nvSpPr>
        <p:spPr>
          <a:xfrm>
            <a:off x="2900625" y="6189250"/>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4.6%</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17437" y="412409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00625" y="3319169"/>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0.3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156" b="-4362"/>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1" y="2051789"/>
            <a:ext cx="6881243" cy="3317835"/>
            <a:chExt cx="9230786" cy="4450682"/>
          </a:xfrm>
        </p:grpSpPr>
        <p:sp>
          <p:nvSpPr>
            <p:cNvPr id="7" name="Freeform 7"/>
            <p:cNvSpPr/>
            <p:nvPr/>
          </p:nvSpPr>
          <p:spPr>
            <a:xfrm>
              <a:off x="0" y="0"/>
              <a:ext cx="9230786" cy="4450682"/>
            </a:xfrm>
            <a:custGeom>
              <a:rect l="l" t="t" r="r" b="b"/>
              <a:pathLst>
                <a:path w="9230786" h="4450682">
                  <a:moveTo>
                    <a:pt x="9106326" y="4450682"/>
                  </a:moveTo>
                  <a:lnTo>
                    <a:pt x="124460" y="4450682"/>
                  </a:lnTo>
                  <a:cubicBezTo>
                    <a:pt x="55880" y="4450682"/>
                    <a:pt x="0" y="4394802"/>
                    <a:pt x="0" y="4326222"/>
                  </a:cubicBezTo>
                  <a:lnTo>
                    <a:pt x="0" y="124460"/>
                  </a:lnTo>
                  <a:cubicBezTo>
                    <a:pt x="0" y="55880"/>
                    <a:pt x="55880" y="0"/>
                    <a:pt x="124460" y="0"/>
                  </a:cubicBezTo>
                  <a:lnTo>
                    <a:pt x="9106326" y="0"/>
                  </a:lnTo>
                  <a:cubicBezTo>
                    <a:pt x="9174906" y="0"/>
                    <a:pt x="9230786" y="55880"/>
                    <a:pt x="9230786" y="124460"/>
                  </a:cubicBezTo>
                  <a:lnTo>
                    <a:pt x="9230786" y="4326222"/>
                  </a:lnTo>
                  <a:cubicBezTo>
                    <a:pt x="9230786" y="4394802"/>
                    <a:pt x="9174906" y="4450682"/>
                    <a:pt x="9106326" y="4450682"/>
                  </a:cubicBezTo>
                  <a:close/>
                </a:path>
              </a:pathLst>
            </a:custGeom>
            <a:solidFill>
              <a:srgbClr val="AE612F"/>
            </a:solidFill>
          </p:spPr>
          <p:txBody>
            <a:bodyPr/>
            <a:lstStyle/>
            <a:p/>
          </p:txBody>
        </p:sp>
      </p:grpSp>
      <p:grpSp>
        <p:nvGrpSpPr>
          <p:cNvPr id="8" name="Group 8"/>
          <p:cNvGrpSpPr/>
          <p:nvPr/>
        </p:nvGrpSpPr>
        <p:grpSpPr>
          <a:xfrm rot="5400000">
            <a:off x="1251716" y="2075597"/>
            <a:ext cx="766787" cy="3270219"/>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80411" y="5730417"/>
            <a:ext cx="6881243" cy="3317835"/>
            <a:chExt cx="9230786" cy="4450682"/>
          </a:xfrm>
        </p:grpSpPr>
        <p:sp>
          <p:nvSpPr>
            <p:cNvPr id="11" name="Freeform 11"/>
            <p:cNvSpPr/>
            <p:nvPr/>
          </p:nvSpPr>
          <p:spPr>
            <a:xfrm>
              <a:off x="0" y="0"/>
              <a:ext cx="9230786" cy="4450682"/>
            </a:xfrm>
            <a:custGeom>
              <a:rect l="l" t="t" r="r" b="b"/>
              <a:pathLst>
                <a:path w="9230786" h="4450682">
                  <a:moveTo>
                    <a:pt x="9106326" y="4450682"/>
                  </a:moveTo>
                  <a:lnTo>
                    <a:pt x="124460" y="4450682"/>
                  </a:lnTo>
                  <a:cubicBezTo>
                    <a:pt x="55880" y="4450682"/>
                    <a:pt x="0" y="4394802"/>
                    <a:pt x="0" y="4326222"/>
                  </a:cubicBezTo>
                  <a:lnTo>
                    <a:pt x="0" y="124460"/>
                  </a:lnTo>
                  <a:cubicBezTo>
                    <a:pt x="0" y="55880"/>
                    <a:pt x="55880" y="0"/>
                    <a:pt x="124460" y="0"/>
                  </a:cubicBezTo>
                  <a:lnTo>
                    <a:pt x="9106326" y="0"/>
                  </a:lnTo>
                  <a:cubicBezTo>
                    <a:pt x="9174906" y="0"/>
                    <a:pt x="9230786" y="55880"/>
                    <a:pt x="9230786" y="124460"/>
                  </a:cubicBezTo>
                  <a:lnTo>
                    <a:pt x="9230786" y="4326222"/>
                  </a:lnTo>
                  <a:cubicBezTo>
                    <a:pt x="9230786" y="4394802"/>
                    <a:pt x="9174906" y="4450682"/>
                    <a:pt x="9106326" y="4450682"/>
                  </a:cubicBezTo>
                  <a:close/>
                </a:path>
              </a:pathLst>
            </a:custGeom>
            <a:solidFill>
              <a:srgbClr val="C1870E"/>
            </a:solidFill>
          </p:spPr>
          <p:txBody>
            <a:bodyPr/>
            <a:lstStyle/>
            <a:p/>
          </p:txBody>
        </p:sp>
      </p:grpSp>
      <p:grpSp>
        <p:nvGrpSpPr>
          <p:cNvPr id="12" name="Group 12"/>
          <p:cNvGrpSpPr/>
          <p:nvPr/>
        </p:nvGrpSpPr>
        <p:grpSpPr>
          <a:xfrm rot="5400000">
            <a:off x="1251716" y="5754225"/>
            <a:ext cx="766787" cy="3270219"/>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06757" y="3753547"/>
            <a:ext cx="6881243" cy="4019181"/>
            <a:chExt cx="9230786" cy="5391497"/>
          </a:xfrm>
        </p:grpSpPr>
        <p:sp>
          <p:nvSpPr>
            <p:cNvPr id="15" name="Freeform 15"/>
            <p:cNvSpPr/>
            <p:nvPr/>
          </p:nvSpPr>
          <p:spPr>
            <a:xfrm>
              <a:off x="0" y="0"/>
              <a:ext cx="9230786" cy="5391497"/>
            </a:xfrm>
            <a:custGeom>
              <a:rect l="l" t="t" r="r" b="b"/>
              <a:pathLst>
                <a:path w="9230786" h="5391497">
                  <a:moveTo>
                    <a:pt x="9106326" y="5391497"/>
                  </a:moveTo>
                  <a:lnTo>
                    <a:pt x="124460" y="5391497"/>
                  </a:lnTo>
                  <a:cubicBezTo>
                    <a:pt x="55880" y="5391497"/>
                    <a:pt x="0" y="5335617"/>
                    <a:pt x="0" y="5267037"/>
                  </a:cubicBezTo>
                  <a:lnTo>
                    <a:pt x="0" y="124460"/>
                  </a:lnTo>
                  <a:cubicBezTo>
                    <a:pt x="0" y="55880"/>
                    <a:pt x="55880" y="0"/>
                    <a:pt x="124460" y="0"/>
                  </a:cubicBezTo>
                  <a:lnTo>
                    <a:pt x="9106326" y="0"/>
                  </a:lnTo>
                  <a:cubicBezTo>
                    <a:pt x="9174906" y="0"/>
                    <a:pt x="9230786" y="55880"/>
                    <a:pt x="9230786" y="124460"/>
                  </a:cubicBezTo>
                  <a:lnTo>
                    <a:pt x="9230786" y="5267037"/>
                  </a:lnTo>
                  <a:cubicBezTo>
                    <a:pt x="9230786" y="5335617"/>
                    <a:pt x="9174906" y="5391497"/>
                    <a:pt x="9106326" y="5391497"/>
                  </a:cubicBezTo>
                  <a:close/>
                </a:path>
              </a:pathLst>
            </a:custGeom>
            <a:solidFill>
              <a:srgbClr val="2B271D"/>
            </a:solidFill>
          </p:spPr>
          <p:txBody>
            <a:bodyPr/>
            <a:lstStyle/>
            <a:p/>
          </p:txBody>
        </p:sp>
      </p:grpSp>
      <p:grpSp>
        <p:nvGrpSpPr>
          <p:cNvPr id="16" name="Group 16"/>
          <p:cNvGrpSpPr/>
          <p:nvPr/>
        </p:nvGrpSpPr>
        <p:grpSpPr>
          <a:xfrm rot="5400000">
            <a:off x="10578063" y="3777355"/>
            <a:ext cx="766787" cy="3270219"/>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32227" y="3563345"/>
            <a:ext cx="2805766" cy="342348"/>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Type Segment</a:t>
            </a:r>
          </a:p>
        </p:txBody>
      </p:sp>
      <p:sp>
        <p:nvSpPr>
          <p:cNvPr id="20" name="TextBox 20"/>
          <p:cNvSpPr txBox="1"/>
          <p:nvPr/>
        </p:nvSpPr>
        <p:spPr>
          <a:xfrm>
            <a:off x="3270219" y="2564807"/>
            <a:ext cx="5386529" cy="183515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Bioethanol</a:t>
            </a:r>
          </a:p>
          <a:p>
            <a:pPr marL="755647" lvl="1" indent="-377824">
              <a:lnSpc>
                <a:spcPts val="4899"/>
              </a:lnSpc>
              <a:buFont typeface="Arial"/>
              <a:buChar char="•"/>
            </a:pPr>
            <a:r>
              <a:rPr lang="en-US" sz="3499">
                <a:solidFill>
                  <a:srgbClr val="FFFFFF"/>
                </a:solidFill>
                <a:latin typeface="Montserrat"/>
              </a:rPr>
              <a:t>Biodiesel</a:t>
            </a:r>
          </a:p>
          <a:p>
            <a:pPr marL="755647" lvl="1" indent="-377824">
              <a:lnSpc>
                <a:spcPts val="4899"/>
              </a:lnSpc>
              <a:buFont typeface="Arial"/>
              <a:buChar char="•"/>
            </a:pPr>
            <a:r>
              <a:rPr lang="en-US" sz="3499">
                <a:solidFill>
                  <a:srgbClr val="FFFFFF"/>
                </a:solidFill>
                <a:latin typeface="Montserrat"/>
              </a:rPr>
              <a:t>Pyrolysis Oil</a:t>
            </a:r>
          </a:p>
        </p:txBody>
      </p:sp>
      <p:sp>
        <p:nvSpPr>
          <p:cNvPr id="21" name="TextBox 21"/>
          <p:cNvSpPr txBox="1"/>
          <p:nvPr/>
        </p:nvSpPr>
        <p:spPr>
          <a:xfrm>
            <a:off x="232227" y="7053566"/>
            <a:ext cx="2805766" cy="669529"/>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Application Segment</a:t>
            </a:r>
          </a:p>
        </p:txBody>
      </p:sp>
      <p:sp>
        <p:nvSpPr>
          <p:cNvPr id="22" name="TextBox 22"/>
          <p:cNvSpPr txBox="1"/>
          <p:nvPr/>
        </p:nvSpPr>
        <p:spPr>
          <a:xfrm>
            <a:off x="3270219" y="5810907"/>
            <a:ext cx="5386529" cy="30734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Industrial Fuels</a:t>
            </a:r>
          </a:p>
          <a:p>
            <a:pPr marL="755647" lvl="1" indent="-377824">
              <a:lnSpc>
                <a:spcPts val="4899"/>
              </a:lnSpc>
              <a:buFont typeface="Arial"/>
              <a:buChar char="•"/>
            </a:pPr>
            <a:r>
              <a:rPr lang="en-US" sz="3499">
                <a:solidFill>
                  <a:srgbClr val="FFFFFF"/>
                </a:solidFill>
                <a:latin typeface="Montserrat"/>
              </a:rPr>
              <a:t>Transportation Fuels</a:t>
            </a:r>
          </a:p>
          <a:p>
            <a:pPr marL="755647" lvl="1" indent="-377824">
              <a:lnSpc>
                <a:spcPts val="4899"/>
              </a:lnSpc>
              <a:buFont typeface="Arial"/>
              <a:buChar char="•"/>
            </a:pPr>
            <a:r>
              <a:rPr lang="en-US" sz="3499">
                <a:solidFill>
                  <a:srgbClr val="FFFFFF"/>
                </a:solidFill>
                <a:latin typeface="Montserrat"/>
              </a:rPr>
              <a:t>Chemical Industry</a:t>
            </a:r>
          </a:p>
          <a:p>
            <a:pPr marL="755647" lvl="1" indent="-377824">
              <a:lnSpc>
                <a:spcPts val="4899"/>
              </a:lnSpc>
              <a:buFont typeface="Arial"/>
              <a:buChar char="•"/>
            </a:pPr>
            <a:r>
              <a:rPr lang="en-US" sz="3499">
                <a:solidFill>
                  <a:srgbClr val="FFFFFF"/>
                </a:solidFill>
                <a:latin typeface="Montserrat"/>
              </a:rPr>
              <a:t>Power Generation</a:t>
            </a:r>
          </a:p>
          <a:p>
            <a:pPr marL="755647" lvl="1" indent="-377824">
              <a:lnSpc>
                <a:spcPts val="4899"/>
              </a:lnSpc>
              <a:buFont typeface="Arial"/>
              <a:buChar char="•"/>
            </a:pPr>
            <a:r>
              <a:rPr lang="en-US" sz="3499">
                <a:solidFill>
                  <a:srgbClr val="FFFFFF"/>
                </a:solidFill>
                <a:latin typeface="Montserrat"/>
              </a:rPr>
              <a:t>Heating</a:t>
            </a:r>
          </a:p>
        </p:txBody>
      </p:sp>
      <p:sp>
        <p:nvSpPr>
          <p:cNvPr id="23" name="TextBox 23"/>
          <p:cNvSpPr txBox="1"/>
          <p:nvPr/>
        </p:nvSpPr>
        <p:spPr>
          <a:xfrm>
            <a:off x="9558574" y="5076696"/>
            <a:ext cx="2805766" cy="669529"/>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Feedstock Segment </a:t>
            </a:r>
          </a:p>
        </p:txBody>
      </p:sp>
      <p:sp>
        <p:nvSpPr>
          <p:cNvPr id="24" name="TextBox 24"/>
          <p:cNvSpPr txBox="1"/>
          <p:nvPr/>
        </p:nvSpPr>
        <p:spPr>
          <a:xfrm>
            <a:off x="12596566" y="3834037"/>
            <a:ext cx="5386529" cy="3692525"/>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Agricultural Residues</a:t>
            </a:r>
          </a:p>
          <a:p>
            <a:pPr marL="755647" lvl="1" indent="-377824">
              <a:lnSpc>
                <a:spcPts val="4899"/>
              </a:lnSpc>
              <a:buFont typeface="Arial"/>
              <a:buChar char="•"/>
            </a:pPr>
            <a:r>
              <a:rPr lang="en-US" sz="3499">
                <a:solidFill>
                  <a:srgbClr val="FFFFFF"/>
                </a:solidFill>
                <a:latin typeface="Montserrat"/>
              </a:rPr>
              <a:t>Woody Biomass</a:t>
            </a:r>
          </a:p>
          <a:p>
            <a:pPr marL="755647" lvl="1" indent="-377824">
              <a:lnSpc>
                <a:spcPts val="4899"/>
              </a:lnSpc>
              <a:buFont typeface="Arial"/>
              <a:buChar char="•"/>
            </a:pPr>
            <a:r>
              <a:rPr lang="en-US" sz="3499">
                <a:solidFill>
                  <a:srgbClr val="FFFFFF"/>
                </a:solidFill>
                <a:latin typeface="Montserrat"/>
              </a:rPr>
              <a:t>Algae</a:t>
            </a:r>
          </a:p>
          <a:p>
            <a:pPr marL="755647" lvl="1" indent="-377824">
              <a:lnSpc>
                <a:spcPts val="4899"/>
              </a:lnSpc>
              <a:buFont typeface="Arial"/>
              <a:buChar char="•"/>
            </a:pPr>
            <a:r>
              <a:rPr lang="en-US" sz="3499">
                <a:solidFill>
                  <a:srgbClr val="FFFFFF"/>
                </a:solidFill>
                <a:latin typeface="Montserrat"/>
              </a:rPr>
              <a:t>Energy Crops</a:t>
            </a:r>
          </a:p>
          <a:p>
            <a:pPr marL="755647" lvl="1" indent="-377824">
              <a:lnSpc>
                <a:spcPts val="4899"/>
              </a:lnSpc>
              <a:buFont typeface="Arial"/>
              <a:buChar char="•"/>
            </a:pPr>
            <a:r>
              <a:rPr lang="en-US" sz="3499">
                <a:solidFill>
                  <a:srgbClr val="FFFFFF"/>
                </a:solidFill>
                <a:latin typeface="Montserrat"/>
              </a:rPr>
              <a:t>Urban Residues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Bio Oil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1900902"/>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Sustainability and Environmental Concerns to Open Pathways Towards Market Growth</a:t>
            </a:r>
          </a:p>
        </p:txBody>
      </p:sp>
      <p:sp>
        <p:nvSpPr>
          <p:cNvPr id="18" name="TextBox 18"/>
          <p:cNvSpPr txBox="1"/>
          <p:nvPr/>
        </p:nvSpPr>
        <p:spPr>
          <a:xfrm>
            <a:off x="688359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Limited Investment Resources to Lower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4687" r="-14687"/>
            </a:stretch>
          </a:blipFill>
        </p:spPr>
        <p:txBody>
          <a:bodyPr/>
          <a:lstStyle/>
          <a:p/>
        </p:txBody>
      </p:sp>
      <p:sp>
        <p:nvSpPr>
          <p:cNvPr id="3" name="TextBox 3"/>
          <p:cNvSpPr txBox="1"/>
          <p:nvPr/>
        </p:nvSpPr>
        <p:spPr>
          <a:xfrm>
            <a:off x="725922" y="663332"/>
            <a:ext cx="9242305" cy="806936"/>
          </a:xfrm>
          <a:prstGeom prst="rect">
            <a:avLst/>
          </a:prstGeom>
        </p:spPr>
        <p:txBody>
          <a:bodyPr lIns="0" tIns="0" rIns="0" bIns="0" rtlCol="0" anchor="t">
            <a:spAutoFit/>
          </a:bodyPr>
          <a:lstStyle/>
          <a:p>
            <a:pPr algn="ctr">
              <a:lnSpc>
                <a:spcPts val="6233"/>
              </a:lnSpc>
            </a:pPr>
            <a:r>
              <a:rPr lang="en-US" sz="5825">
                <a:solidFill>
                  <a:srgbClr val="000000"/>
                </a:solidFill>
                <a:latin typeface="Canva Sans"/>
              </a:rPr>
              <a:t>AUTHOR'S PERSPECTIVE</a:t>
            </a:r>
          </a:p>
        </p:txBody>
      </p:sp>
      <p:sp>
        <p:nvSpPr>
          <p:cNvPr id="4" name="TextBox 4"/>
          <p:cNvSpPr txBox="1"/>
          <p:nvPr/>
        </p:nvSpPr>
        <p:spPr>
          <a:xfrm>
            <a:off x="206797" y="1913402"/>
            <a:ext cx="9761430" cy="7981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000000"/>
                </a:solidFill>
                <a:latin typeface="Canva Sans"/>
              </a:rPr>
              <a:t>The Global Bio Oil Market is witnessing significant growth in the near future.</a:t>
            </a:r>
          </a:p>
          <a:p>
            <a:pPr marL="647700" lvl="1" indent="-323850">
              <a:lnSpc>
                <a:spcPts val="4200"/>
              </a:lnSpc>
              <a:buFont typeface="Arial"/>
              <a:buChar char="•"/>
            </a:pPr>
            <a:r>
              <a:rPr lang="en-US" sz="3000">
                <a:solidFill>
                  <a:srgbClr val="000000"/>
                </a:solidFill>
                <a:latin typeface="Canva Sans"/>
              </a:rPr>
              <a:t>In line with international efforts to mitigate climate change, biodiesel has a lower environmental impact and substantially lowers greenhouse gas emissions as compared to regular diesel.</a:t>
            </a:r>
          </a:p>
          <a:p>
            <a:pPr marL="647700" lvl="1" indent="-323850">
              <a:lnSpc>
                <a:spcPts val="4200"/>
              </a:lnSpc>
              <a:buFont typeface="Arial"/>
              <a:buChar char="•"/>
            </a:pPr>
            <a:r>
              <a:rPr lang="en-US" sz="3000">
                <a:solidFill>
                  <a:srgbClr val="000000"/>
                </a:solidFill>
                <a:latin typeface="Canva Sans"/>
              </a:rPr>
              <a:t>Biodiesel can be used in place of or combined with conventional diesel. </a:t>
            </a:r>
          </a:p>
          <a:p>
            <a:pPr marL="647700" lvl="1" indent="-323850">
              <a:lnSpc>
                <a:spcPts val="4200"/>
              </a:lnSpc>
              <a:buFont typeface="Arial"/>
              <a:buChar char="•"/>
            </a:pPr>
            <a:r>
              <a:rPr lang="en-US" sz="3000">
                <a:solidFill>
                  <a:srgbClr val="000000"/>
                </a:solidFill>
                <a:latin typeface="Canva Sans"/>
              </a:rPr>
              <a:t> Bio-based oils are frequently used in boilers and combined heat and power (CHP) plants, among other power production systems.</a:t>
            </a:r>
          </a:p>
          <a:p>
            <a:pPr marL="647700" lvl="1" indent="-323850">
              <a:lnSpc>
                <a:spcPts val="4200"/>
              </a:lnSpc>
              <a:buFont typeface="Arial"/>
              <a:buChar char="•"/>
            </a:pPr>
            <a:r>
              <a:rPr lang="en-US" sz="3000">
                <a:solidFill>
                  <a:srgbClr val="000000"/>
                </a:solidFill>
                <a:latin typeface="Canva Sans"/>
              </a:rPr>
              <a:t>In the bioenergy industry, these residues—which include crop remnants like straw, husks, and stalks—are essential.</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sp>
        <p:nvSpPr>
          <p:cNvPr id="3" name="Freeform 3"/>
          <p:cNvSpPr/>
          <p:nvPr/>
        </p:nvSpPr>
        <p:spPr>
          <a:xfrm>
            <a:off x="318973" y="2398712"/>
            <a:ext cx="6147215" cy="872135"/>
          </a:xfrm>
          <a:custGeom>
            <a:rect l="l" t="t" r="r" b="b"/>
            <a:pathLst>
              <a:path w="6147215" h="872135">
                <a:moveTo>
                  <a:pt x="0" y="0"/>
                </a:moveTo>
                <a:lnTo>
                  <a:pt x="6147215" y="0"/>
                </a:lnTo>
                <a:lnTo>
                  <a:pt x="6147215" y="872135"/>
                </a:lnTo>
                <a:lnTo>
                  <a:pt x="0" y="872135"/>
                </a:lnTo>
                <a:lnTo>
                  <a:pt x="0" y="0"/>
                </a:lnTo>
                <a:close/>
              </a:path>
            </a:pathLst>
          </a:custGeom>
          <a:blipFill>
            <a:blip r:embed="rId3"/>
            <a:stretch>
              <a:fillRect t="-141360" b="-155040"/>
            </a:stretch>
          </a:blipFill>
        </p:spPr>
        <p:txBody>
          <a:bodyPr/>
          <a:lstStyle/>
          <a:p/>
        </p:txBody>
      </p:sp>
      <p:sp>
        <p:nvSpPr>
          <p:cNvPr id="4" name="Freeform 4"/>
          <p:cNvSpPr/>
          <p:nvPr/>
        </p:nvSpPr>
        <p:spPr>
          <a:xfrm>
            <a:off x="7032007" y="1811871"/>
            <a:ext cx="2585404" cy="1966826"/>
          </a:xfrm>
          <a:custGeom>
            <a:rect l="l" t="t" r="r" b="b"/>
            <a:pathLst>
              <a:path w="2585404" h="1966826">
                <a:moveTo>
                  <a:pt x="0" y="0"/>
                </a:moveTo>
                <a:lnTo>
                  <a:pt x="2585404" y="0"/>
                </a:lnTo>
                <a:lnTo>
                  <a:pt x="2585404" y="1966827"/>
                </a:lnTo>
                <a:lnTo>
                  <a:pt x="0" y="1966827"/>
                </a:lnTo>
                <a:lnTo>
                  <a:pt x="0" y="0"/>
                </a:lnTo>
                <a:close/>
              </a:path>
            </a:pathLst>
          </a:custGeom>
          <a:blipFill>
            <a:blip r:embed="rId4"/>
            <a:stretch>
              <a:fillRect/>
            </a:stretch>
          </a:blipFill>
        </p:spPr>
        <p:txBody>
          <a:bodyPr/>
          <a:lstStyle/>
          <a:p/>
        </p:txBody>
      </p:sp>
      <p:sp>
        <p:nvSpPr>
          <p:cNvPr id="5" name="Freeform 5"/>
          <p:cNvSpPr/>
          <p:nvPr/>
        </p:nvSpPr>
        <p:spPr>
          <a:xfrm>
            <a:off x="318973" y="3778698"/>
            <a:ext cx="2734197" cy="2533689"/>
          </a:xfrm>
          <a:custGeom>
            <a:rect l="l" t="t" r="r" b="b"/>
            <a:pathLst>
              <a:path w="2734197" h="2533689">
                <a:moveTo>
                  <a:pt x="0" y="0"/>
                </a:moveTo>
                <a:lnTo>
                  <a:pt x="2734197" y="0"/>
                </a:lnTo>
                <a:lnTo>
                  <a:pt x="2734197" y="2533689"/>
                </a:lnTo>
                <a:lnTo>
                  <a:pt x="0" y="2533689"/>
                </a:lnTo>
                <a:lnTo>
                  <a:pt x="0" y="0"/>
                </a:lnTo>
                <a:close/>
              </a:path>
            </a:pathLst>
          </a:custGeom>
          <a:blipFill>
            <a:blip r:embed="rId5"/>
            <a:stretch>
              <a:fillRect/>
            </a:stretch>
          </a:blipFill>
        </p:spPr>
        <p:txBody>
          <a:bodyPr/>
          <a:lstStyle/>
          <a:p/>
        </p:txBody>
      </p:sp>
      <p:sp>
        <p:nvSpPr>
          <p:cNvPr id="6" name="Freeform 6"/>
          <p:cNvSpPr/>
          <p:nvPr/>
        </p:nvSpPr>
        <p:spPr>
          <a:xfrm>
            <a:off x="3392580" y="4012539"/>
            <a:ext cx="3639427" cy="1625611"/>
          </a:xfrm>
          <a:custGeom>
            <a:rect l="l" t="t" r="r" b="b"/>
            <a:pathLst>
              <a:path w="3639426" h="1625610">
                <a:moveTo>
                  <a:pt x="0" y="0"/>
                </a:moveTo>
                <a:lnTo>
                  <a:pt x="3639427" y="0"/>
                </a:lnTo>
                <a:lnTo>
                  <a:pt x="3639427" y="1625610"/>
                </a:lnTo>
                <a:lnTo>
                  <a:pt x="0" y="1625610"/>
                </a:lnTo>
                <a:lnTo>
                  <a:pt x="0" y="0"/>
                </a:lnTo>
                <a:close/>
              </a:path>
            </a:pathLst>
          </a:custGeom>
          <a:blipFill>
            <a:blip r:embed="rId6"/>
            <a:stretch>
              <a:fillRect/>
            </a:stretch>
          </a:blipFill>
        </p:spPr>
        <p:txBody>
          <a:bodyPr/>
          <a:lstStyle/>
          <a:p/>
        </p:txBody>
      </p:sp>
      <p:sp>
        <p:nvSpPr>
          <p:cNvPr id="7" name="Freeform 7"/>
          <p:cNvSpPr/>
          <p:nvPr/>
        </p:nvSpPr>
        <p:spPr>
          <a:xfrm>
            <a:off x="318973" y="6817212"/>
            <a:ext cx="4791382" cy="868438"/>
          </a:xfrm>
          <a:custGeom>
            <a:rect l="l" t="t" r="r" b="b"/>
            <a:pathLst>
              <a:path w="4791382" h="868438">
                <a:moveTo>
                  <a:pt x="0" y="0"/>
                </a:moveTo>
                <a:lnTo>
                  <a:pt x="4791382" y="0"/>
                </a:lnTo>
                <a:lnTo>
                  <a:pt x="4791382" y="868438"/>
                </a:lnTo>
                <a:lnTo>
                  <a:pt x="0" y="868438"/>
                </a:lnTo>
                <a:lnTo>
                  <a:pt x="0" y="0"/>
                </a:lnTo>
                <a:close/>
              </a:path>
            </a:pathLst>
          </a:custGeom>
          <a:blipFill>
            <a:blip r:embed="rId7"/>
            <a:stretch>
              <a:fillRect/>
            </a:stretch>
          </a:blipFill>
        </p:spPr>
        <p:txBody>
          <a:bodyPr/>
          <a:lstStyle/>
          <a:p/>
        </p:txBody>
      </p:sp>
      <p:sp>
        <p:nvSpPr>
          <p:cNvPr id="8" name="Freeform 8"/>
          <p:cNvSpPr/>
          <p:nvPr/>
        </p:nvSpPr>
        <p:spPr>
          <a:xfrm>
            <a:off x="7554103" y="4329811"/>
            <a:ext cx="3073741" cy="1431463"/>
          </a:xfrm>
          <a:custGeom>
            <a:rect l="l" t="t" r="r" b="b"/>
            <a:pathLst>
              <a:path w="3073741" h="1431463">
                <a:moveTo>
                  <a:pt x="0" y="0"/>
                </a:moveTo>
                <a:lnTo>
                  <a:pt x="3073742" y="0"/>
                </a:lnTo>
                <a:lnTo>
                  <a:pt x="3073742" y="1431463"/>
                </a:lnTo>
                <a:lnTo>
                  <a:pt x="0" y="1431463"/>
                </a:lnTo>
                <a:lnTo>
                  <a:pt x="0" y="0"/>
                </a:lnTo>
                <a:close/>
              </a:path>
            </a:pathLst>
          </a:custGeom>
          <a:blipFill>
            <a:blip r:embed="rId8"/>
            <a:stretch>
              <a:fillRect/>
            </a:stretch>
          </a:blipFill>
        </p:spPr>
        <p:txBody>
          <a:bodyPr/>
          <a:lstStyle/>
          <a:p/>
        </p:txBody>
      </p:sp>
      <p:sp>
        <p:nvSpPr>
          <p:cNvPr id="9" name="Freeform 9"/>
          <p:cNvSpPr/>
          <p:nvPr/>
        </p:nvSpPr>
        <p:spPr>
          <a:xfrm>
            <a:off x="5662807" y="6504224"/>
            <a:ext cx="4561381" cy="1022645"/>
          </a:xfrm>
          <a:custGeom>
            <a:rect l="l" t="t" r="r" b="b"/>
            <a:pathLst>
              <a:path w="4561381" h="1022645">
                <a:moveTo>
                  <a:pt x="0" y="0"/>
                </a:moveTo>
                <a:lnTo>
                  <a:pt x="4561381" y="0"/>
                </a:lnTo>
                <a:lnTo>
                  <a:pt x="4561381" y="1022644"/>
                </a:lnTo>
                <a:lnTo>
                  <a:pt x="0" y="1022644"/>
                </a:lnTo>
                <a:lnTo>
                  <a:pt x="0" y="0"/>
                </a:lnTo>
                <a:close/>
              </a:path>
            </a:pathLst>
          </a:custGeom>
          <a:blipFill>
            <a:blip r:embed="rId9"/>
            <a:stretch>
              <a:fillRect l="-676" t="-67547" r="-846" b="-69056"/>
            </a:stretch>
          </a:blipFill>
        </p:spPr>
        <p:txBody>
          <a:bodyPr/>
          <a:lstStyle/>
          <a:p/>
        </p:txBody>
      </p:sp>
      <p:sp>
        <p:nvSpPr>
          <p:cNvPr id="10" name="Freeform 10"/>
          <p:cNvSpPr/>
          <p:nvPr/>
        </p:nvSpPr>
        <p:spPr>
          <a:xfrm>
            <a:off x="483298" y="7871241"/>
            <a:ext cx="2569872" cy="1762267"/>
          </a:xfrm>
          <a:custGeom>
            <a:rect l="l" t="t" r="r" b="b"/>
            <a:pathLst>
              <a:path w="2569872" h="1762267">
                <a:moveTo>
                  <a:pt x="0" y="0"/>
                </a:moveTo>
                <a:lnTo>
                  <a:pt x="2569872" y="0"/>
                </a:lnTo>
                <a:lnTo>
                  <a:pt x="2569872" y="1762266"/>
                </a:lnTo>
                <a:lnTo>
                  <a:pt x="0" y="1762266"/>
                </a:lnTo>
                <a:lnTo>
                  <a:pt x="0" y="0"/>
                </a:lnTo>
                <a:close/>
              </a:path>
            </a:pathLst>
          </a:custGeom>
          <a:blipFill>
            <a:blip r:embed="rId10"/>
            <a:stretch>
              <a:fillRect l="-12260" t="-35870" r="-12967" b="-46747"/>
            </a:stretch>
          </a:blipFill>
        </p:spPr>
        <p:txBody>
          <a:bodyPr/>
          <a:lstStyle/>
          <a:p/>
        </p:txBody>
      </p:sp>
      <p:sp>
        <p:nvSpPr>
          <p:cNvPr id="11" name="Freeform 11"/>
          <p:cNvSpPr/>
          <p:nvPr/>
        </p:nvSpPr>
        <p:spPr>
          <a:xfrm>
            <a:off x="3751310" y="8110346"/>
            <a:ext cx="4192188" cy="1523161"/>
          </a:xfrm>
          <a:custGeom>
            <a:rect l="l" t="t" r="r" b="b"/>
            <a:pathLst>
              <a:path w="4192188" h="1523161">
                <a:moveTo>
                  <a:pt x="0" y="0"/>
                </a:moveTo>
                <a:lnTo>
                  <a:pt x="4192188" y="0"/>
                </a:lnTo>
                <a:lnTo>
                  <a:pt x="4192188" y="1523161"/>
                </a:lnTo>
                <a:lnTo>
                  <a:pt x="0" y="1523161"/>
                </a:lnTo>
                <a:lnTo>
                  <a:pt x="0" y="0"/>
                </a:lnTo>
                <a:close/>
              </a:path>
            </a:pathLst>
          </a:custGeom>
          <a:blipFill>
            <a:blip r:embed="rId11"/>
            <a:stretch>
              <a:fillRect/>
            </a:stretch>
          </a:blipFill>
        </p:spPr>
        <p:txBody>
          <a:bodyPr/>
          <a:lstStyle/>
          <a:p/>
        </p:txBody>
      </p:sp>
      <p:sp>
        <p:nvSpPr>
          <p:cNvPr id="12" name="Freeform 12"/>
          <p:cNvSpPr/>
          <p:nvPr/>
        </p:nvSpPr>
        <p:spPr>
          <a:xfrm>
            <a:off x="8503499" y="8752374"/>
            <a:ext cx="4068668" cy="1301974"/>
          </a:xfrm>
          <a:custGeom>
            <a:rect l="l" t="t" r="r" b="b"/>
            <a:pathLst>
              <a:path w="4068668" h="1301974">
                <a:moveTo>
                  <a:pt x="0" y="0"/>
                </a:moveTo>
                <a:lnTo>
                  <a:pt x="4068668" y="0"/>
                </a:lnTo>
                <a:lnTo>
                  <a:pt x="4068668" y="1301974"/>
                </a:lnTo>
                <a:lnTo>
                  <a:pt x="0" y="1301974"/>
                </a:lnTo>
                <a:lnTo>
                  <a:pt x="0" y="0"/>
                </a:lnTo>
                <a:close/>
              </a:path>
            </a:pathLst>
          </a:custGeom>
          <a:blipFill>
            <a:blip r:embed="rId12"/>
            <a:stretch>
              <a:fillRect/>
            </a:stretch>
          </a:blipFill>
        </p:spPr>
        <p:txBody>
          <a:bodyPr/>
          <a:lstStyle/>
          <a:p/>
        </p:txBody>
      </p:sp>
      <p:sp>
        <p:nvSpPr>
          <p:cNvPr id="13" name="TextBox 1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j22svab"/>
              </a:rPr>
              <a:t>https://tinyurl.com/yj22svab</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Bio Oil Market Report 2024</dc:title>
  <cp:lastModifiedBy>decipher market</cp:lastModifiedBy>
  <cp:revision>2</cp:revision>
  <dcterms:created xsi:type="dcterms:W3CDTF">2006-08-16T00:00:00Z</dcterms:created>
  <dcterms:modified xsi:type="dcterms:W3CDTF">2024-03-20T13:56:29Z</dcterms:modified>
</cp:coreProperties>
</file>