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055026" y="1956066"/>
            <a:ext cx="236220" cy="255270"/>
          </a:xfrm>
          <a:custGeom>
            <a:avLst/>
            <a:gdLst/>
            <a:ahLst/>
            <a:cxnLst/>
            <a:rect l="l" t="t" r="r" b="b"/>
            <a:pathLst>
              <a:path w="236220" h="255269">
                <a:moveTo>
                  <a:pt x="109062" y="255054"/>
                </a:moveTo>
                <a:lnTo>
                  <a:pt x="101354" y="254200"/>
                </a:lnTo>
                <a:lnTo>
                  <a:pt x="97291" y="248297"/>
                </a:lnTo>
                <a:lnTo>
                  <a:pt x="96562" y="242268"/>
                </a:lnTo>
                <a:lnTo>
                  <a:pt x="60615" y="223559"/>
                </a:lnTo>
                <a:lnTo>
                  <a:pt x="31406" y="195127"/>
                </a:lnTo>
                <a:lnTo>
                  <a:pt x="10634" y="159750"/>
                </a:lnTo>
                <a:lnTo>
                  <a:pt x="0" y="120202"/>
                </a:lnTo>
                <a:lnTo>
                  <a:pt x="2240" y="76700"/>
                </a:lnTo>
                <a:lnTo>
                  <a:pt x="18851" y="41755"/>
                </a:lnTo>
                <a:lnTo>
                  <a:pt x="47227" y="16541"/>
                </a:lnTo>
                <a:lnTo>
                  <a:pt x="84763" y="2232"/>
                </a:lnTo>
                <a:lnTo>
                  <a:pt x="128854" y="0"/>
                </a:lnTo>
                <a:lnTo>
                  <a:pt x="167271" y="9511"/>
                </a:lnTo>
                <a:lnTo>
                  <a:pt x="196987" y="28766"/>
                </a:lnTo>
                <a:lnTo>
                  <a:pt x="218222" y="55428"/>
                </a:lnTo>
                <a:lnTo>
                  <a:pt x="231193" y="87161"/>
                </a:lnTo>
                <a:lnTo>
                  <a:pt x="236122" y="121628"/>
                </a:lnTo>
                <a:lnTo>
                  <a:pt x="233226" y="156495"/>
                </a:lnTo>
                <a:lnTo>
                  <a:pt x="222726" y="189425"/>
                </a:lnTo>
                <a:lnTo>
                  <a:pt x="204840" y="218082"/>
                </a:lnTo>
                <a:lnTo>
                  <a:pt x="179788" y="240129"/>
                </a:lnTo>
                <a:lnTo>
                  <a:pt x="147789" y="253232"/>
                </a:lnTo>
                <a:lnTo>
                  <a:pt x="109062" y="255054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4176" y="1671880"/>
            <a:ext cx="164575" cy="18292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405286" y="2407766"/>
            <a:ext cx="248285" cy="296545"/>
          </a:xfrm>
          <a:custGeom>
            <a:avLst/>
            <a:gdLst/>
            <a:ahLst/>
            <a:cxnLst/>
            <a:rect l="l" t="t" r="r" b="b"/>
            <a:pathLst>
              <a:path w="248284" h="296544">
                <a:moveTo>
                  <a:pt x="124731" y="296521"/>
                </a:moveTo>
                <a:lnTo>
                  <a:pt x="82762" y="295502"/>
                </a:lnTo>
                <a:lnTo>
                  <a:pt x="72866" y="293993"/>
                </a:lnTo>
                <a:lnTo>
                  <a:pt x="71303" y="284841"/>
                </a:lnTo>
                <a:lnTo>
                  <a:pt x="74949" y="277938"/>
                </a:lnTo>
                <a:lnTo>
                  <a:pt x="72449" y="275595"/>
                </a:lnTo>
                <a:lnTo>
                  <a:pt x="70678" y="272388"/>
                </a:lnTo>
                <a:lnTo>
                  <a:pt x="70678" y="268088"/>
                </a:lnTo>
                <a:lnTo>
                  <a:pt x="70385" y="261448"/>
                </a:lnTo>
                <a:lnTo>
                  <a:pt x="69819" y="254932"/>
                </a:lnTo>
                <a:lnTo>
                  <a:pt x="68979" y="248523"/>
                </a:lnTo>
                <a:lnTo>
                  <a:pt x="67866" y="242205"/>
                </a:lnTo>
                <a:lnTo>
                  <a:pt x="34996" y="207323"/>
                </a:lnTo>
                <a:lnTo>
                  <a:pt x="11316" y="165989"/>
                </a:lnTo>
                <a:lnTo>
                  <a:pt x="0" y="120661"/>
                </a:lnTo>
                <a:lnTo>
                  <a:pt x="4220" y="73796"/>
                </a:lnTo>
                <a:lnTo>
                  <a:pt x="23126" y="36050"/>
                </a:lnTo>
                <a:lnTo>
                  <a:pt x="52917" y="11507"/>
                </a:lnTo>
                <a:lnTo>
                  <a:pt x="89953" y="0"/>
                </a:lnTo>
                <a:lnTo>
                  <a:pt x="130594" y="1359"/>
                </a:lnTo>
                <a:lnTo>
                  <a:pt x="171199" y="15418"/>
                </a:lnTo>
                <a:lnTo>
                  <a:pt x="204463" y="38889"/>
                </a:lnTo>
                <a:lnTo>
                  <a:pt x="242276" y="102211"/>
                </a:lnTo>
                <a:lnTo>
                  <a:pt x="247807" y="138265"/>
                </a:lnTo>
                <a:lnTo>
                  <a:pt x="245079" y="174718"/>
                </a:lnTo>
                <a:lnTo>
                  <a:pt x="234581" y="209671"/>
                </a:lnTo>
                <a:lnTo>
                  <a:pt x="216805" y="241226"/>
                </a:lnTo>
                <a:lnTo>
                  <a:pt x="192244" y="267485"/>
                </a:lnTo>
                <a:lnTo>
                  <a:pt x="161388" y="286550"/>
                </a:lnTo>
                <a:lnTo>
                  <a:pt x="124731" y="296521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519562" y="2108099"/>
            <a:ext cx="302260" cy="351155"/>
          </a:xfrm>
          <a:custGeom>
            <a:avLst/>
            <a:gdLst/>
            <a:ahLst/>
            <a:cxnLst/>
            <a:rect l="l" t="t" r="r" b="b"/>
            <a:pathLst>
              <a:path w="302260" h="351155">
                <a:moveTo>
                  <a:pt x="85879" y="350799"/>
                </a:moveTo>
                <a:lnTo>
                  <a:pt x="59032" y="348915"/>
                </a:lnTo>
                <a:lnTo>
                  <a:pt x="34006" y="338935"/>
                </a:lnTo>
                <a:lnTo>
                  <a:pt x="11500" y="319980"/>
                </a:lnTo>
                <a:lnTo>
                  <a:pt x="0" y="293943"/>
                </a:lnTo>
                <a:lnTo>
                  <a:pt x="218" y="262131"/>
                </a:lnTo>
                <a:lnTo>
                  <a:pt x="15750" y="200714"/>
                </a:lnTo>
                <a:lnTo>
                  <a:pt x="32511" y="156597"/>
                </a:lnTo>
                <a:lnTo>
                  <a:pt x="55549" y="112338"/>
                </a:lnTo>
                <a:lnTo>
                  <a:pt x="83969" y="71242"/>
                </a:lnTo>
                <a:lnTo>
                  <a:pt x="116877" y="36616"/>
                </a:lnTo>
                <a:lnTo>
                  <a:pt x="153380" y="11767"/>
                </a:lnTo>
                <a:lnTo>
                  <a:pt x="192583" y="0"/>
                </a:lnTo>
                <a:lnTo>
                  <a:pt x="233594" y="4621"/>
                </a:lnTo>
                <a:lnTo>
                  <a:pt x="262997" y="18805"/>
                </a:lnTo>
                <a:lnTo>
                  <a:pt x="283775" y="38066"/>
                </a:lnTo>
                <a:lnTo>
                  <a:pt x="296624" y="61524"/>
                </a:lnTo>
                <a:lnTo>
                  <a:pt x="302241" y="88302"/>
                </a:lnTo>
                <a:lnTo>
                  <a:pt x="301321" y="117522"/>
                </a:lnTo>
                <a:lnTo>
                  <a:pt x="282661" y="179772"/>
                </a:lnTo>
                <a:lnTo>
                  <a:pt x="246215" y="241250"/>
                </a:lnTo>
                <a:lnTo>
                  <a:pt x="197555" y="294931"/>
                </a:lnTo>
                <a:lnTo>
                  <a:pt x="142252" y="333789"/>
                </a:lnTo>
                <a:lnTo>
                  <a:pt x="85879" y="350799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6435" y="1916618"/>
            <a:ext cx="177631" cy="21620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498172" y="2024160"/>
            <a:ext cx="256540" cy="243204"/>
          </a:xfrm>
          <a:custGeom>
            <a:avLst/>
            <a:gdLst/>
            <a:ahLst/>
            <a:cxnLst/>
            <a:rect l="l" t="t" r="r" b="b"/>
            <a:pathLst>
              <a:path w="256539" h="243205">
                <a:moveTo>
                  <a:pt x="144175" y="242754"/>
                </a:moveTo>
                <a:lnTo>
                  <a:pt x="103141" y="240939"/>
                </a:lnTo>
                <a:lnTo>
                  <a:pt x="63769" y="227226"/>
                </a:lnTo>
                <a:lnTo>
                  <a:pt x="28510" y="201911"/>
                </a:lnTo>
                <a:lnTo>
                  <a:pt x="23812" y="193436"/>
                </a:lnTo>
                <a:lnTo>
                  <a:pt x="25020" y="189323"/>
                </a:lnTo>
                <a:lnTo>
                  <a:pt x="7409" y="158674"/>
                </a:lnTo>
                <a:lnTo>
                  <a:pt x="0" y="125029"/>
                </a:lnTo>
                <a:lnTo>
                  <a:pt x="4363" y="90145"/>
                </a:lnTo>
                <a:lnTo>
                  <a:pt x="22072" y="55783"/>
                </a:lnTo>
                <a:lnTo>
                  <a:pt x="57137" y="22079"/>
                </a:lnTo>
                <a:lnTo>
                  <a:pt x="100601" y="2075"/>
                </a:lnTo>
                <a:lnTo>
                  <a:pt x="147367" y="0"/>
                </a:lnTo>
                <a:lnTo>
                  <a:pt x="192333" y="20082"/>
                </a:lnTo>
                <a:lnTo>
                  <a:pt x="223677" y="51410"/>
                </a:lnTo>
                <a:lnTo>
                  <a:pt x="246227" y="89888"/>
                </a:lnTo>
                <a:lnTo>
                  <a:pt x="256014" y="131644"/>
                </a:lnTo>
                <a:lnTo>
                  <a:pt x="249074" y="172806"/>
                </a:lnTo>
                <a:lnTo>
                  <a:pt x="221438" y="209501"/>
                </a:lnTo>
                <a:lnTo>
                  <a:pt x="184423" y="232373"/>
                </a:lnTo>
                <a:lnTo>
                  <a:pt x="144175" y="242754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386574" y="2186115"/>
            <a:ext cx="400050" cy="345440"/>
          </a:xfrm>
          <a:custGeom>
            <a:avLst/>
            <a:gdLst/>
            <a:ahLst/>
            <a:cxnLst/>
            <a:rect l="l" t="t" r="r" b="b"/>
            <a:pathLst>
              <a:path w="400050" h="345439">
                <a:moveTo>
                  <a:pt x="226142" y="345209"/>
                </a:moveTo>
                <a:lnTo>
                  <a:pt x="182293" y="344966"/>
                </a:lnTo>
                <a:lnTo>
                  <a:pt x="144725" y="326115"/>
                </a:lnTo>
                <a:lnTo>
                  <a:pt x="112809" y="297965"/>
                </a:lnTo>
                <a:lnTo>
                  <a:pt x="84940" y="264915"/>
                </a:lnTo>
                <a:lnTo>
                  <a:pt x="59512" y="231364"/>
                </a:lnTo>
                <a:lnTo>
                  <a:pt x="36471" y="201885"/>
                </a:lnTo>
                <a:lnTo>
                  <a:pt x="13164" y="166597"/>
                </a:lnTo>
                <a:lnTo>
                  <a:pt x="0" y="128809"/>
                </a:lnTo>
                <a:lnTo>
                  <a:pt x="7387" y="91827"/>
                </a:lnTo>
                <a:lnTo>
                  <a:pt x="48889" y="50585"/>
                </a:lnTo>
                <a:lnTo>
                  <a:pt x="104064" y="31044"/>
                </a:lnTo>
                <a:lnTo>
                  <a:pt x="144200" y="22368"/>
                </a:lnTo>
                <a:lnTo>
                  <a:pt x="184547" y="14618"/>
                </a:lnTo>
                <a:lnTo>
                  <a:pt x="225065" y="7827"/>
                </a:lnTo>
                <a:lnTo>
                  <a:pt x="265710" y="2027"/>
                </a:lnTo>
                <a:lnTo>
                  <a:pt x="293283" y="0"/>
                </a:lnTo>
                <a:lnTo>
                  <a:pt x="318621" y="2716"/>
                </a:lnTo>
                <a:lnTo>
                  <a:pt x="342276" y="12035"/>
                </a:lnTo>
                <a:lnTo>
                  <a:pt x="364804" y="29815"/>
                </a:lnTo>
                <a:lnTo>
                  <a:pt x="392387" y="72324"/>
                </a:lnTo>
                <a:lnTo>
                  <a:pt x="399687" y="118438"/>
                </a:lnTo>
                <a:lnTo>
                  <a:pt x="390208" y="165047"/>
                </a:lnTo>
                <a:lnTo>
                  <a:pt x="367457" y="209039"/>
                </a:lnTo>
                <a:lnTo>
                  <a:pt x="334940" y="247304"/>
                </a:lnTo>
                <a:lnTo>
                  <a:pt x="336763" y="251896"/>
                </a:lnTo>
                <a:lnTo>
                  <a:pt x="336544" y="257310"/>
                </a:lnTo>
                <a:lnTo>
                  <a:pt x="332398" y="262037"/>
                </a:lnTo>
                <a:lnTo>
                  <a:pt x="303051" y="293712"/>
                </a:lnTo>
                <a:lnTo>
                  <a:pt x="267014" y="324780"/>
                </a:lnTo>
                <a:lnTo>
                  <a:pt x="226142" y="345209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287565" y="2132868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4" h="311785">
                <a:moveTo>
                  <a:pt x="215236" y="311325"/>
                </a:moveTo>
                <a:lnTo>
                  <a:pt x="174038" y="301555"/>
                </a:lnTo>
                <a:lnTo>
                  <a:pt x="136398" y="267234"/>
                </a:lnTo>
                <a:lnTo>
                  <a:pt x="103866" y="238340"/>
                </a:lnTo>
                <a:lnTo>
                  <a:pt x="69333" y="205738"/>
                </a:lnTo>
                <a:lnTo>
                  <a:pt x="37427" y="170340"/>
                </a:lnTo>
                <a:lnTo>
                  <a:pt x="12774" y="133053"/>
                </a:lnTo>
                <a:lnTo>
                  <a:pt x="0" y="94790"/>
                </a:lnTo>
                <a:lnTo>
                  <a:pt x="3731" y="56461"/>
                </a:lnTo>
                <a:lnTo>
                  <a:pt x="26775" y="24490"/>
                </a:lnTo>
                <a:lnTo>
                  <a:pt x="63837" y="6471"/>
                </a:lnTo>
                <a:lnTo>
                  <a:pt x="109105" y="0"/>
                </a:lnTo>
                <a:lnTo>
                  <a:pt x="156767" y="2674"/>
                </a:lnTo>
                <a:lnTo>
                  <a:pt x="201014" y="12092"/>
                </a:lnTo>
                <a:lnTo>
                  <a:pt x="270402" y="52343"/>
                </a:lnTo>
                <a:lnTo>
                  <a:pt x="294334" y="87584"/>
                </a:lnTo>
                <a:lnTo>
                  <a:pt x="308035" y="128515"/>
                </a:lnTo>
                <a:lnTo>
                  <a:pt x="311713" y="172076"/>
                </a:lnTo>
                <a:lnTo>
                  <a:pt x="305574" y="215209"/>
                </a:lnTo>
                <a:lnTo>
                  <a:pt x="289825" y="254855"/>
                </a:lnTo>
                <a:lnTo>
                  <a:pt x="255373" y="295955"/>
                </a:lnTo>
                <a:lnTo>
                  <a:pt x="215236" y="311325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22" y="1472089"/>
            <a:ext cx="14293822" cy="8696353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7112184" y="9314436"/>
            <a:ext cx="272415" cy="230504"/>
          </a:xfrm>
          <a:custGeom>
            <a:avLst/>
            <a:gdLst/>
            <a:ahLst/>
            <a:cxnLst/>
            <a:rect l="l" t="t" r="r" b="b"/>
            <a:pathLst>
              <a:path w="272415" h="230504">
                <a:moveTo>
                  <a:pt x="122193" y="230159"/>
                </a:moveTo>
                <a:lnTo>
                  <a:pt x="77751" y="222866"/>
                </a:lnTo>
                <a:lnTo>
                  <a:pt x="36669" y="205684"/>
                </a:lnTo>
                <a:lnTo>
                  <a:pt x="7802" y="177666"/>
                </a:lnTo>
                <a:lnTo>
                  <a:pt x="0" y="137860"/>
                </a:lnTo>
                <a:lnTo>
                  <a:pt x="18062" y="100614"/>
                </a:lnTo>
                <a:lnTo>
                  <a:pt x="55221" y="71105"/>
                </a:lnTo>
                <a:lnTo>
                  <a:pt x="101516" y="47513"/>
                </a:lnTo>
                <a:lnTo>
                  <a:pt x="146989" y="28017"/>
                </a:lnTo>
                <a:lnTo>
                  <a:pt x="174948" y="9439"/>
                </a:lnTo>
                <a:lnTo>
                  <a:pt x="202552" y="0"/>
                </a:lnTo>
                <a:lnTo>
                  <a:pt x="228555" y="4014"/>
                </a:lnTo>
                <a:lnTo>
                  <a:pt x="251708" y="25800"/>
                </a:lnTo>
                <a:lnTo>
                  <a:pt x="269495" y="66940"/>
                </a:lnTo>
                <a:lnTo>
                  <a:pt x="271861" y="109660"/>
                </a:lnTo>
                <a:lnTo>
                  <a:pt x="260509" y="150568"/>
                </a:lnTo>
                <a:lnTo>
                  <a:pt x="237139" y="186273"/>
                </a:lnTo>
                <a:lnTo>
                  <a:pt x="203451" y="213386"/>
                </a:lnTo>
                <a:lnTo>
                  <a:pt x="161146" y="228515"/>
                </a:lnTo>
                <a:lnTo>
                  <a:pt x="122193" y="230159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01861" y="244536"/>
            <a:ext cx="1492885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318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3901" y="2526426"/>
            <a:ext cx="3581399" cy="100964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6487" y="2526422"/>
            <a:ext cx="4581509" cy="107631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29311" y="2825526"/>
            <a:ext cx="7324739" cy="70484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9530" y="3970385"/>
            <a:ext cx="3752849" cy="23431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09973" y="4694651"/>
            <a:ext cx="5613014" cy="9715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95064" y="7850215"/>
            <a:ext cx="3314699" cy="194309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9530" y="6754763"/>
            <a:ext cx="6124590" cy="67627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29714" y="5944422"/>
            <a:ext cx="4200540" cy="14954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60239" y="4026781"/>
            <a:ext cx="1487678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2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3x8sesep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8784590" cy="10287000"/>
          </a:xfrm>
          <a:custGeom>
            <a:avLst/>
            <a:gdLst/>
            <a:ahLst/>
            <a:cxnLst/>
            <a:rect l="l" t="t" r="r" b="b"/>
            <a:pathLst>
              <a:path w="8784590" h="10287000">
                <a:moveTo>
                  <a:pt x="0" y="0"/>
                </a:moveTo>
                <a:lnTo>
                  <a:pt x="8784092" y="0"/>
                </a:lnTo>
                <a:lnTo>
                  <a:pt x="8784092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79746A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24515" y="9461771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5645" y="3263994"/>
            <a:ext cx="3941445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37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72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65645" y="4130769"/>
            <a:ext cx="8126730" cy="2856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730"/>
              </a:lnSpc>
              <a:spcBef>
                <a:spcPts val="100"/>
              </a:spcBef>
            </a:pPr>
            <a:r>
              <a:rPr dirty="0" sz="7200" spc="-425">
                <a:solidFill>
                  <a:srgbClr val="FFFFFF"/>
                </a:solidFill>
                <a:latin typeface="Arial Black"/>
                <a:cs typeface="Arial Black"/>
              </a:rPr>
              <a:t>BICYCLE</a:t>
            </a:r>
            <a:endParaRPr sz="7200">
              <a:latin typeface="Arial Black"/>
              <a:cs typeface="Arial Black"/>
            </a:endParaRPr>
          </a:p>
          <a:p>
            <a:pPr marL="12700" marR="5080">
              <a:lnSpc>
                <a:spcPct val="79000"/>
              </a:lnSpc>
              <a:spcBef>
                <a:spcPts val="905"/>
              </a:spcBef>
            </a:pPr>
            <a:r>
              <a:rPr dirty="0" sz="7200" spc="-54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72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200" spc="-50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72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7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35902" y="2088476"/>
            <a:ext cx="15019019" cy="6640830"/>
          </a:xfrm>
          <a:custGeom>
            <a:avLst/>
            <a:gdLst/>
            <a:ahLst/>
            <a:cxnLst/>
            <a:rect l="l" t="t" r="r" b="b"/>
            <a:pathLst>
              <a:path w="15019019" h="6640830">
                <a:moveTo>
                  <a:pt x="15018503" y="6640305"/>
                </a:moveTo>
                <a:lnTo>
                  <a:pt x="0" y="6640305"/>
                </a:lnTo>
                <a:lnTo>
                  <a:pt x="0" y="0"/>
                </a:lnTo>
                <a:lnTo>
                  <a:pt x="15018503" y="0"/>
                </a:lnTo>
                <a:lnTo>
                  <a:pt x="15018503" y="6640305"/>
                </a:lnTo>
                <a:close/>
              </a:path>
            </a:pathLst>
          </a:custGeom>
          <a:solidFill>
            <a:srgbClr val="1F1A1C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82690" y="2247807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917884" y="3357872"/>
            <a:ext cx="14446250" cy="4845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segmented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into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several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types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bicycles,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mountain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bikes,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road 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bikes,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electric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bikes,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others.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Mountain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bikes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most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bicycle,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followed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road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bikes.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Bicycles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sold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through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several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channels,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sales,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specialty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stores,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mass-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retailers.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bicycle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diverse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consumers,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commuters,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recreational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riders,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athletes.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COVID- 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19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pandemic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9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led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9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increase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bicycle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sales,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9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looking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safe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sustainable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transportation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alternatives.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bicycle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geographically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diverse,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America,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Europe,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0">
                <a:solidFill>
                  <a:srgbClr val="FFFFFF"/>
                </a:solidFill>
                <a:latin typeface="Verdana"/>
                <a:cs typeface="Verdana"/>
              </a:rPr>
              <a:t>Asia-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Pacific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being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largest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regional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markets.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China</a:t>
            </a:r>
            <a:r>
              <a:rPr dirty="0" sz="25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largest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bicycles,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followed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Europe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North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5">
                <a:solidFill>
                  <a:srgbClr val="FFFFFF"/>
                </a:solidFill>
                <a:latin typeface="Verdana"/>
                <a:cs typeface="Verdana"/>
              </a:rPr>
              <a:t>America.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bicycle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highly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competitive,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several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30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players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investing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development,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20">
                <a:solidFill>
                  <a:srgbClr val="FFFFFF"/>
                </a:solidFill>
                <a:latin typeface="Verdana"/>
                <a:cs typeface="Verdana"/>
              </a:rPr>
              <a:t>marketing,</a:t>
            </a:r>
            <a:r>
              <a:rPr dirty="0" sz="25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distribution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maintain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competitive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80">
                <a:solidFill>
                  <a:srgbClr val="FFFFFF"/>
                </a:solidFill>
                <a:latin typeface="Verdana"/>
                <a:cs typeface="Verdana"/>
              </a:rPr>
              <a:t>edge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5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5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624656"/>
            <a:ext cx="8091170" cy="2266315"/>
            <a:chOff x="0" y="5624656"/>
            <a:chExt cx="8091170" cy="2266315"/>
          </a:xfrm>
        </p:grpSpPr>
        <p:sp>
          <p:nvSpPr>
            <p:cNvPr id="4" name="object 4" descr=""/>
            <p:cNvSpPr/>
            <p:nvPr/>
          </p:nvSpPr>
          <p:spPr>
            <a:xfrm>
              <a:off x="0" y="5624656"/>
              <a:ext cx="8091170" cy="2266315"/>
            </a:xfrm>
            <a:custGeom>
              <a:avLst/>
              <a:gdLst/>
              <a:ahLst/>
              <a:cxnLst/>
              <a:rect l="l" t="t" r="r" b="b"/>
              <a:pathLst>
                <a:path w="8091170" h="2266315">
                  <a:moveTo>
                    <a:pt x="7138233" y="2266218"/>
                  </a:moveTo>
                  <a:lnTo>
                    <a:pt x="952500" y="2266218"/>
                  </a:lnTo>
                  <a:lnTo>
                    <a:pt x="902130" y="2264887"/>
                  </a:lnTo>
                  <a:lnTo>
                    <a:pt x="852130" y="2260919"/>
                  </a:lnTo>
                  <a:lnTo>
                    <a:pt x="802596" y="2254353"/>
                  </a:lnTo>
                  <a:lnTo>
                    <a:pt x="753623" y="2245230"/>
                  </a:lnTo>
                  <a:lnTo>
                    <a:pt x="705304" y="2233587"/>
                  </a:lnTo>
                  <a:lnTo>
                    <a:pt x="657734" y="2219465"/>
                  </a:lnTo>
                  <a:lnTo>
                    <a:pt x="611010" y="2202902"/>
                  </a:lnTo>
                  <a:lnTo>
                    <a:pt x="565224" y="2183937"/>
                  </a:lnTo>
                  <a:lnTo>
                    <a:pt x="520472" y="2162611"/>
                  </a:lnTo>
                  <a:lnTo>
                    <a:pt x="476849" y="2138961"/>
                  </a:lnTo>
                  <a:lnTo>
                    <a:pt x="434449" y="2113027"/>
                  </a:lnTo>
                  <a:lnTo>
                    <a:pt x="393368" y="2084848"/>
                  </a:lnTo>
                  <a:lnTo>
                    <a:pt x="353699" y="2054463"/>
                  </a:lnTo>
                  <a:lnTo>
                    <a:pt x="315539" y="2021913"/>
                  </a:lnTo>
                  <a:lnTo>
                    <a:pt x="278980" y="1987234"/>
                  </a:lnTo>
                  <a:lnTo>
                    <a:pt x="244305" y="1950679"/>
                  </a:lnTo>
                  <a:lnTo>
                    <a:pt x="211756" y="1912520"/>
                  </a:lnTo>
                  <a:lnTo>
                    <a:pt x="181373" y="1872853"/>
                  </a:lnTo>
                  <a:lnTo>
                    <a:pt x="153195" y="1831772"/>
                  </a:lnTo>
                  <a:lnTo>
                    <a:pt x="127261" y="1789373"/>
                  </a:lnTo>
                  <a:lnTo>
                    <a:pt x="103612" y="1745750"/>
                  </a:lnTo>
                  <a:lnTo>
                    <a:pt x="82284" y="1700998"/>
                  </a:lnTo>
                  <a:lnTo>
                    <a:pt x="63319" y="1655212"/>
                  </a:lnTo>
                  <a:lnTo>
                    <a:pt x="46756" y="1608486"/>
                  </a:lnTo>
                  <a:lnTo>
                    <a:pt x="32633" y="1560916"/>
                  </a:lnTo>
                  <a:lnTo>
                    <a:pt x="20989" y="1512597"/>
                  </a:lnTo>
                  <a:lnTo>
                    <a:pt x="11865" y="1463622"/>
                  </a:lnTo>
                  <a:lnTo>
                    <a:pt x="5299" y="1414088"/>
                  </a:lnTo>
                  <a:lnTo>
                    <a:pt x="1331" y="1364088"/>
                  </a:lnTo>
                  <a:lnTo>
                    <a:pt x="0" y="1313718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5"/>
                  </a:lnTo>
                  <a:lnTo>
                    <a:pt x="82284" y="565219"/>
                  </a:lnTo>
                  <a:lnTo>
                    <a:pt x="103612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5"/>
                  </a:lnTo>
                  <a:lnTo>
                    <a:pt x="211756" y="353697"/>
                  </a:lnTo>
                  <a:lnTo>
                    <a:pt x="244305" y="315539"/>
                  </a:lnTo>
                  <a:lnTo>
                    <a:pt x="278980" y="278983"/>
                  </a:lnTo>
                  <a:lnTo>
                    <a:pt x="315539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10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7138238" y="0"/>
                  </a:lnTo>
                  <a:lnTo>
                    <a:pt x="7188603" y="1331"/>
                  </a:lnTo>
                  <a:lnTo>
                    <a:pt x="7238601" y="5299"/>
                  </a:lnTo>
                  <a:lnTo>
                    <a:pt x="7288134" y="11864"/>
                  </a:lnTo>
                  <a:lnTo>
                    <a:pt x="7337107" y="20987"/>
                  </a:lnTo>
                  <a:lnTo>
                    <a:pt x="7385425" y="32630"/>
                  </a:lnTo>
                  <a:lnTo>
                    <a:pt x="7432993" y="46752"/>
                  </a:lnTo>
                  <a:lnTo>
                    <a:pt x="7479716" y="63315"/>
                  </a:lnTo>
                  <a:lnTo>
                    <a:pt x="7525501" y="82280"/>
                  </a:lnTo>
                  <a:lnTo>
                    <a:pt x="7570252" y="103607"/>
                  </a:lnTo>
                  <a:lnTo>
                    <a:pt x="7613874" y="127257"/>
                  </a:lnTo>
                  <a:lnTo>
                    <a:pt x="7656274" y="153191"/>
                  </a:lnTo>
                  <a:lnTo>
                    <a:pt x="7697356" y="181370"/>
                  </a:lnTo>
                  <a:lnTo>
                    <a:pt x="7737026" y="211754"/>
                  </a:lnTo>
                  <a:lnTo>
                    <a:pt x="7775188" y="244305"/>
                  </a:lnTo>
                  <a:lnTo>
                    <a:pt x="7811749" y="278983"/>
                  </a:lnTo>
                  <a:lnTo>
                    <a:pt x="7846422" y="315539"/>
                  </a:lnTo>
                  <a:lnTo>
                    <a:pt x="7878969" y="353697"/>
                  </a:lnTo>
                  <a:lnTo>
                    <a:pt x="7909351" y="393365"/>
                  </a:lnTo>
                  <a:lnTo>
                    <a:pt x="7937528" y="434445"/>
                  </a:lnTo>
                  <a:lnTo>
                    <a:pt x="7963462" y="476844"/>
                  </a:lnTo>
                  <a:lnTo>
                    <a:pt x="7987112" y="520467"/>
                  </a:lnTo>
                  <a:lnTo>
                    <a:pt x="8008440" y="565219"/>
                  </a:lnTo>
                  <a:lnTo>
                    <a:pt x="8027406" y="611005"/>
                  </a:lnTo>
                  <a:lnTo>
                    <a:pt x="8043971" y="657731"/>
                  </a:lnTo>
                  <a:lnTo>
                    <a:pt x="8058096" y="705301"/>
                  </a:lnTo>
                  <a:lnTo>
                    <a:pt x="8069740" y="753621"/>
                  </a:lnTo>
                  <a:lnTo>
                    <a:pt x="8078865" y="802595"/>
                  </a:lnTo>
                  <a:lnTo>
                    <a:pt x="8085432" y="852130"/>
                  </a:lnTo>
                  <a:lnTo>
                    <a:pt x="8089401" y="902129"/>
                  </a:lnTo>
                  <a:lnTo>
                    <a:pt x="8090733" y="952499"/>
                  </a:lnTo>
                  <a:lnTo>
                    <a:pt x="8090733" y="1313718"/>
                  </a:lnTo>
                  <a:lnTo>
                    <a:pt x="8089401" y="1364088"/>
                  </a:lnTo>
                  <a:lnTo>
                    <a:pt x="8085432" y="1414088"/>
                  </a:lnTo>
                  <a:lnTo>
                    <a:pt x="8078865" y="1463622"/>
                  </a:lnTo>
                  <a:lnTo>
                    <a:pt x="8069740" y="1512597"/>
                  </a:lnTo>
                  <a:lnTo>
                    <a:pt x="8058096" y="1560916"/>
                  </a:lnTo>
                  <a:lnTo>
                    <a:pt x="8043971" y="1608486"/>
                  </a:lnTo>
                  <a:lnTo>
                    <a:pt x="8027406" y="1655212"/>
                  </a:lnTo>
                  <a:lnTo>
                    <a:pt x="8008440" y="1700998"/>
                  </a:lnTo>
                  <a:lnTo>
                    <a:pt x="7987112" y="1745750"/>
                  </a:lnTo>
                  <a:lnTo>
                    <a:pt x="7963462" y="1789373"/>
                  </a:lnTo>
                  <a:lnTo>
                    <a:pt x="7937528" y="1831772"/>
                  </a:lnTo>
                  <a:lnTo>
                    <a:pt x="7909351" y="1872853"/>
                  </a:lnTo>
                  <a:lnTo>
                    <a:pt x="7878969" y="1912520"/>
                  </a:lnTo>
                  <a:lnTo>
                    <a:pt x="7846422" y="1950679"/>
                  </a:lnTo>
                  <a:lnTo>
                    <a:pt x="7811749" y="1987234"/>
                  </a:lnTo>
                  <a:lnTo>
                    <a:pt x="7775188" y="2021913"/>
                  </a:lnTo>
                  <a:lnTo>
                    <a:pt x="7737026" y="2054463"/>
                  </a:lnTo>
                  <a:lnTo>
                    <a:pt x="7697356" y="2084848"/>
                  </a:lnTo>
                  <a:lnTo>
                    <a:pt x="7656274" y="2113027"/>
                  </a:lnTo>
                  <a:lnTo>
                    <a:pt x="7613874" y="2138961"/>
                  </a:lnTo>
                  <a:lnTo>
                    <a:pt x="7570252" y="2162611"/>
                  </a:lnTo>
                  <a:lnTo>
                    <a:pt x="7525501" y="2183937"/>
                  </a:lnTo>
                  <a:lnTo>
                    <a:pt x="7479716" y="2202902"/>
                  </a:lnTo>
                  <a:lnTo>
                    <a:pt x="7432993" y="2219465"/>
                  </a:lnTo>
                  <a:lnTo>
                    <a:pt x="7385425" y="2233587"/>
                  </a:lnTo>
                  <a:lnTo>
                    <a:pt x="7337107" y="2245230"/>
                  </a:lnTo>
                  <a:lnTo>
                    <a:pt x="7288134" y="2254353"/>
                  </a:lnTo>
                  <a:lnTo>
                    <a:pt x="7238601" y="2260919"/>
                  </a:lnTo>
                  <a:lnTo>
                    <a:pt x="7188603" y="2264887"/>
                  </a:lnTo>
                  <a:lnTo>
                    <a:pt x="7138233" y="2266218"/>
                  </a:lnTo>
                  <a:close/>
                </a:path>
              </a:pathLst>
            </a:custGeom>
            <a:solidFill>
              <a:srgbClr val="464B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143" y="5903091"/>
              <a:ext cx="1828799" cy="1828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65520" y="5830031"/>
              <a:ext cx="1801495" cy="1801495"/>
            </a:xfrm>
            <a:custGeom>
              <a:avLst/>
              <a:gdLst/>
              <a:ahLst/>
              <a:cxnLst/>
              <a:rect l="l" t="t" r="r" b="b"/>
              <a:pathLst>
                <a:path w="1801495" h="1801495">
                  <a:moveTo>
                    <a:pt x="901056" y="1801419"/>
                  </a:moveTo>
                  <a:lnTo>
                    <a:pt x="900359" y="1801419"/>
                  </a:lnTo>
                  <a:lnTo>
                    <a:pt x="852872" y="1800180"/>
                  </a:lnTo>
                  <a:lnTo>
                    <a:pt x="805686" y="1796475"/>
                  </a:lnTo>
                  <a:lnTo>
                    <a:pt x="759213" y="1790378"/>
                  </a:lnTo>
                  <a:lnTo>
                    <a:pt x="713515" y="1781949"/>
                  </a:lnTo>
                  <a:lnTo>
                    <a:pt x="668654" y="1771252"/>
                  </a:lnTo>
                  <a:lnTo>
                    <a:pt x="624692" y="1758348"/>
                  </a:lnTo>
                  <a:lnTo>
                    <a:pt x="581692" y="1743299"/>
                  </a:lnTo>
                  <a:lnTo>
                    <a:pt x="539716" y="1726169"/>
                  </a:lnTo>
                  <a:lnTo>
                    <a:pt x="498825" y="1707019"/>
                  </a:lnTo>
                  <a:lnTo>
                    <a:pt x="459083" y="1685911"/>
                  </a:lnTo>
                  <a:lnTo>
                    <a:pt x="420551" y="1662908"/>
                  </a:lnTo>
                  <a:lnTo>
                    <a:pt x="383293" y="1638071"/>
                  </a:lnTo>
                  <a:lnTo>
                    <a:pt x="347369" y="1611464"/>
                  </a:lnTo>
                  <a:lnTo>
                    <a:pt x="312842" y="1583149"/>
                  </a:lnTo>
                  <a:lnTo>
                    <a:pt x="279775" y="1553187"/>
                  </a:lnTo>
                  <a:lnTo>
                    <a:pt x="248230" y="1521642"/>
                  </a:lnTo>
                  <a:lnTo>
                    <a:pt x="218269" y="1488574"/>
                  </a:lnTo>
                  <a:lnTo>
                    <a:pt x="189954" y="1454047"/>
                  </a:lnTo>
                  <a:lnTo>
                    <a:pt x="163348" y="1418123"/>
                  </a:lnTo>
                  <a:lnTo>
                    <a:pt x="138512" y="1380864"/>
                  </a:lnTo>
                  <a:lnTo>
                    <a:pt x="115510" y="1342332"/>
                  </a:lnTo>
                  <a:lnTo>
                    <a:pt x="94403" y="1302590"/>
                  </a:lnTo>
                  <a:lnTo>
                    <a:pt x="75253" y="1261700"/>
                  </a:lnTo>
                  <a:lnTo>
                    <a:pt x="58123" y="1219724"/>
                  </a:lnTo>
                  <a:lnTo>
                    <a:pt x="43075" y="1176724"/>
                  </a:lnTo>
                  <a:lnTo>
                    <a:pt x="30171" y="1132762"/>
                  </a:lnTo>
                  <a:lnTo>
                    <a:pt x="19474" y="1087902"/>
                  </a:lnTo>
                  <a:lnTo>
                    <a:pt x="11046" y="1042205"/>
                  </a:lnTo>
                  <a:lnTo>
                    <a:pt x="4949" y="995733"/>
                  </a:lnTo>
                  <a:lnTo>
                    <a:pt x="1245" y="948548"/>
                  </a:lnTo>
                  <a:lnTo>
                    <a:pt x="0" y="900582"/>
                  </a:lnTo>
                  <a:lnTo>
                    <a:pt x="1245" y="852877"/>
                  </a:lnTo>
                  <a:lnTo>
                    <a:pt x="4949" y="805690"/>
                  </a:lnTo>
                  <a:lnTo>
                    <a:pt x="11046" y="759216"/>
                  </a:lnTo>
                  <a:lnTo>
                    <a:pt x="19474" y="713517"/>
                  </a:lnTo>
                  <a:lnTo>
                    <a:pt x="30171" y="668655"/>
                  </a:lnTo>
                  <a:lnTo>
                    <a:pt x="43075" y="624692"/>
                  </a:lnTo>
                  <a:lnTo>
                    <a:pt x="58123" y="581692"/>
                  </a:lnTo>
                  <a:lnTo>
                    <a:pt x="75253" y="539715"/>
                  </a:lnTo>
                  <a:lnTo>
                    <a:pt x="94403" y="498824"/>
                  </a:lnTo>
                  <a:lnTo>
                    <a:pt x="115510" y="459082"/>
                  </a:lnTo>
                  <a:lnTo>
                    <a:pt x="138512" y="420550"/>
                  </a:lnTo>
                  <a:lnTo>
                    <a:pt x="163348" y="383291"/>
                  </a:lnTo>
                  <a:lnTo>
                    <a:pt x="189954" y="347367"/>
                  </a:lnTo>
                  <a:lnTo>
                    <a:pt x="218269" y="312841"/>
                  </a:lnTo>
                  <a:lnTo>
                    <a:pt x="248230" y="279774"/>
                  </a:lnTo>
                  <a:lnTo>
                    <a:pt x="279775" y="248229"/>
                  </a:lnTo>
                  <a:lnTo>
                    <a:pt x="312842" y="218268"/>
                  </a:lnTo>
                  <a:lnTo>
                    <a:pt x="347369" y="189954"/>
                  </a:lnTo>
                  <a:lnTo>
                    <a:pt x="383293" y="163348"/>
                  </a:lnTo>
                  <a:lnTo>
                    <a:pt x="420551" y="138513"/>
                  </a:lnTo>
                  <a:lnTo>
                    <a:pt x="459083" y="115510"/>
                  </a:lnTo>
                  <a:lnTo>
                    <a:pt x="498825" y="94404"/>
                  </a:lnTo>
                  <a:lnTo>
                    <a:pt x="539716" y="75254"/>
                  </a:lnTo>
                  <a:lnTo>
                    <a:pt x="581692" y="58125"/>
                  </a:lnTo>
                  <a:lnTo>
                    <a:pt x="624692" y="43077"/>
                  </a:lnTo>
                  <a:lnTo>
                    <a:pt x="668654" y="30174"/>
                  </a:lnTo>
                  <a:lnTo>
                    <a:pt x="713515" y="19477"/>
                  </a:lnTo>
                  <a:lnTo>
                    <a:pt x="759213" y="11049"/>
                  </a:lnTo>
                  <a:lnTo>
                    <a:pt x="805686" y="4952"/>
                  </a:lnTo>
                  <a:lnTo>
                    <a:pt x="852872" y="1248"/>
                  </a:lnTo>
                  <a:lnTo>
                    <a:pt x="900703" y="0"/>
                  </a:lnTo>
                  <a:lnTo>
                    <a:pt x="948544" y="1248"/>
                  </a:lnTo>
                  <a:lnTo>
                    <a:pt x="995729" y="4952"/>
                  </a:lnTo>
                  <a:lnTo>
                    <a:pt x="1042202" y="11049"/>
                  </a:lnTo>
                  <a:lnTo>
                    <a:pt x="1087900" y="19477"/>
                  </a:lnTo>
                  <a:lnTo>
                    <a:pt x="1132761" y="30174"/>
                  </a:lnTo>
                  <a:lnTo>
                    <a:pt x="1176723" y="43077"/>
                  </a:lnTo>
                  <a:lnTo>
                    <a:pt x="1219723" y="58125"/>
                  </a:lnTo>
                  <a:lnTo>
                    <a:pt x="1261700" y="75254"/>
                  </a:lnTo>
                  <a:lnTo>
                    <a:pt x="1302590" y="94404"/>
                  </a:lnTo>
                  <a:lnTo>
                    <a:pt x="1342332" y="115510"/>
                  </a:lnTo>
                  <a:lnTo>
                    <a:pt x="1380864" y="138513"/>
                  </a:lnTo>
                  <a:lnTo>
                    <a:pt x="1418123" y="163348"/>
                  </a:lnTo>
                  <a:lnTo>
                    <a:pt x="1454047" y="189954"/>
                  </a:lnTo>
                  <a:lnTo>
                    <a:pt x="1488573" y="218268"/>
                  </a:lnTo>
                  <a:lnTo>
                    <a:pt x="1521640" y="248229"/>
                  </a:lnTo>
                  <a:lnTo>
                    <a:pt x="1553185" y="279774"/>
                  </a:lnTo>
                  <a:lnTo>
                    <a:pt x="1583146" y="312841"/>
                  </a:lnTo>
                  <a:lnTo>
                    <a:pt x="1611461" y="347367"/>
                  </a:lnTo>
                  <a:lnTo>
                    <a:pt x="1638068" y="383291"/>
                  </a:lnTo>
                  <a:lnTo>
                    <a:pt x="1662903" y="420550"/>
                  </a:lnTo>
                  <a:lnTo>
                    <a:pt x="1685906" y="459082"/>
                  </a:lnTo>
                  <a:lnTo>
                    <a:pt x="1707013" y="498824"/>
                  </a:lnTo>
                  <a:lnTo>
                    <a:pt x="1726162" y="539715"/>
                  </a:lnTo>
                  <a:lnTo>
                    <a:pt x="1743292" y="581692"/>
                  </a:lnTo>
                  <a:lnTo>
                    <a:pt x="1758340" y="624692"/>
                  </a:lnTo>
                  <a:lnTo>
                    <a:pt x="1771244" y="668655"/>
                  </a:lnTo>
                  <a:lnTo>
                    <a:pt x="1781941" y="713517"/>
                  </a:lnTo>
                  <a:lnTo>
                    <a:pt x="1790369" y="759216"/>
                  </a:lnTo>
                  <a:lnTo>
                    <a:pt x="1796467" y="805690"/>
                  </a:lnTo>
                  <a:lnTo>
                    <a:pt x="1800171" y="852877"/>
                  </a:lnTo>
                  <a:lnTo>
                    <a:pt x="1801412" y="900714"/>
                  </a:lnTo>
                  <a:lnTo>
                    <a:pt x="1800171" y="948548"/>
                  </a:lnTo>
                  <a:lnTo>
                    <a:pt x="1796467" y="995733"/>
                  </a:lnTo>
                  <a:lnTo>
                    <a:pt x="1790369" y="1042205"/>
                  </a:lnTo>
                  <a:lnTo>
                    <a:pt x="1781941" y="1087902"/>
                  </a:lnTo>
                  <a:lnTo>
                    <a:pt x="1771244" y="1132762"/>
                  </a:lnTo>
                  <a:lnTo>
                    <a:pt x="1758340" y="1176724"/>
                  </a:lnTo>
                  <a:lnTo>
                    <a:pt x="1743292" y="1219724"/>
                  </a:lnTo>
                  <a:lnTo>
                    <a:pt x="1726162" y="1261700"/>
                  </a:lnTo>
                  <a:lnTo>
                    <a:pt x="1707013" y="1302590"/>
                  </a:lnTo>
                  <a:lnTo>
                    <a:pt x="1685906" y="1342332"/>
                  </a:lnTo>
                  <a:lnTo>
                    <a:pt x="1662903" y="1380864"/>
                  </a:lnTo>
                  <a:lnTo>
                    <a:pt x="1638068" y="1418123"/>
                  </a:lnTo>
                  <a:lnTo>
                    <a:pt x="1611461" y="1454047"/>
                  </a:lnTo>
                  <a:lnTo>
                    <a:pt x="1583146" y="1488574"/>
                  </a:lnTo>
                  <a:lnTo>
                    <a:pt x="1553185" y="1521642"/>
                  </a:lnTo>
                  <a:lnTo>
                    <a:pt x="1521640" y="1553187"/>
                  </a:lnTo>
                  <a:lnTo>
                    <a:pt x="1488573" y="1583149"/>
                  </a:lnTo>
                  <a:lnTo>
                    <a:pt x="1454047" y="1611464"/>
                  </a:lnTo>
                  <a:lnTo>
                    <a:pt x="1418123" y="1638071"/>
                  </a:lnTo>
                  <a:lnTo>
                    <a:pt x="1380864" y="1662908"/>
                  </a:lnTo>
                  <a:lnTo>
                    <a:pt x="1342332" y="1685911"/>
                  </a:lnTo>
                  <a:lnTo>
                    <a:pt x="1302590" y="1707019"/>
                  </a:lnTo>
                  <a:lnTo>
                    <a:pt x="1261700" y="1726169"/>
                  </a:lnTo>
                  <a:lnTo>
                    <a:pt x="1219723" y="1743299"/>
                  </a:lnTo>
                  <a:lnTo>
                    <a:pt x="1176723" y="1758348"/>
                  </a:lnTo>
                  <a:lnTo>
                    <a:pt x="1132761" y="1771252"/>
                  </a:lnTo>
                  <a:lnTo>
                    <a:pt x="1087900" y="1781949"/>
                  </a:lnTo>
                  <a:lnTo>
                    <a:pt x="1042202" y="1790378"/>
                  </a:lnTo>
                  <a:lnTo>
                    <a:pt x="995729" y="1796475"/>
                  </a:lnTo>
                  <a:lnTo>
                    <a:pt x="948544" y="1800180"/>
                  </a:lnTo>
                  <a:lnTo>
                    <a:pt x="901056" y="18014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0" y="3209848"/>
            <a:ext cx="8091170" cy="2266315"/>
            <a:chOff x="0" y="3209848"/>
            <a:chExt cx="8091170" cy="2266315"/>
          </a:xfrm>
        </p:grpSpPr>
        <p:sp>
          <p:nvSpPr>
            <p:cNvPr id="9" name="object 9" descr=""/>
            <p:cNvSpPr/>
            <p:nvPr/>
          </p:nvSpPr>
          <p:spPr>
            <a:xfrm>
              <a:off x="0" y="3209848"/>
              <a:ext cx="8091170" cy="2266315"/>
            </a:xfrm>
            <a:custGeom>
              <a:avLst/>
              <a:gdLst/>
              <a:ahLst/>
              <a:cxnLst/>
              <a:rect l="l" t="t" r="r" b="b"/>
              <a:pathLst>
                <a:path w="8091170" h="2266315">
                  <a:moveTo>
                    <a:pt x="7139040" y="2266227"/>
                  </a:moveTo>
                  <a:lnTo>
                    <a:pt x="951693" y="2266227"/>
                  </a:lnTo>
                  <a:lnTo>
                    <a:pt x="902130" y="2264917"/>
                  </a:lnTo>
                  <a:lnTo>
                    <a:pt x="852130" y="2260948"/>
                  </a:lnTo>
                  <a:lnTo>
                    <a:pt x="802596" y="2254381"/>
                  </a:lnTo>
                  <a:lnTo>
                    <a:pt x="753623" y="2245256"/>
                  </a:lnTo>
                  <a:lnTo>
                    <a:pt x="705304" y="2233611"/>
                  </a:lnTo>
                  <a:lnTo>
                    <a:pt x="657734" y="2219487"/>
                  </a:lnTo>
                  <a:lnTo>
                    <a:pt x="611010" y="2202922"/>
                  </a:lnTo>
                  <a:lnTo>
                    <a:pt x="565224" y="2183956"/>
                  </a:lnTo>
                  <a:lnTo>
                    <a:pt x="520472" y="2162628"/>
                  </a:lnTo>
                  <a:lnTo>
                    <a:pt x="476849" y="2138978"/>
                  </a:lnTo>
                  <a:lnTo>
                    <a:pt x="434449" y="2113044"/>
                  </a:lnTo>
                  <a:lnTo>
                    <a:pt x="393368" y="2084867"/>
                  </a:lnTo>
                  <a:lnTo>
                    <a:pt x="353699" y="2054485"/>
                  </a:lnTo>
                  <a:lnTo>
                    <a:pt x="315539" y="2021938"/>
                  </a:lnTo>
                  <a:lnTo>
                    <a:pt x="278980" y="1987265"/>
                  </a:lnTo>
                  <a:lnTo>
                    <a:pt x="244305" y="1950704"/>
                  </a:lnTo>
                  <a:lnTo>
                    <a:pt x="211756" y="1912541"/>
                  </a:lnTo>
                  <a:lnTo>
                    <a:pt x="181373" y="1872872"/>
                  </a:lnTo>
                  <a:lnTo>
                    <a:pt x="153195" y="1831790"/>
                  </a:lnTo>
                  <a:lnTo>
                    <a:pt x="127261" y="1789390"/>
                  </a:lnTo>
                  <a:lnTo>
                    <a:pt x="103612" y="1745767"/>
                  </a:lnTo>
                  <a:lnTo>
                    <a:pt x="82284" y="1701016"/>
                  </a:lnTo>
                  <a:lnTo>
                    <a:pt x="63319" y="1655232"/>
                  </a:lnTo>
                  <a:lnTo>
                    <a:pt x="46756" y="1608508"/>
                  </a:lnTo>
                  <a:lnTo>
                    <a:pt x="32633" y="1560940"/>
                  </a:lnTo>
                  <a:lnTo>
                    <a:pt x="20989" y="1512622"/>
                  </a:lnTo>
                  <a:lnTo>
                    <a:pt x="11865" y="1463650"/>
                  </a:lnTo>
                  <a:lnTo>
                    <a:pt x="5299" y="1414117"/>
                  </a:lnTo>
                  <a:lnTo>
                    <a:pt x="1331" y="1364118"/>
                  </a:lnTo>
                  <a:lnTo>
                    <a:pt x="0" y="1313748"/>
                  </a:lnTo>
                  <a:lnTo>
                    <a:pt x="0" y="952499"/>
                  </a:lnTo>
                  <a:lnTo>
                    <a:pt x="1331" y="902130"/>
                  </a:lnTo>
                  <a:lnTo>
                    <a:pt x="5299" y="852131"/>
                  </a:lnTo>
                  <a:lnTo>
                    <a:pt x="11865" y="802598"/>
                  </a:lnTo>
                  <a:lnTo>
                    <a:pt x="20989" y="753625"/>
                  </a:lnTo>
                  <a:lnTo>
                    <a:pt x="32633" y="705308"/>
                  </a:lnTo>
                  <a:lnTo>
                    <a:pt x="46756" y="657740"/>
                  </a:lnTo>
                  <a:lnTo>
                    <a:pt x="63319" y="611016"/>
                  </a:lnTo>
                  <a:lnTo>
                    <a:pt x="82284" y="565232"/>
                  </a:lnTo>
                  <a:lnTo>
                    <a:pt x="103612" y="520481"/>
                  </a:lnTo>
                  <a:lnTo>
                    <a:pt x="127261" y="476858"/>
                  </a:lnTo>
                  <a:lnTo>
                    <a:pt x="153195" y="434458"/>
                  </a:lnTo>
                  <a:lnTo>
                    <a:pt x="181373" y="393376"/>
                  </a:lnTo>
                  <a:lnTo>
                    <a:pt x="211756" y="353707"/>
                  </a:lnTo>
                  <a:lnTo>
                    <a:pt x="244305" y="315544"/>
                  </a:lnTo>
                  <a:lnTo>
                    <a:pt x="278980" y="278983"/>
                  </a:lnTo>
                  <a:lnTo>
                    <a:pt x="315539" y="244310"/>
                  </a:lnTo>
                  <a:lnTo>
                    <a:pt x="353699" y="211763"/>
                  </a:lnTo>
                  <a:lnTo>
                    <a:pt x="393368" y="181381"/>
                  </a:lnTo>
                  <a:lnTo>
                    <a:pt x="434449" y="153204"/>
                  </a:lnTo>
                  <a:lnTo>
                    <a:pt x="476849" y="127270"/>
                  </a:lnTo>
                  <a:lnTo>
                    <a:pt x="520472" y="103620"/>
                  </a:lnTo>
                  <a:lnTo>
                    <a:pt x="565224" y="82292"/>
                  </a:lnTo>
                  <a:lnTo>
                    <a:pt x="611010" y="63326"/>
                  </a:lnTo>
                  <a:lnTo>
                    <a:pt x="657734" y="46761"/>
                  </a:lnTo>
                  <a:lnTo>
                    <a:pt x="705304" y="32637"/>
                  </a:lnTo>
                  <a:lnTo>
                    <a:pt x="753623" y="20992"/>
                  </a:lnTo>
                  <a:lnTo>
                    <a:pt x="802596" y="11867"/>
                  </a:lnTo>
                  <a:lnTo>
                    <a:pt x="852130" y="5300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7138236" y="0"/>
                  </a:lnTo>
                  <a:lnTo>
                    <a:pt x="7188603" y="1331"/>
                  </a:lnTo>
                  <a:lnTo>
                    <a:pt x="7238601" y="5300"/>
                  </a:lnTo>
                  <a:lnTo>
                    <a:pt x="7288134" y="11867"/>
                  </a:lnTo>
                  <a:lnTo>
                    <a:pt x="7337107" y="20992"/>
                  </a:lnTo>
                  <a:lnTo>
                    <a:pt x="7385425" y="32637"/>
                  </a:lnTo>
                  <a:lnTo>
                    <a:pt x="7432993" y="46761"/>
                  </a:lnTo>
                  <a:lnTo>
                    <a:pt x="7479716" y="63326"/>
                  </a:lnTo>
                  <a:lnTo>
                    <a:pt x="7525501" y="82292"/>
                  </a:lnTo>
                  <a:lnTo>
                    <a:pt x="7570252" y="103620"/>
                  </a:lnTo>
                  <a:lnTo>
                    <a:pt x="7613874" y="127270"/>
                  </a:lnTo>
                  <a:lnTo>
                    <a:pt x="7656274" y="153204"/>
                  </a:lnTo>
                  <a:lnTo>
                    <a:pt x="7697356" y="181381"/>
                  </a:lnTo>
                  <a:lnTo>
                    <a:pt x="7737026" y="211763"/>
                  </a:lnTo>
                  <a:lnTo>
                    <a:pt x="7775188" y="244310"/>
                  </a:lnTo>
                  <a:lnTo>
                    <a:pt x="7811749" y="278983"/>
                  </a:lnTo>
                  <a:lnTo>
                    <a:pt x="7846422" y="315544"/>
                  </a:lnTo>
                  <a:lnTo>
                    <a:pt x="7878969" y="353707"/>
                  </a:lnTo>
                  <a:lnTo>
                    <a:pt x="7909351" y="393376"/>
                  </a:lnTo>
                  <a:lnTo>
                    <a:pt x="7937528" y="434458"/>
                  </a:lnTo>
                  <a:lnTo>
                    <a:pt x="7963462" y="476858"/>
                  </a:lnTo>
                  <a:lnTo>
                    <a:pt x="7987112" y="520481"/>
                  </a:lnTo>
                  <a:lnTo>
                    <a:pt x="8008440" y="565232"/>
                  </a:lnTo>
                  <a:lnTo>
                    <a:pt x="8027406" y="611016"/>
                  </a:lnTo>
                  <a:lnTo>
                    <a:pt x="8043971" y="657740"/>
                  </a:lnTo>
                  <a:lnTo>
                    <a:pt x="8058096" y="705308"/>
                  </a:lnTo>
                  <a:lnTo>
                    <a:pt x="8069740" y="753625"/>
                  </a:lnTo>
                  <a:lnTo>
                    <a:pt x="8078865" y="802598"/>
                  </a:lnTo>
                  <a:lnTo>
                    <a:pt x="8085432" y="852131"/>
                  </a:lnTo>
                  <a:lnTo>
                    <a:pt x="8089401" y="902130"/>
                  </a:lnTo>
                  <a:lnTo>
                    <a:pt x="8090733" y="952499"/>
                  </a:lnTo>
                  <a:lnTo>
                    <a:pt x="8090733" y="1313748"/>
                  </a:lnTo>
                  <a:lnTo>
                    <a:pt x="8089401" y="1364118"/>
                  </a:lnTo>
                  <a:lnTo>
                    <a:pt x="8085432" y="1414117"/>
                  </a:lnTo>
                  <a:lnTo>
                    <a:pt x="8078865" y="1463650"/>
                  </a:lnTo>
                  <a:lnTo>
                    <a:pt x="8069740" y="1512622"/>
                  </a:lnTo>
                  <a:lnTo>
                    <a:pt x="8058096" y="1560940"/>
                  </a:lnTo>
                  <a:lnTo>
                    <a:pt x="8043971" y="1608508"/>
                  </a:lnTo>
                  <a:lnTo>
                    <a:pt x="8027406" y="1655232"/>
                  </a:lnTo>
                  <a:lnTo>
                    <a:pt x="8008440" y="1701016"/>
                  </a:lnTo>
                  <a:lnTo>
                    <a:pt x="7987112" y="1745767"/>
                  </a:lnTo>
                  <a:lnTo>
                    <a:pt x="7963462" y="1789390"/>
                  </a:lnTo>
                  <a:lnTo>
                    <a:pt x="7937528" y="1831790"/>
                  </a:lnTo>
                  <a:lnTo>
                    <a:pt x="7909351" y="1872872"/>
                  </a:lnTo>
                  <a:lnTo>
                    <a:pt x="7878969" y="1912541"/>
                  </a:lnTo>
                  <a:lnTo>
                    <a:pt x="7846422" y="1950704"/>
                  </a:lnTo>
                  <a:lnTo>
                    <a:pt x="7811749" y="1987265"/>
                  </a:lnTo>
                  <a:lnTo>
                    <a:pt x="7775188" y="2021938"/>
                  </a:lnTo>
                  <a:lnTo>
                    <a:pt x="7737026" y="2054485"/>
                  </a:lnTo>
                  <a:lnTo>
                    <a:pt x="7697356" y="2084867"/>
                  </a:lnTo>
                  <a:lnTo>
                    <a:pt x="7656274" y="2113044"/>
                  </a:lnTo>
                  <a:lnTo>
                    <a:pt x="7613874" y="2138978"/>
                  </a:lnTo>
                  <a:lnTo>
                    <a:pt x="7570252" y="2162628"/>
                  </a:lnTo>
                  <a:lnTo>
                    <a:pt x="7525501" y="2183956"/>
                  </a:lnTo>
                  <a:lnTo>
                    <a:pt x="7479716" y="2202922"/>
                  </a:lnTo>
                  <a:lnTo>
                    <a:pt x="7432993" y="2219487"/>
                  </a:lnTo>
                  <a:lnTo>
                    <a:pt x="7385425" y="2233611"/>
                  </a:lnTo>
                  <a:lnTo>
                    <a:pt x="7337107" y="2245256"/>
                  </a:lnTo>
                  <a:lnTo>
                    <a:pt x="7288134" y="2254381"/>
                  </a:lnTo>
                  <a:lnTo>
                    <a:pt x="7238601" y="2260948"/>
                  </a:lnTo>
                  <a:lnTo>
                    <a:pt x="7188603" y="2264917"/>
                  </a:lnTo>
                  <a:lnTo>
                    <a:pt x="7139040" y="2266227"/>
                  </a:lnTo>
                  <a:close/>
                </a:path>
              </a:pathLst>
            </a:custGeom>
            <a:solidFill>
              <a:srgbClr val="464B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143" y="3488313"/>
              <a:ext cx="1828799" cy="182879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65520" y="3415223"/>
              <a:ext cx="1801495" cy="1801495"/>
            </a:xfrm>
            <a:custGeom>
              <a:avLst/>
              <a:gdLst/>
              <a:ahLst/>
              <a:cxnLst/>
              <a:rect l="l" t="t" r="r" b="b"/>
              <a:pathLst>
                <a:path w="1801495" h="1801495">
                  <a:moveTo>
                    <a:pt x="901058" y="1801419"/>
                  </a:moveTo>
                  <a:lnTo>
                    <a:pt x="900357" y="1801419"/>
                  </a:lnTo>
                  <a:lnTo>
                    <a:pt x="852872" y="1800180"/>
                  </a:lnTo>
                  <a:lnTo>
                    <a:pt x="805686" y="1796476"/>
                  </a:lnTo>
                  <a:lnTo>
                    <a:pt x="759213" y="1790379"/>
                  </a:lnTo>
                  <a:lnTo>
                    <a:pt x="713515" y="1781951"/>
                  </a:lnTo>
                  <a:lnTo>
                    <a:pt x="668654" y="1771254"/>
                  </a:lnTo>
                  <a:lnTo>
                    <a:pt x="624692" y="1758351"/>
                  </a:lnTo>
                  <a:lnTo>
                    <a:pt x="581692" y="1743303"/>
                  </a:lnTo>
                  <a:lnTo>
                    <a:pt x="539716" y="1726173"/>
                  </a:lnTo>
                  <a:lnTo>
                    <a:pt x="498825" y="1707024"/>
                  </a:lnTo>
                  <a:lnTo>
                    <a:pt x="459083" y="1685917"/>
                  </a:lnTo>
                  <a:lnTo>
                    <a:pt x="420551" y="1662915"/>
                  </a:lnTo>
                  <a:lnTo>
                    <a:pt x="383293" y="1638080"/>
                  </a:lnTo>
                  <a:lnTo>
                    <a:pt x="347369" y="1611474"/>
                  </a:lnTo>
                  <a:lnTo>
                    <a:pt x="312842" y="1583159"/>
                  </a:lnTo>
                  <a:lnTo>
                    <a:pt x="279775" y="1553198"/>
                  </a:lnTo>
                  <a:lnTo>
                    <a:pt x="248230" y="1521654"/>
                  </a:lnTo>
                  <a:lnTo>
                    <a:pt x="218269" y="1488587"/>
                  </a:lnTo>
                  <a:lnTo>
                    <a:pt x="189954" y="1454060"/>
                  </a:lnTo>
                  <a:lnTo>
                    <a:pt x="163348" y="1418137"/>
                  </a:lnTo>
                  <a:lnTo>
                    <a:pt x="138512" y="1380878"/>
                  </a:lnTo>
                  <a:lnTo>
                    <a:pt x="115510" y="1342346"/>
                  </a:lnTo>
                  <a:lnTo>
                    <a:pt x="94403" y="1302604"/>
                  </a:lnTo>
                  <a:lnTo>
                    <a:pt x="75253" y="1261713"/>
                  </a:lnTo>
                  <a:lnTo>
                    <a:pt x="58123" y="1219736"/>
                  </a:lnTo>
                  <a:lnTo>
                    <a:pt x="43075" y="1176735"/>
                  </a:lnTo>
                  <a:lnTo>
                    <a:pt x="30171" y="1132773"/>
                  </a:lnTo>
                  <a:lnTo>
                    <a:pt x="19474" y="1087911"/>
                  </a:lnTo>
                  <a:lnTo>
                    <a:pt x="11046" y="1042212"/>
                  </a:lnTo>
                  <a:lnTo>
                    <a:pt x="4949" y="995738"/>
                  </a:lnTo>
                  <a:lnTo>
                    <a:pt x="1245" y="948551"/>
                  </a:lnTo>
                  <a:lnTo>
                    <a:pt x="0" y="900583"/>
                  </a:lnTo>
                  <a:lnTo>
                    <a:pt x="1245" y="852879"/>
                  </a:lnTo>
                  <a:lnTo>
                    <a:pt x="4949" y="805695"/>
                  </a:lnTo>
                  <a:lnTo>
                    <a:pt x="11046" y="759223"/>
                  </a:lnTo>
                  <a:lnTo>
                    <a:pt x="19474" y="713526"/>
                  </a:lnTo>
                  <a:lnTo>
                    <a:pt x="30171" y="668665"/>
                  </a:lnTo>
                  <a:lnTo>
                    <a:pt x="43075" y="624704"/>
                  </a:lnTo>
                  <a:lnTo>
                    <a:pt x="58123" y="581704"/>
                  </a:lnTo>
                  <a:lnTo>
                    <a:pt x="75253" y="539728"/>
                  </a:lnTo>
                  <a:lnTo>
                    <a:pt x="94403" y="498837"/>
                  </a:lnTo>
                  <a:lnTo>
                    <a:pt x="115510" y="459095"/>
                  </a:lnTo>
                  <a:lnTo>
                    <a:pt x="138512" y="420563"/>
                  </a:lnTo>
                  <a:lnTo>
                    <a:pt x="163348" y="383304"/>
                  </a:lnTo>
                  <a:lnTo>
                    <a:pt x="189954" y="347380"/>
                  </a:lnTo>
                  <a:lnTo>
                    <a:pt x="218269" y="312853"/>
                  </a:lnTo>
                  <a:lnTo>
                    <a:pt x="248230" y="279786"/>
                  </a:lnTo>
                  <a:lnTo>
                    <a:pt x="279775" y="248240"/>
                  </a:lnTo>
                  <a:lnTo>
                    <a:pt x="312842" y="218279"/>
                  </a:lnTo>
                  <a:lnTo>
                    <a:pt x="347369" y="189963"/>
                  </a:lnTo>
                  <a:lnTo>
                    <a:pt x="383293" y="163356"/>
                  </a:lnTo>
                  <a:lnTo>
                    <a:pt x="420551" y="138520"/>
                  </a:lnTo>
                  <a:lnTo>
                    <a:pt x="459083" y="115517"/>
                  </a:lnTo>
                  <a:lnTo>
                    <a:pt x="498825" y="94409"/>
                  </a:lnTo>
                  <a:lnTo>
                    <a:pt x="539716" y="75259"/>
                  </a:lnTo>
                  <a:lnTo>
                    <a:pt x="581692" y="58128"/>
                  </a:lnTo>
                  <a:lnTo>
                    <a:pt x="624692" y="43080"/>
                  </a:lnTo>
                  <a:lnTo>
                    <a:pt x="668654" y="30176"/>
                  </a:lnTo>
                  <a:lnTo>
                    <a:pt x="713515" y="19478"/>
                  </a:lnTo>
                  <a:lnTo>
                    <a:pt x="759213" y="11050"/>
                  </a:lnTo>
                  <a:lnTo>
                    <a:pt x="805686" y="4952"/>
                  </a:lnTo>
                  <a:lnTo>
                    <a:pt x="852872" y="1248"/>
                  </a:lnTo>
                  <a:lnTo>
                    <a:pt x="900705" y="0"/>
                  </a:lnTo>
                  <a:lnTo>
                    <a:pt x="948544" y="1248"/>
                  </a:lnTo>
                  <a:lnTo>
                    <a:pt x="995729" y="4952"/>
                  </a:lnTo>
                  <a:lnTo>
                    <a:pt x="1042202" y="11050"/>
                  </a:lnTo>
                  <a:lnTo>
                    <a:pt x="1087900" y="19478"/>
                  </a:lnTo>
                  <a:lnTo>
                    <a:pt x="1132761" y="30176"/>
                  </a:lnTo>
                  <a:lnTo>
                    <a:pt x="1176723" y="43080"/>
                  </a:lnTo>
                  <a:lnTo>
                    <a:pt x="1219723" y="58128"/>
                  </a:lnTo>
                  <a:lnTo>
                    <a:pt x="1261700" y="75259"/>
                  </a:lnTo>
                  <a:lnTo>
                    <a:pt x="1302590" y="94409"/>
                  </a:lnTo>
                  <a:lnTo>
                    <a:pt x="1342332" y="115517"/>
                  </a:lnTo>
                  <a:lnTo>
                    <a:pt x="1380864" y="138520"/>
                  </a:lnTo>
                  <a:lnTo>
                    <a:pt x="1418123" y="163356"/>
                  </a:lnTo>
                  <a:lnTo>
                    <a:pt x="1454047" y="189963"/>
                  </a:lnTo>
                  <a:lnTo>
                    <a:pt x="1488573" y="218279"/>
                  </a:lnTo>
                  <a:lnTo>
                    <a:pt x="1521640" y="248240"/>
                  </a:lnTo>
                  <a:lnTo>
                    <a:pt x="1553185" y="279786"/>
                  </a:lnTo>
                  <a:lnTo>
                    <a:pt x="1583146" y="312853"/>
                  </a:lnTo>
                  <a:lnTo>
                    <a:pt x="1611461" y="347380"/>
                  </a:lnTo>
                  <a:lnTo>
                    <a:pt x="1638068" y="383304"/>
                  </a:lnTo>
                  <a:lnTo>
                    <a:pt x="1662903" y="420563"/>
                  </a:lnTo>
                  <a:lnTo>
                    <a:pt x="1685906" y="459095"/>
                  </a:lnTo>
                  <a:lnTo>
                    <a:pt x="1707013" y="498837"/>
                  </a:lnTo>
                  <a:lnTo>
                    <a:pt x="1726162" y="539728"/>
                  </a:lnTo>
                  <a:lnTo>
                    <a:pt x="1743292" y="581704"/>
                  </a:lnTo>
                  <a:lnTo>
                    <a:pt x="1758340" y="624704"/>
                  </a:lnTo>
                  <a:lnTo>
                    <a:pt x="1771244" y="668665"/>
                  </a:lnTo>
                  <a:lnTo>
                    <a:pt x="1781941" y="713526"/>
                  </a:lnTo>
                  <a:lnTo>
                    <a:pt x="1790369" y="759223"/>
                  </a:lnTo>
                  <a:lnTo>
                    <a:pt x="1796467" y="805695"/>
                  </a:lnTo>
                  <a:lnTo>
                    <a:pt x="1800171" y="852879"/>
                  </a:lnTo>
                  <a:lnTo>
                    <a:pt x="1801412" y="900714"/>
                  </a:lnTo>
                  <a:lnTo>
                    <a:pt x="1800171" y="948551"/>
                  </a:lnTo>
                  <a:lnTo>
                    <a:pt x="1796467" y="995738"/>
                  </a:lnTo>
                  <a:lnTo>
                    <a:pt x="1790369" y="1042212"/>
                  </a:lnTo>
                  <a:lnTo>
                    <a:pt x="1781941" y="1087911"/>
                  </a:lnTo>
                  <a:lnTo>
                    <a:pt x="1771244" y="1132773"/>
                  </a:lnTo>
                  <a:lnTo>
                    <a:pt x="1758340" y="1176735"/>
                  </a:lnTo>
                  <a:lnTo>
                    <a:pt x="1743292" y="1219736"/>
                  </a:lnTo>
                  <a:lnTo>
                    <a:pt x="1726162" y="1261713"/>
                  </a:lnTo>
                  <a:lnTo>
                    <a:pt x="1707013" y="1302604"/>
                  </a:lnTo>
                  <a:lnTo>
                    <a:pt x="1685906" y="1342346"/>
                  </a:lnTo>
                  <a:lnTo>
                    <a:pt x="1662903" y="1380878"/>
                  </a:lnTo>
                  <a:lnTo>
                    <a:pt x="1638068" y="1418137"/>
                  </a:lnTo>
                  <a:lnTo>
                    <a:pt x="1611461" y="1454060"/>
                  </a:lnTo>
                  <a:lnTo>
                    <a:pt x="1583146" y="1488587"/>
                  </a:lnTo>
                  <a:lnTo>
                    <a:pt x="1553185" y="1521654"/>
                  </a:lnTo>
                  <a:lnTo>
                    <a:pt x="1521640" y="1553198"/>
                  </a:lnTo>
                  <a:lnTo>
                    <a:pt x="1488573" y="1583159"/>
                  </a:lnTo>
                  <a:lnTo>
                    <a:pt x="1454047" y="1611474"/>
                  </a:lnTo>
                  <a:lnTo>
                    <a:pt x="1418123" y="1638080"/>
                  </a:lnTo>
                  <a:lnTo>
                    <a:pt x="1380864" y="1662915"/>
                  </a:lnTo>
                  <a:lnTo>
                    <a:pt x="1342332" y="1685917"/>
                  </a:lnTo>
                  <a:lnTo>
                    <a:pt x="1302590" y="1707024"/>
                  </a:lnTo>
                  <a:lnTo>
                    <a:pt x="1261700" y="1726173"/>
                  </a:lnTo>
                  <a:lnTo>
                    <a:pt x="1219723" y="1743303"/>
                  </a:lnTo>
                  <a:lnTo>
                    <a:pt x="1176723" y="1758351"/>
                  </a:lnTo>
                  <a:lnTo>
                    <a:pt x="1132761" y="1771254"/>
                  </a:lnTo>
                  <a:lnTo>
                    <a:pt x="1087900" y="1781951"/>
                  </a:lnTo>
                  <a:lnTo>
                    <a:pt x="1042202" y="1790379"/>
                  </a:lnTo>
                  <a:lnTo>
                    <a:pt x="995729" y="1796476"/>
                  </a:lnTo>
                  <a:lnTo>
                    <a:pt x="948544" y="1800180"/>
                  </a:lnTo>
                  <a:lnTo>
                    <a:pt x="901058" y="18014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1542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583348" y="6091252"/>
            <a:ext cx="116586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3550" spc="-14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550" spc="-136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341" sz="5325" spc="-139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550" spc="-47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90379" y="6707447"/>
            <a:ext cx="115189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50" spc="-34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051587" y="5970474"/>
            <a:ext cx="1535430" cy="1517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2870" marR="5080" indent="-90805">
              <a:lnSpc>
                <a:spcPct val="116500"/>
              </a:lnSpc>
              <a:spcBef>
                <a:spcPts val="100"/>
              </a:spcBef>
            </a:pPr>
            <a:r>
              <a:rPr dirty="0" sz="4200" spc="-8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200" spc="-320">
                <a:solidFill>
                  <a:srgbClr val="FFFFFF"/>
                </a:solidFill>
                <a:latin typeface="Arial"/>
                <a:cs typeface="Arial"/>
              </a:rPr>
              <a:t>10.2%</a:t>
            </a:r>
            <a:endParaRPr sz="42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08748" y="4003250"/>
            <a:ext cx="111506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50" spc="-42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809911" y="3555696"/>
            <a:ext cx="4018915" cy="1517650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30"/>
              </a:spcBef>
            </a:pPr>
            <a:r>
              <a:rPr dirty="0" sz="420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2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00" spc="-39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35"/>
              </a:spcBef>
            </a:pPr>
            <a:r>
              <a:rPr dirty="0" sz="4200" spc="-204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2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00" spc="90">
                <a:solidFill>
                  <a:srgbClr val="FFFFFF"/>
                </a:solidFill>
                <a:latin typeface="Arial"/>
                <a:cs typeface="Arial"/>
              </a:rPr>
              <a:t>65.2</a:t>
            </a:r>
            <a:r>
              <a:rPr dirty="0" sz="42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200" spc="20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858835"/>
            <a:ext cx="9316085" cy="2413635"/>
            <a:chOff x="0" y="1858835"/>
            <a:chExt cx="9316085" cy="2413635"/>
          </a:xfrm>
        </p:grpSpPr>
        <p:sp>
          <p:nvSpPr>
            <p:cNvPr id="5" name="object 5" descr=""/>
            <p:cNvSpPr/>
            <p:nvPr/>
          </p:nvSpPr>
          <p:spPr>
            <a:xfrm>
              <a:off x="2984625" y="1858835"/>
              <a:ext cx="6331585" cy="2413635"/>
            </a:xfrm>
            <a:custGeom>
              <a:avLst/>
              <a:gdLst/>
              <a:ahLst/>
              <a:cxnLst/>
              <a:rect l="l" t="t" r="r" b="b"/>
              <a:pathLst>
                <a:path w="6331584" h="2413635">
                  <a:moveTo>
                    <a:pt x="6224204" y="2413302"/>
                  </a:moveTo>
                  <a:lnTo>
                    <a:pt x="107112" y="2413302"/>
                  </a:lnTo>
                  <a:lnTo>
                    <a:pt x="65475" y="2404865"/>
                  </a:lnTo>
                  <a:lnTo>
                    <a:pt x="31422" y="2381877"/>
                  </a:lnTo>
                  <a:lnTo>
                    <a:pt x="8435" y="2347825"/>
                  </a:lnTo>
                  <a:lnTo>
                    <a:pt x="0" y="2306196"/>
                  </a:lnTo>
                  <a:lnTo>
                    <a:pt x="0" y="107103"/>
                  </a:lnTo>
                  <a:lnTo>
                    <a:pt x="8435" y="65471"/>
                  </a:lnTo>
                  <a:lnTo>
                    <a:pt x="31422" y="31421"/>
                  </a:lnTo>
                  <a:lnTo>
                    <a:pt x="65475" y="8435"/>
                  </a:lnTo>
                  <a:lnTo>
                    <a:pt x="107112" y="0"/>
                  </a:lnTo>
                  <a:lnTo>
                    <a:pt x="6224204" y="0"/>
                  </a:lnTo>
                  <a:lnTo>
                    <a:pt x="6265834" y="8435"/>
                  </a:lnTo>
                  <a:lnTo>
                    <a:pt x="6299886" y="31421"/>
                  </a:lnTo>
                  <a:lnTo>
                    <a:pt x="6322873" y="65471"/>
                  </a:lnTo>
                  <a:lnTo>
                    <a:pt x="6331310" y="107103"/>
                  </a:lnTo>
                  <a:lnTo>
                    <a:pt x="6331310" y="2306196"/>
                  </a:lnTo>
                  <a:lnTo>
                    <a:pt x="6322873" y="2347825"/>
                  </a:lnTo>
                  <a:lnTo>
                    <a:pt x="6299886" y="2381877"/>
                  </a:lnTo>
                  <a:lnTo>
                    <a:pt x="6265834" y="2404865"/>
                  </a:lnTo>
                  <a:lnTo>
                    <a:pt x="6224204" y="2413302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456157"/>
              <a:ext cx="4292600" cy="1219200"/>
            </a:xfrm>
            <a:custGeom>
              <a:avLst/>
              <a:gdLst/>
              <a:ahLst/>
              <a:cxnLst/>
              <a:rect l="l" t="t" r="r" b="b"/>
              <a:pathLst>
                <a:path w="4292600" h="1219200">
                  <a:moveTo>
                    <a:pt x="0" y="1218716"/>
                  </a:moveTo>
                  <a:lnTo>
                    <a:pt x="0" y="0"/>
                  </a:lnTo>
                  <a:lnTo>
                    <a:pt x="3854592" y="0"/>
                  </a:lnTo>
                  <a:lnTo>
                    <a:pt x="4292147" y="1218680"/>
                  </a:lnTo>
                  <a:lnTo>
                    <a:pt x="0" y="12187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446818"/>
            <a:ext cx="9316085" cy="2413635"/>
            <a:chOff x="0" y="4446818"/>
            <a:chExt cx="9316085" cy="2413635"/>
          </a:xfrm>
        </p:grpSpPr>
        <p:sp>
          <p:nvSpPr>
            <p:cNvPr id="8" name="object 8" descr=""/>
            <p:cNvSpPr/>
            <p:nvPr/>
          </p:nvSpPr>
          <p:spPr>
            <a:xfrm>
              <a:off x="2984625" y="4446818"/>
              <a:ext cx="6331585" cy="2413635"/>
            </a:xfrm>
            <a:custGeom>
              <a:avLst/>
              <a:gdLst/>
              <a:ahLst/>
              <a:cxnLst/>
              <a:rect l="l" t="t" r="r" b="b"/>
              <a:pathLst>
                <a:path w="6331584" h="2413634">
                  <a:moveTo>
                    <a:pt x="6224249" y="2413305"/>
                  </a:moveTo>
                  <a:lnTo>
                    <a:pt x="107067" y="2413305"/>
                  </a:lnTo>
                  <a:lnTo>
                    <a:pt x="65475" y="2404877"/>
                  </a:lnTo>
                  <a:lnTo>
                    <a:pt x="31422" y="2381889"/>
                  </a:lnTo>
                  <a:lnTo>
                    <a:pt x="8435" y="2347837"/>
                  </a:lnTo>
                  <a:lnTo>
                    <a:pt x="0" y="2306208"/>
                  </a:lnTo>
                  <a:lnTo>
                    <a:pt x="0" y="107106"/>
                  </a:lnTo>
                  <a:lnTo>
                    <a:pt x="8435" y="65476"/>
                  </a:lnTo>
                  <a:lnTo>
                    <a:pt x="31422" y="31424"/>
                  </a:lnTo>
                  <a:lnTo>
                    <a:pt x="65475" y="8437"/>
                  </a:lnTo>
                  <a:lnTo>
                    <a:pt x="107112" y="0"/>
                  </a:lnTo>
                  <a:lnTo>
                    <a:pt x="6224204" y="0"/>
                  </a:lnTo>
                  <a:lnTo>
                    <a:pt x="6265834" y="8437"/>
                  </a:lnTo>
                  <a:lnTo>
                    <a:pt x="6299886" y="31424"/>
                  </a:lnTo>
                  <a:lnTo>
                    <a:pt x="6322873" y="65476"/>
                  </a:lnTo>
                  <a:lnTo>
                    <a:pt x="6331310" y="107106"/>
                  </a:lnTo>
                  <a:lnTo>
                    <a:pt x="6331310" y="2306208"/>
                  </a:lnTo>
                  <a:lnTo>
                    <a:pt x="6322873" y="2347837"/>
                  </a:lnTo>
                  <a:lnTo>
                    <a:pt x="6299886" y="2381889"/>
                  </a:lnTo>
                  <a:lnTo>
                    <a:pt x="6265834" y="2404877"/>
                  </a:lnTo>
                  <a:lnTo>
                    <a:pt x="6224249" y="2413305"/>
                  </a:lnTo>
                  <a:close/>
                </a:path>
              </a:pathLst>
            </a:custGeom>
            <a:solidFill>
              <a:srgbClr val="5742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044134"/>
              <a:ext cx="4394835" cy="1219200"/>
            </a:xfrm>
            <a:custGeom>
              <a:avLst/>
              <a:gdLst/>
              <a:ahLst/>
              <a:cxnLst/>
              <a:rect l="l" t="t" r="r" b="b"/>
              <a:pathLst>
                <a:path w="4394835" h="1219200">
                  <a:moveTo>
                    <a:pt x="0" y="1218712"/>
                  </a:moveTo>
                  <a:lnTo>
                    <a:pt x="0" y="0"/>
                  </a:lnTo>
                  <a:lnTo>
                    <a:pt x="3957005" y="0"/>
                  </a:lnTo>
                  <a:lnTo>
                    <a:pt x="4394545" y="1218712"/>
                  </a:lnTo>
                  <a:lnTo>
                    <a:pt x="0" y="12187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1" name="object 11" descr=""/>
          <p:cNvSpPr txBox="1"/>
          <p:nvPr/>
        </p:nvSpPr>
        <p:spPr>
          <a:xfrm>
            <a:off x="543320" y="2767748"/>
            <a:ext cx="294894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14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200" spc="-13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200" spc="3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37536" y="2287944"/>
            <a:ext cx="123825" cy="12382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37536" y="2821344"/>
            <a:ext cx="123825" cy="12382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7536" y="3354744"/>
            <a:ext cx="123825" cy="12382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7536" y="3888144"/>
            <a:ext cx="123825" cy="123825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5029636" y="1999019"/>
            <a:ext cx="1882775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Mountain </a:t>
            </a:r>
            <a:r>
              <a:rPr dirty="0" sz="3000" spc="35">
                <a:solidFill>
                  <a:srgbClr val="FFFFFF"/>
                </a:solidFill>
                <a:latin typeface="Verdana"/>
                <a:cs typeface="Verdana"/>
              </a:rPr>
              <a:t>Road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Hybrid Others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24199" y="5193395"/>
            <a:ext cx="2386965" cy="92075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267335" marR="5080" indent="-255270">
              <a:lnSpc>
                <a:spcPts val="3200"/>
              </a:lnSpc>
              <a:spcBef>
                <a:spcPts val="740"/>
              </a:spcBef>
            </a:pPr>
            <a:r>
              <a:rPr dirty="0" sz="3200" spc="19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200" spc="3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200">
              <a:latin typeface="Trebuchet MS"/>
              <a:cs typeface="Trebuchet MS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4897617" y="5089123"/>
            <a:ext cx="123825" cy="1190625"/>
            <a:chOff x="4897617" y="5089123"/>
            <a:chExt cx="123825" cy="1190625"/>
          </a:xfrm>
        </p:grpSpPr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97617" y="5089123"/>
              <a:ext cx="123825" cy="12382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97617" y="5622523"/>
              <a:ext cx="123825" cy="12382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7617" y="6155923"/>
              <a:ext cx="123825" cy="123825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5189717" y="4800198"/>
            <a:ext cx="157988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125">
                <a:solidFill>
                  <a:srgbClr val="FFFFFF"/>
                </a:solidFill>
                <a:latin typeface="Verdana"/>
                <a:cs typeface="Verdana"/>
              </a:rPr>
              <a:t>Men </a:t>
            </a:r>
            <a:r>
              <a:rPr dirty="0" sz="3000" spc="150">
                <a:solidFill>
                  <a:srgbClr val="FFFFFF"/>
                </a:solidFill>
                <a:latin typeface="Verdana"/>
                <a:cs typeface="Verdana"/>
              </a:rPr>
              <a:t>Women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Kids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0" y="7033107"/>
            <a:ext cx="9316085" cy="2413635"/>
            <a:chOff x="0" y="7033107"/>
            <a:chExt cx="9316085" cy="2413635"/>
          </a:xfrm>
        </p:grpSpPr>
        <p:sp>
          <p:nvSpPr>
            <p:cNvPr id="24" name="object 24" descr=""/>
            <p:cNvSpPr/>
            <p:nvPr/>
          </p:nvSpPr>
          <p:spPr>
            <a:xfrm>
              <a:off x="2984625" y="7033107"/>
              <a:ext cx="6331585" cy="2413635"/>
            </a:xfrm>
            <a:custGeom>
              <a:avLst/>
              <a:gdLst/>
              <a:ahLst/>
              <a:cxnLst/>
              <a:rect l="l" t="t" r="r" b="b"/>
              <a:pathLst>
                <a:path w="6331584" h="2413634">
                  <a:moveTo>
                    <a:pt x="6224249" y="2413305"/>
                  </a:moveTo>
                  <a:lnTo>
                    <a:pt x="107067" y="2413305"/>
                  </a:lnTo>
                  <a:lnTo>
                    <a:pt x="65475" y="2404877"/>
                  </a:lnTo>
                  <a:lnTo>
                    <a:pt x="31422" y="2381889"/>
                  </a:lnTo>
                  <a:lnTo>
                    <a:pt x="8435" y="2347837"/>
                  </a:lnTo>
                  <a:lnTo>
                    <a:pt x="0" y="2306208"/>
                  </a:lnTo>
                  <a:lnTo>
                    <a:pt x="0" y="107106"/>
                  </a:lnTo>
                  <a:lnTo>
                    <a:pt x="8435" y="65476"/>
                  </a:lnTo>
                  <a:lnTo>
                    <a:pt x="31422" y="31424"/>
                  </a:lnTo>
                  <a:lnTo>
                    <a:pt x="65475" y="8437"/>
                  </a:lnTo>
                  <a:lnTo>
                    <a:pt x="107111" y="0"/>
                  </a:lnTo>
                  <a:lnTo>
                    <a:pt x="6224205" y="0"/>
                  </a:lnTo>
                  <a:lnTo>
                    <a:pt x="6265834" y="8437"/>
                  </a:lnTo>
                  <a:lnTo>
                    <a:pt x="6299886" y="31424"/>
                  </a:lnTo>
                  <a:lnTo>
                    <a:pt x="6322873" y="65476"/>
                  </a:lnTo>
                  <a:lnTo>
                    <a:pt x="6331310" y="107106"/>
                  </a:lnTo>
                  <a:lnTo>
                    <a:pt x="6331310" y="2306208"/>
                  </a:lnTo>
                  <a:lnTo>
                    <a:pt x="6322873" y="2347837"/>
                  </a:lnTo>
                  <a:lnTo>
                    <a:pt x="6299886" y="2381889"/>
                  </a:lnTo>
                  <a:lnTo>
                    <a:pt x="6265834" y="2404877"/>
                  </a:lnTo>
                  <a:lnTo>
                    <a:pt x="6224249" y="2413305"/>
                  </a:lnTo>
                  <a:close/>
                </a:path>
              </a:pathLst>
            </a:custGeom>
            <a:solidFill>
              <a:srgbClr val="606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0" y="7630423"/>
              <a:ext cx="4394835" cy="1219200"/>
            </a:xfrm>
            <a:custGeom>
              <a:avLst/>
              <a:gdLst/>
              <a:ahLst/>
              <a:cxnLst/>
              <a:rect l="l" t="t" r="r" b="b"/>
              <a:pathLst>
                <a:path w="4394835" h="1219200">
                  <a:moveTo>
                    <a:pt x="0" y="1218712"/>
                  </a:moveTo>
                  <a:lnTo>
                    <a:pt x="0" y="0"/>
                  </a:lnTo>
                  <a:lnTo>
                    <a:pt x="3957005" y="0"/>
                  </a:lnTo>
                  <a:lnTo>
                    <a:pt x="4394545" y="1218712"/>
                  </a:lnTo>
                  <a:lnTo>
                    <a:pt x="0" y="12187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829598" y="7779684"/>
            <a:ext cx="2376170" cy="92075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314960" marR="5080" indent="-302895">
              <a:lnSpc>
                <a:spcPts val="3200"/>
              </a:lnSpc>
              <a:spcBef>
                <a:spcPts val="740"/>
              </a:spcBef>
            </a:pPr>
            <a:r>
              <a:rPr dirty="0" sz="3200" spc="200">
                <a:solidFill>
                  <a:srgbClr val="43B4BD"/>
                </a:solidFill>
                <a:latin typeface="Trebuchet MS"/>
                <a:cs typeface="Trebuchet MS"/>
              </a:rPr>
              <a:t>Technology </a:t>
            </a:r>
            <a:r>
              <a:rPr dirty="0" sz="3200" spc="3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200">
              <a:latin typeface="Trebuchet MS"/>
              <a:cs typeface="Trebuchet MS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4891247" y="7965856"/>
            <a:ext cx="123825" cy="657225"/>
            <a:chOff x="4891247" y="7965856"/>
            <a:chExt cx="123825" cy="657225"/>
          </a:xfrm>
        </p:grpSpPr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91247" y="7965856"/>
              <a:ext cx="123825" cy="123825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91247" y="8499256"/>
              <a:ext cx="123825" cy="123825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5183347" y="7676931"/>
            <a:ext cx="257238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Electric Conventional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70"/>
              <a:t> </a:t>
            </a:r>
            <a:r>
              <a:rPr dirty="0" sz="5000" spc="145"/>
              <a:t>Bicycle</a:t>
            </a:r>
            <a:r>
              <a:rPr dirty="0" sz="5000" spc="-160"/>
              <a:t> </a:t>
            </a:r>
            <a:r>
              <a:rPr dirty="0" sz="5000"/>
              <a:t>Market</a:t>
            </a:r>
            <a:r>
              <a:rPr dirty="0" sz="5000" spc="-155"/>
              <a:t> </a:t>
            </a:r>
            <a:r>
              <a:rPr dirty="0" sz="5000"/>
              <a:t>Revenue</a:t>
            </a:r>
            <a:r>
              <a:rPr dirty="0" sz="5000" spc="-160"/>
              <a:t> </a:t>
            </a:r>
            <a:r>
              <a:rPr dirty="0" sz="5000"/>
              <a:t>share</a:t>
            </a:r>
            <a:r>
              <a:rPr dirty="0" sz="5000" spc="-160"/>
              <a:t> </a:t>
            </a:r>
            <a:r>
              <a:rPr dirty="0" sz="5000" spc="135"/>
              <a:t>for</a:t>
            </a:r>
            <a:r>
              <a:rPr dirty="0" sz="5000" spc="-15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3250693" y="5318316"/>
            <a:ext cx="4321175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413510" marR="5080" indent="-1401445">
              <a:lnSpc>
                <a:spcPts val="6450"/>
              </a:lnSpc>
              <a:spcBef>
                <a:spcPts val="940"/>
              </a:spcBef>
            </a:pPr>
            <a:r>
              <a:rPr dirty="0" sz="6000" spc="-55">
                <a:latin typeface="Verdana"/>
                <a:cs typeface="Verdana"/>
              </a:rPr>
              <a:t>Asia</a:t>
            </a:r>
            <a:r>
              <a:rPr dirty="0" sz="6000" spc="-515">
                <a:latin typeface="Verdana"/>
                <a:cs typeface="Verdana"/>
              </a:rPr>
              <a:t> </a:t>
            </a:r>
            <a:r>
              <a:rPr dirty="0" sz="6000" spc="114">
                <a:latin typeface="Verdana"/>
                <a:cs typeface="Verdana"/>
              </a:rPr>
              <a:t>Pacific </a:t>
            </a:r>
            <a:r>
              <a:rPr dirty="0" sz="6000" spc="-840">
                <a:latin typeface="Verdana"/>
                <a:cs typeface="Verdana"/>
              </a:rPr>
              <a:t>35%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606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1E2F47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5341315" y="5290781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9032100" y="150152"/>
                  </a:moveTo>
                  <a:lnTo>
                    <a:pt x="9024429" y="102755"/>
                  </a:lnTo>
                  <a:lnTo>
                    <a:pt x="9003081" y="61544"/>
                  </a:lnTo>
                  <a:lnTo>
                    <a:pt x="8970556" y="29019"/>
                  </a:lnTo>
                  <a:lnTo>
                    <a:pt x="8929345" y="7670"/>
                  </a:lnTo>
                  <a:lnTo>
                    <a:pt x="8881961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44"/>
                  </a:lnTo>
                  <a:lnTo>
                    <a:pt x="7670" y="102755"/>
                  </a:lnTo>
                  <a:lnTo>
                    <a:pt x="0" y="150152"/>
                  </a:lnTo>
                  <a:lnTo>
                    <a:pt x="0" y="3178251"/>
                  </a:lnTo>
                  <a:lnTo>
                    <a:pt x="7670" y="3225622"/>
                  </a:lnTo>
                  <a:lnTo>
                    <a:pt x="29019" y="3266821"/>
                  </a:lnTo>
                  <a:lnTo>
                    <a:pt x="61556" y="3299345"/>
                  </a:lnTo>
                  <a:lnTo>
                    <a:pt x="102755" y="3320694"/>
                  </a:lnTo>
                  <a:lnTo>
                    <a:pt x="150139" y="3328365"/>
                  </a:lnTo>
                  <a:lnTo>
                    <a:pt x="8881961" y="3328365"/>
                  </a:lnTo>
                  <a:lnTo>
                    <a:pt x="8929345" y="3320694"/>
                  </a:lnTo>
                  <a:lnTo>
                    <a:pt x="8970556" y="3299345"/>
                  </a:lnTo>
                  <a:lnTo>
                    <a:pt x="9003081" y="3266821"/>
                  </a:lnTo>
                  <a:lnTo>
                    <a:pt x="9024429" y="3225622"/>
                  </a:lnTo>
                  <a:lnTo>
                    <a:pt x="9032100" y="3178251"/>
                  </a:lnTo>
                  <a:lnTo>
                    <a:pt x="9032100" y="3070009"/>
                  </a:lnTo>
                  <a:lnTo>
                    <a:pt x="9032100" y="325412"/>
                  </a:lnTo>
                  <a:lnTo>
                    <a:pt x="9032100" y="150152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606366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182724" y="2159647"/>
            <a:ext cx="6904355" cy="2206625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Awareness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4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Fitness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0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Technological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Advancements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82724" y="5877267"/>
            <a:ext cx="6898640" cy="220662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High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Cost,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Limited </a:t>
            </a:r>
            <a:r>
              <a:rPr dirty="0" sz="40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Infrastructure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Weather </a:t>
            </a: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Conditions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051136" y="2127042"/>
            <a:ext cx="14185900" cy="6354445"/>
          </a:xfrm>
          <a:custGeom>
            <a:avLst/>
            <a:gdLst/>
            <a:ahLst/>
            <a:cxnLst/>
            <a:rect l="l" t="t" r="r" b="b"/>
            <a:pathLst>
              <a:path w="14185900" h="6354445">
                <a:moveTo>
                  <a:pt x="0" y="0"/>
                </a:moveTo>
                <a:lnTo>
                  <a:pt x="14185727" y="0"/>
                </a:lnTo>
                <a:lnTo>
                  <a:pt x="14185727" y="6354378"/>
                </a:lnTo>
                <a:lnTo>
                  <a:pt x="0" y="6354378"/>
                </a:lnTo>
                <a:lnTo>
                  <a:pt x="0" y="0"/>
                </a:lnTo>
                <a:close/>
              </a:path>
            </a:pathLst>
          </a:custGeom>
          <a:solidFill>
            <a:srgbClr val="2014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387" y="2419756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407728" y="3702938"/>
            <a:ext cx="123825" cy="2981325"/>
            <a:chOff x="2407728" y="3702938"/>
            <a:chExt cx="123825" cy="29813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7728" y="3702938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7728" y="4179188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7728" y="5607938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7728" y="6560438"/>
              <a:ext cx="123825" cy="123825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2701613" y="3463525"/>
            <a:ext cx="13397865" cy="4311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08990">
              <a:lnSpc>
                <a:spcPct val="115700"/>
              </a:lnSpc>
              <a:spcBef>
                <a:spcPts val="100"/>
              </a:spcBef>
            </a:pP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Bicycle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future.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Mountain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bicycle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period.</a:t>
            </a:r>
            <a:endParaRPr sz="2700">
              <a:latin typeface="Verdana"/>
              <a:cs typeface="Verdana"/>
            </a:endParaRPr>
          </a:p>
          <a:p>
            <a:pPr marL="12700" marR="409575">
              <a:lnSpc>
                <a:spcPct val="115700"/>
              </a:lnSpc>
            </a:pP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Mountain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bikes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designed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off-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road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suspension,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wider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tires,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durable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5">
                <a:solidFill>
                  <a:srgbClr val="FFFFFF"/>
                </a:solidFill>
                <a:latin typeface="Verdana"/>
                <a:cs typeface="Verdana"/>
              </a:rPr>
              <a:t>frames,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ideal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riding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rough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terrain.</a:t>
            </a:r>
            <a:endParaRPr sz="2700">
              <a:latin typeface="Verdana"/>
              <a:cs typeface="Verdana"/>
            </a:endParaRPr>
          </a:p>
          <a:p>
            <a:pPr marL="12700" marR="5080">
              <a:lnSpc>
                <a:spcPct val="115700"/>
              </a:lnSpc>
              <a:spcBef>
                <a:spcPts val="5"/>
              </a:spcBef>
            </a:pP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Men's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bicycles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designed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larger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5">
                <a:solidFill>
                  <a:srgbClr val="FFFFFF"/>
                </a:solidFill>
                <a:latin typeface="Verdana"/>
                <a:cs typeface="Verdana"/>
              </a:rPr>
              <a:t>frames,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longer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top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tubes,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wider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handlebars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accommodate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larger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size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longer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limbs.</a:t>
            </a:r>
            <a:endParaRPr sz="2700">
              <a:latin typeface="Verdana"/>
              <a:cs typeface="Verdana"/>
            </a:endParaRPr>
          </a:p>
          <a:p>
            <a:pPr marL="12700" marR="207645">
              <a:lnSpc>
                <a:spcPct val="115700"/>
              </a:lnSpc>
            </a:pP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Women-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specific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bicycles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designed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shorter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top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tubes,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narrower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handlebars,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comfortable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saddles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accommodate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women's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size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proportions.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541337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901" y="8032912"/>
            <a:ext cx="4848240" cy="15811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http://tinyurl.com/3x8sesep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DAF7g3UuR3k,BAFWDJyds2Y</cp:keywords>
  <dc:title>Bicycle Market Report 2024</dc:title>
  <dcterms:created xsi:type="dcterms:W3CDTF">2024-02-06T11:28:18Z</dcterms:created>
  <dcterms:modified xsi:type="dcterms:W3CDTF">2024-02-06T11:28:18Z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2024-02-01T00:00:00Z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