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Semi-Bold" panose="020B0604020202020204"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Poppins" panose="00000500000000000000" pitchFamily="2" charset="0"/>
      <p:regular r:id="rId20"/>
    </p:embeddedFont>
    <p:embeddedFont>
      <p:font typeface="Poppins Bold" panose="00000800000000000000" charset="0"/>
      <p:regular r:id="rId21"/>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6.jpeg" /><Relationship Id="rId11" Type="http://schemas.openxmlformats.org/officeDocument/2006/relationships/image" Target="../media/image17.jpeg" /><Relationship Id="rId12" Type="http://schemas.openxmlformats.org/officeDocument/2006/relationships/image" Target="../media/image18.jpeg" /><Relationship Id="rId13" Type="http://schemas.openxmlformats.org/officeDocument/2006/relationships/image" Target="../media/image19.jpeg" /><Relationship Id="rId14" Type="http://schemas.openxmlformats.org/officeDocument/2006/relationships/image" Target="../media/image20.jpeg" /><Relationship Id="rId15" Type="http://schemas.openxmlformats.org/officeDocument/2006/relationships/image" Target="../media/image21.jpeg" /><Relationship Id="rId16" Type="http://schemas.openxmlformats.org/officeDocument/2006/relationships/image" Target="../media/image22.jpeg" /><Relationship Id="rId17" Type="http://schemas.openxmlformats.org/officeDocument/2006/relationships/image" Target="../media/image23.jpeg"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12.jpeg" /><Relationship Id="rId7" Type="http://schemas.openxmlformats.org/officeDocument/2006/relationships/image" Target="../media/image13.jpeg" /><Relationship Id="rId8" Type="http://schemas.openxmlformats.org/officeDocument/2006/relationships/image" Target="../media/image14.jpeg" /><Relationship Id="rId9"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4.jpeg" /><Relationship Id="rId3" Type="http://schemas.openxmlformats.org/officeDocument/2006/relationships/image" Target="../media/image25.jpeg" /><Relationship Id="rId4" Type="http://schemas.openxmlformats.org/officeDocument/2006/relationships/hyperlink" Target="https://tinyurl.com/3d9nx86s"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7808768" y="0"/>
            <a:ext cx="10479232" cy="10287000"/>
            <a:chExt cx="2759962" cy="2709333"/>
          </a:xfrm>
        </p:grpSpPr>
        <p:sp>
          <p:nvSpPr>
            <p:cNvPr id="4" name="Freeform 4"/>
            <p:cNvSpPr/>
            <p:nvPr/>
          </p:nvSpPr>
          <p:spPr>
            <a:xfrm>
              <a:off x="0" y="0"/>
              <a:ext cx="2759962" cy="2709333"/>
            </a:xfrm>
            <a:custGeom>
              <a:rect l="l" t="t" r="r" b="b"/>
              <a:pathLst>
                <a:path w="2759962" h="2709333">
                  <a:moveTo>
                    <a:pt x="0" y="0"/>
                  </a:moveTo>
                  <a:lnTo>
                    <a:pt x="2759962" y="0"/>
                  </a:lnTo>
                  <a:lnTo>
                    <a:pt x="2759962" y="2709333"/>
                  </a:lnTo>
                  <a:lnTo>
                    <a:pt x="0" y="2709333"/>
                  </a:lnTo>
                  <a:close/>
                </a:path>
              </a:pathLst>
            </a:custGeom>
            <a:solidFill>
              <a:srgbClr val="5F452D">
                <a:alpha val="89804"/>
              </a:srgbClr>
            </a:solidFill>
          </p:spPr>
          <p:txBody>
            <a:bodyPr/>
            <a:lstStyle/>
            <a:p/>
          </p:txBody>
        </p:sp>
        <p:sp>
          <p:nvSpPr>
            <p:cNvPr id="5" name="TextBox 5"/>
            <p:cNvSpPr txBox="1"/>
            <p:nvPr/>
          </p:nvSpPr>
          <p:spPr>
            <a:xfrm>
              <a:off x="0" y="-38100"/>
              <a:ext cx="2759962" cy="2747433"/>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8011391" y="2472385"/>
            <a:ext cx="10276609" cy="5592293"/>
          </a:xfrm>
          <a:prstGeom prst="rect">
            <a:avLst/>
          </a:prstGeom>
        </p:spPr>
        <p:txBody>
          <a:bodyPr lIns="0" tIns="0" rIns="0" bIns="0" rtlCol="0" anchor="t">
            <a:spAutoFit/>
          </a:bodyPr>
          <a:lstStyle/>
          <a:p>
            <a:pPr>
              <a:lnSpc>
                <a:spcPts val="11209"/>
              </a:lnSpc>
            </a:pPr>
            <a:r>
              <a:rPr lang="en-US" sz="11098">
                <a:solidFill>
                  <a:srgbClr val="FFFFFF"/>
                </a:solidFill>
                <a:latin typeface="Canva Sans"/>
              </a:rPr>
              <a:t>GLOBAL BEESWAX</a:t>
            </a:r>
          </a:p>
          <a:p>
            <a:pPr>
              <a:lnSpc>
                <a:spcPts val="9998"/>
              </a:lnSpc>
            </a:pPr>
            <a:r>
              <a:rPr lang="en-US" sz="9899">
                <a:solidFill>
                  <a:srgbClr val="FFFFFF"/>
                </a:solidFill>
                <a:latin typeface="Canva Sans"/>
              </a:rPr>
              <a:t>MARKETREPORT</a:t>
            </a:r>
          </a:p>
          <a:p>
            <a:pPr>
              <a:lnSpc>
                <a:spcPts val="11209"/>
              </a:lnSpc>
            </a:pPr>
            <a:r>
              <a:rPr lang="en-US" sz="11098">
                <a:solidFill>
                  <a:srgbClr val="FFFFFF"/>
                </a:solidFill>
                <a:latin typeface="Canva Sans"/>
              </a:rPr>
              <a:t>2024</a:t>
            </a:r>
          </a:p>
        </p:txBody>
      </p:sp>
      <p:sp>
        <p:nvSpPr>
          <p:cNvPr id="7" name="TextBox 7"/>
          <p:cNvSpPr txBox="1"/>
          <p:nvPr/>
        </p:nvSpPr>
        <p:spPr>
          <a:xfrm>
            <a:off x="8934742" y="9282921"/>
            <a:ext cx="8792149"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239" b="-57"/>
            </a:stretch>
          </a:blipFill>
        </p:spPr>
        <p:txBody>
          <a:bodyPr/>
          <a:lstStyle/>
          <a:p/>
        </p:txBody>
      </p:sp>
      <p:grpSp>
        <p:nvGrpSpPr>
          <p:cNvPr id="3" name="Group 3"/>
          <p:cNvGrpSpPr/>
          <p:nvPr/>
        </p:nvGrpSpPr>
        <p:grpSpPr>
          <a:xfrm>
            <a:off x="1119620" y="2015836"/>
            <a:ext cx="16048758" cy="6255327"/>
            <a:chExt cx="4226834" cy="1647494"/>
          </a:xfrm>
        </p:grpSpPr>
        <p:sp>
          <p:nvSpPr>
            <p:cNvPr id="4" name="Freeform 4"/>
            <p:cNvSpPr/>
            <p:nvPr/>
          </p:nvSpPr>
          <p:spPr>
            <a:xfrm>
              <a:off x="0" y="0"/>
              <a:ext cx="4226834" cy="1647494"/>
            </a:xfrm>
            <a:custGeom>
              <a:rect l="l" t="t" r="r" b="b"/>
              <a:pathLst>
                <a:path w="4226834" h="1647494">
                  <a:moveTo>
                    <a:pt x="24602" y="0"/>
                  </a:moveTo>
                  <a:lnTo>
                    <a:pt x="4202231" y="0"/>
                  </a:lnTo>
                  <a:cubicBezTo>
                    <a:pt x="4208756" y="0"/>
                    <a:pt x="4215014" y="2592"/>
                    <a:pt x="4219628" y="7206"/>
                  </a:cubicBezTo>
                  <a:cubicBezTo>
                    <a:pt x="4224242" y="11820"/>
                    <a:pt x="4226834" y="18077"/>
                    <a:pt x="4226834" y="24602"/>
                  </a:cubicBezTo>
                  <a:lnTo>
                    <a:pt x="4226834" y="1622891"/>
                  </a:lnTo>
                  <a:cubicBezTo>
                    <a:pt x="4226834" y="1629416"/>
                    <a:pt x="4224242" y="1635674"/>
                    <a:pt x="4219628" y="1640288"/>
                  </a:cubicBezTo>
                  <a:cubicBezTo>
                    <a:pt x="4215014" y="1644902"/>
                    <a:pt x="4208756" y="1647494"/>
                    <a:pt x="4202231" y="1647494"/>
                  </a:cubicBezTo>
                  <a:lnTo>
                    <a:pt x="24602" y="1647494"/>
                  </a:lnTo>
                  <a:cubicBezTo>
                    <a:pt x="18077" y="1647494"/>
                    <a:pt x="11820" y="1644902"/>
                    <a:pt x="7206" y="1640288"/>
                  </a:cubicBezTo>
                  <a:cubicBezTo>
                    <a:pt x="2592" y="1635674"/>
                    <a:pt x="0" y="1629416"/>
                    <a:pt x="0" y="1622891"/>
                  </a:cubicBezTo>
                  <a:lnTo>
                    <a:pt x="0" y="24602"/>
                  </a:lnTo>
                  <a:cubicBezTo>
                    <a:pt x="0" y="18077"/>
                    <a:pt x="2592" y="11820"/>
                    <a:pt x="7206" y="7206"/>
                  </a:cubicBezTo>
                  <a:cubicBezTo>
                    <a:pt x="11820" y="2592"/>
                    <a:pt x="18077" y="0"/>
                    <a:pt x="24602" y="0"/>
                  </a:cubicBezTo>
                  <a:close/>
                </a:path>
              </a:pathLst>
            </a:custGeom>
            <a:solidFill>
              <a:srgbClr val="000000">
                <a:alpha val="80000"/>
              </a:srgbClr>
            </a:solidFill>
          </p:spPr>
          <p:txBody>
            <a:bodyPr/>
            <a:lstStyle/>
            <a:p/>
          </p:txBody>
        </p:sp>
        <p:sp>
          <p:nvSpPr>
            <p:cNvPr id="5" name="TextBox 5"/>
            <p:cNvSpPr txBox="1"/>
            <p:nvPr/>
          </p:nvSpPr>
          <p:spPr>
            <a:xfrm>
              <a:off x="0" y="-38100"/>
              <a:ext cx="4226834" cy="168559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179161" y="2344048"/>
            <a:ext cx="7747837" cy="897890"/>
          </a:xfrm>
          <a:prstGeom prst="rect">
            <a:avLst/>
          </a:prstGeom>
        </p:spPr>
        <p:txBody>
          <a:bodyPr lIns="0" tIns="0" rIns="0" bIns="0" rtlCol="0" anchor="t">
            <a:spAutoFit/>
          </a:bodyPr>
          <a:lstStyle/>
          <a:p>
            <a:pPr algn="ctr">
              <a:lnSpc>
                <a:spcPts val="6954"/>
              </a:lnSpc>
            </a:pPr>
            <a:r>
              <a:rPr lang="en-US" sz="6499">
                <a:solidFill>
                  <a:srgbClr val="FFFFFF"/>
                </a:solidFill>
                <a:latin typeface="Canva Sans"/>
              </a:rPr>
              <a:t>INTRODUCTION</a:t>
            </a:r>
          </a:p>
        </p:txBody>
      </p:sp>
      <p:sp>
        <p:nvSpPr>
          <p:cNvPr id="7" name="TextBox 7"/>
          <p:cNvSpPr txBox="1"/>
          <p:nvPr/>
        </p:nvSpPr>
        <p:spPr>
          <a:xfrm>
            <a:off x="1410566" y="3318138"/>
            <a:ext cx="15466868" cy="4825744"/>
          </a:xfrm>
          <a:prstGeom prst="rect">
            <a:avLst/>
          </a:prstGeom>
        </p:spPr>
        <p:txBody>
          <a:bodyPr lIns="0" tIns="0" rIns="0" bIns="0" rtlCol="0" anchor="t">
            <a:spAutoFit/>
          </a:bodyPr>
          <a:lstStyle/>
          <a:p>
            <a:pPr>
              <a:lnSpc>
                <a:spcPts val="4241"/>
              </a:lnSpc>
              <a:spcBef>
                <a:spcPct val="0"/>
              </a:spcBef>
            </a:pPr>
            <a:r>
              <a:rPr lang="en-US" sz="4199">
                <a:solidFill>
                  <a:srgbClr val="FFFFFF"/>
                </a:solidFill>
                <a:latin typeface="Canva Sans"/>
              </a:rPr>
              <a:t>Beeswax is a substance derived from the honeycomb of honeybees and other bees. The incorporation of pollen oils into honeycomb wax transforms the white wax into a yellow or brown tint.Beeswax is commonly available in yellow, white, or bleached forms. Yellow beeswax is extracted straight from the honeycomb, whereas white and bleached beeswax are derived from yellow beeswax. Man-made beeswax imitations have been created to resemble natural beeswax.</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1135902" y="2818949"/>
            <a:ext cx="7131969" cy="2159198"/>
            <a:chExt cx="860407" cy="260488"/>
          </a:xfrm>
        </p:grpSpPr>
        <p:sp>
          <p:nvSpPr>
            <p:cNvPr id="4" name="Freeform 4"/>
            <p:cNvSpPr/>
            <p:nvPr/>
          </p:nvSpPr>
          <p:spPr>
            <a:xfrm>
              <a:off x="0" y="0"/>
              <a:ext cx="860407" cy="260488"/>
            </a:xfrm>
            <a:custGeom>
              <a:rect l="l" t="t" r="r" b="b"/>
              <a:pathLst>
                <a:path w="860407" h="260488">
                  <a:moveTo>
                    <a:pt x="108552" y="0"/>
                  </a:moveTo>
                  <a:lnTo>
                    <a:pt x="751855" y="0"/>
                  </a:lnTo>
                  <a:cubicBezTo>
                    <a:pt x="811807" y="0"/>
                    <a:pt x="860407" y="48601"/>
                    <a:pt x="860407" y="108552"/>
                  </a:cubicBezTo>
                  <a:lnTo>
                    <a:pt x="860407" y="151935"/>
                  </a:lnTo>
                  <a:cubicBezTo>
                    <a:pt x="860407" y="211887"/>
                    <a:pt x="811807" y="260488"/>
                    <a:pt x="751855" y="260488"/>
                  </a:cubicBezTo>
                  <a:lnTo>
                    <a:pt x="108552" y="260488"/>
                  </a:lnTo>
                  <a:cubicBezTo>
                    <a:pt x="48601" y="260488"/>
                    <a:pt x="0" y="211887"/>
                    <a:pt x="0" y="151935"/>
                  </a:cubicBezTo>
                  <a:lnTo>
                    <a:pt x="0" y="108552"/>
                  </a:lnTo>
                  <a:cubicBezTo>
                    <a:pt x="0" y="48601"/>
                    <a:pt x="48601" y="0"/>
                    <a:pt x="108552" y="0"/>
                  </a:cubicBezTo>
                  <a:close/>
                </a:path>
              </a:pathLst>
            </a:custGeom>
            <a:solidFill>
              <a:srgbClr val="DCB23E"/>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1429493" y="3084244"/>
            <a:ext cx="1741999" cy="1739821"/>
          </a:xfrm>
          <a:custGeom>
            <a:rect l="l" t="t" r="r" b="b"/>
            <a:pathLst>
              <a:path w="1741999" h="1739820">
                <a:moveTo>
                  <a:pt x="0" y="0"/>
                </a:moveTo>
                <a:lnTo>
                  <a:pt x="1741999" y="0"/>
                </a:lnTo>
                <a:lnTo>
                  <a:pt x="1741999" y="1739821"/>
                </a:lnTo>
                <a:lnTo>
                  <a:pt x="0" y="1739821"/>
                </a:lnTo>
                <a:lnTo>
                  <a:pt x="0" y="0"/>
                </a:lnTo>
                <a:close/>
              </a:path>
            </a:pathLst>
          </a:custGeom>
          <a:blipFill>
            <a:blip r:embed="rId3"/>
            <a:stretch>
              <a:fillRect/>
            </a:stretch>
          </a:blipFill>
        </p:spPr>
        <p:txBody>
          <a:bodyPr/>
          <a:lstStyle/>
          <a:p/>
        </p:txBody>
      </p:sp>
      <p:grpSp>
        <p:nvGrpSpPr>
          <p:cNvPr id="7" name="Group 7"/>
          <p:cNvGrpSpPr/>
          <p:nvPr/>
        </p:nvGrpSpPr>
        <p:grpSpPr>
          <a:xfrm>
            <a:off x="1388879" y="3014620"/>
            <a:ext cx="1716344" cy="1716344"/>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135902" y="7618648"/>
            <a:ext cx="7131969" cy="2159198"/>
            <a:chExt cx="860407" cy="260488"/>
          </a:xfrm>
        </p:grpSpPr>
        <p:sp>
          <p:nvSpPr>
            <p:cNvPr id="11" name="Freeform 11"/>
            <p:cNvSpPr/>
            <p:nvPr/>
          </p:nvSpPr>
          <p:spPr>
            <a:xfrm>
              <a:off x="0" y="0"/>
              <a:ext cx="860407" cy="260488"/>
            </a:xfrm>
            <a:custGeom>
              <a:rect l="l" t="t" r="r" b="b"/>
              <a:pathLst>
                <a:path w="860407" h="260488">
                  <a:moveTo>
                    <a:pt x="108552" y="0"/>
                  </a:moveTo>
                  <a:lnTo>
                    <a:pt x="751855" y="0"/>
                  </a:lnTo>
                  <a:cubicBezTo>
                    <a:pt x="811807" y="0"/>
                    <a:pt x="860407" y="48601"/>
                    <a:pt x="860407" y="108552"/>
                  </a:cubicBezTo>
                  <a:lnTo>
                    <a:pt x="860407" y="151935"/>
                  </a:lnTo>
                  <a:cubicBezTo>
                    <a:pt x="860407" y="211887"/>
                    <a:pt x="811807" y="260488"/>
                    <a:pt x="751855" y="260488"/>
                  </a:cubicBezTo>
                  <a:lnTo>
                    <a:pt x="108552" y="260488"/>
                  </a:lnTo>
                  <a:cubicBezTo>
                    <a:pt x="48601" y="260488"/>
                    <a:pt x="0" y="211887"/>
                    <a:pt x="0" y="151935"/>
                  </a:cubicBezTo>
                  <a:lnTo>
                    <a:pt x="0" y="108552"/>
                  </a:lnTo>
                  <a:cubicBezTo>
                    <a:pt x="0" y="48601"/>
                    <a:pt x="48601" y="0"/>
                    <a:pt x="108552" y="0"/>
                  </a:cubicBezTo>
                  <a:close/>
                </a:path>
              </a:pathLst>
            </a:custGeom>
            <a:solidFill>
              <a:srgbClr val="DCB23E"/>
            </a:solidFill>
          </p:spPr>
          <p:txBody>
            <a:bodyPr/>
            <a:lstStyle/>
            <a:p/>
          </p:txBody>
        </p:sp>
        <p:sp>
          <p:nvSpPr>
            <p:cNvPr id="12" name="TextBox 12"/>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3" name="Freeform 13"/>
          <p:cNvSpPr/>
          <p:nvPr/>
        </p:nvSpPr>
        <p:spPr>
          <a:xfrm>
            <a:off x="1429493" y="7883942"/>
            <a:ext cx="1741999" cy="1739821"/>
          </a:xfrm>
          <a:custGeom>
            <a:rect l="l" t="t" r="r" b="b"/>
            <a:pathLst>
              <a:path w="1741999" h="1739820">
                <a:moveTo>
                  <a:pt x="0" y="0"/>
                </a:moveTo>
                <a:lnTo>
                  <a:pt x="1741999" y="0"/>
                </a:lnTo>
                <a:lnTo>
                  <a:pt x="1741999" y="1739822"/>
                </a:lnTo>
                <a:lnTo>
                  <a:pt x="0" y="1739822"/>
                </a:lnTo>
                <a:lnTo>
                  <a:pt x="0" y="0"/>
                </a:lnTo>
                <a:close/>
              </a:path>
            </a:pathLst>
          </a:custGeom>
          <a:blipFill>
            <a:blip r:embed="rId3"/>
            <a:stretch>
              <a:fillRect/>
            </a:stretch>
          </a:blipFill>
        </p:spPr>
        <p:txBody>
          <a:bodyPr/>
          <a:lstStyle/>
          <a:p/>
        </p:txBody>
      </p:sp>
      <p:grpSp>
        <p:nvGrpSpPr>
          <p:cNvPr id="14" name="Group 14"/>
          <p:cNvGrpSpPr/>
          <p:nvPr/>
        </p:nvGrpSpPr>
        <p:grpSpPr>
          <a:xfrm>
            <a:off x="1388879" y="7814318"/>
            <a:ext cx="1716344" cy="1716344"/>
            <a:chExt cx="812800" cy="812800"/>
          </a:xfrm>
        </p:grpSpPr>
        <p:sp>
          <p:nvSpPr>
            <p:cNvPr id="15" name="Freeform 15"/>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6" name="TextBox 16"/>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7" name="Group 17"/>
          <p:cNvGrpSpPr/>
          <p:nvPr/>
        </p:nvGrpSpPr>
        <p:grpSpPr>
          <a:xfrm>
            <a:off x="1135902" y="5218253"/>
            <a:ext cx="7131969" cy="2159198"/>
            <a:chExt cx="860407" cy="260488"/>
          </a:xfrm>
        </p:grpSpPr>
        <p:sp>
          <p:nvSpPr>
            <p:cNvPr id="18" name="Freeform 18"/>
            <p:cNvSpPr/>
            <p:nvPr/>
          </p:nvSpPr>
          <p:spPr>
            <a:xfrm>
              <a:off x="0" y="0"/>
              <a:ext cx="860407" cy="260488"/>
            </a:xfrm>
            <a:custGeom>
              <a:rect l="l" t="t" r="r" b="b"/>
              <a:pathLst>
                <a:path w="860407" h="260488">
                  <a:moveTo>
                    <a:pt x="108552" y="0"/>
                  </a:moveTo>
                  <a:lnTo>
                    <a:pt x="751855" y="0"/>
                  </a:lnTo>
                  <a:cubicBezTo>
                    <a:pt x="811807" y="0"/>
                    <a:pt x="860407" y="48601"/>
                    <a:pt x="860407" y="108552"/>
                  </a:cubicBezTo>
                  <a:lnTo>
                    <a:pt x="860407" y="151935"/>
                  </a:lnTo>
                  <a:cubicBezTo>
                    <a:pt x="860407" y="211887"/>
                    <a:pt x="811807" y="260488"/>
                    <a:pt x="751855" y="260488"/>
                  </a:cubicBezTo>
                  <a:lnTo>
                    <a:pt x="108552" y="260488"/>
                  </a:lnTo>
                  <a:cubicBezTo>
                    <a:pt x="48601" y="260488"/>
                    <a:pt x="0" y="211887"/>
                    <a:pt x="0" y="151935"/>
                  </a:cubicBezTo>
                  <a:lnTo>
                    <a:pt x="0" y="108552"/>
                  </a:lnTo>
                  <a:cubicBezTo>
                    <a:pt x="0" y="48601"/>
                    <a:pt x="48601" y="0"/>
                    <a:pt x="108552" y="0"/>
                  </a:cubicBezTo>
                  <a:close/>
                </a:path>
              </a:pathLst>
            </a:custGeom>
            <a:solidFill>
              <a:srgbClr val="DCB23E"/>
            </a:solidFill>
          </p:spPr>
          <p:txBody>
            <a:bodyPr/>
            <a:lstStyle/>
            <a:p/>
          </p:txBody>
        </p:sp>
        <p:sp>
          <p:nvSpPr>
            <p:cNvPr id="19" name="TextBox 19"/>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20" name="Freeform 20"/>
          <p:cNvSpPr/>
          <p:nvPr/>
        </p:nvSpPr>
        <p:spPr>
          <a:xfrm>
            <a:off x="1429493" y="5483548"/>
            <a:ext cx="1741999" cy="1739821"/>
          </a:xfrm>
          <a:custGeom>
            <a:rect l="l" t="t" r="r" b="b"/>
            <a:pathLst>
              <a:path w="1741999" h="1739820">
                <a:moveTo>
                  <a:pt x="0" y="0"/>
                </a:moveTo>
                <a:lnTo>
                  <a:pt x="1741999" y="0"/>
                </a:lnTo>
                <a:lnTo>
                  <a:pt x="1741999" y="1739821"/>
                </a:lnTo>
                <a:lnTo>
                  <a:pt x="0" y="1739821"/>
                </a:lnTo>
                <a:lnTo>
                  <a:pt x="0" y="0"/>
                </a:lnTo>
                <a:close/>
              </a:path>
            </a:pathLst>
          </a:custGeom>
          <a:blipFill>
            <a:blip r:embed="rId3"/>
            <a:stretch>
              <a:fillRect/>
            </a:stretch>
          </a:blipFill>
        </p:spPr>
        <p:txBody>
          <a:bodyPr/>
          <a:lstStyle/>
          <a:p/>
        </p:txBody>
      </p:sp>
      <p:grpSp>
        <p:nvGrpSpPr>
          <p:cNvPr id="21" name="Group 21"/>
          <p:cNvGrpSpPr/>
          <p:nvPr/>
        </p:nvGrpSpPr>
        <p:grpSpPr>
          <a:xfrm>
            <a:off x="1388879" y="5413924"/>
            <a:ext cx="1716344" cy="1716344"/>
            <a:chExt cx="812800" cy="812800"/>
          </a:xfrm>
        </p:grpSpPr>
        <p:sp>
          <p:nvSpPr>
            <p:cNvPr id="22" name="Freeform 22"/>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3" name="TextBox 23"/>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4" name="TextBox 24"/>
          <p:cNvSpPr txBox="1"/>
          <p:nvPr/>
        </p:nvSpPr>
        <p:spPr>
          <a:xfrm>
            <a:off x="720135" y="1228725"/>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5" name="TextBox 25"/>
          <p:cNvSpPr txBox="1"/>
          <p:nvPr/>
        </p:nvSpPr>
        <p:spPr>
          <a:xfrm>
            <a:off x="1618402" y="3476948"/>
            <a:ext cx="1257296" cy="677509"/>
          </a:xfrm>
          <a:prstGeom prst="rect">
            <a:avLst/>
          </a:prstGeom>
        </p:spPr>
        <p:txBody>
          <a:bodyPr lIns="0" tIns="0" rIns="0" bIns="0" rtlCol="0" anchor="t">
            <a:spAutoFit/>
          </a:bodyPr>
          <a:lstStyle/>
          <a:p>
            <a:pPr algn="ctr">
              <a:lnSpc>
                <a:spcPts val="5183"/>
              </a:lnSpc>
              <a:spcBef>
                <a:spcPct val="0"/>
              </a:spcBef>
            </a:pPr>
            <a:r>
              <a:rPr lang="en-US" sz="3702">
                <a:solidFill>
                  <a:srgbClr val="3A6AD6"/>
                </a:solidFill>
                <a:latin typeface="Poppins Bold"/>
              </a:rPr>
              <a:t>2017</a:t>
            </a:r>
          </a:p>
        </p:txBody>
      </p:sp>
      <p:sp>
        <p:nvSpPr>
          <p:cNvPr id="26" name="TextBox 26"/>
          <p:cNvSpPr txBox="1"/>
          <p:nvPr/>
        </p:nvSpPr>
        <p:spPr>
          <a:xfrm>
            <a:off x="1618402" y="8203767"/>
            <a:ext cx="1257296" cy="1195422"/>
          </a:xfrm>
          <a:prstGeom prst="rect">
            <a:avLst/>
          </a:prstGeom>
        </p:spPr>
        <p:txBody>
          <a:bodyPr lIns="0" tIns="0" rIns="0" bIns="0" rtlCol="0" anchor="t">
            <a:spAutoFit/>
          </a:bodyPr>
          <a:lstStyle/>
          <a:p>
            <a:pPr algn="ctr">
              <a:lnSpc>
                <a:spcPts val="2961"/>
              </a:lnSpc>
            </a:pPr>
            <a:r>
              <a:rPr lang="en-US" sz="3702">
                <a:solidFill>
                  <a:srgbClr val="3A6AD6"/>
                </a:solidFill>
                <a:latin typeface="Poppins Bold"/>
              </a:rPr>
              <a:t>2023- 2030</a:t>
            </a:r>
          </a:p>
        </p:txBody>
      </p:sp>
      <p:sp>
        <p:nvSpPr>
          <p:cNvPr id="27" name="TextBox 27"/>
          <p:cNvSpPr txBox="1"/>
          <p:nvPr/>
        </p:nvSpPr>
        <p:spPr>
          <a:xfrm>
            <a:off x="2875699" y="3107332"/>
            <a:ext cx="5255688" cy="1468133"/>
          </a:xfrm>
          <a:prstGeom prst="rect">
            <a:avLst/>
          </a:prstGeom>
        </p:spPr>
        <p:txBody>
          <a:bodyPr lIns="0" tIns="0" rIns="0" bIns="0" rtlCol="0" anchor="t">
            <a:spAutoFit/>
          </a:bodyPr>
          <a:lstStyle/>
          <a:p>
            <a:pPr algn="ctr">
              <a:lnSpc>
                <a:spcPts val="5750"/>
              </a:lnSpc>
            </a:pPr>
            <a:r>
              <a:rPr lang="en-US" sz="4107">
                <a:solidFill>
                  <a:srgbClr val="000000"/>
                </a:solidFill>
                <a:latin typeface="Poppins"/>
              </a:rPr>
              <a:t>MARKET SIZE</a:t>
            </a:r>
          </a:p>
          <a:p>
            <a:pPr algn="ctr">
              <a:lnSpc>
                <a:spcPts val="5750"/>
              </a:lnSpc>
              <a:spcBef>
                <a:spcPct val="0"/>
              </a:spcBef>
            </a:pPr>
            <a:r>
              <a:rPr lang="en-US" sz="4107">
                <a:solidFill>
                  <a:srgbClr val="000000"/>
                </a:solidFill>
                <a:latin typeface="Poppins"/>
              </a:rPr>
              <a:t>USD 523.65 Million</a:t>
            </a:r>
          </a:p>
        </p:txBody>
      </p:sp>
      <p:sp>
        <p:nvSpPr>
          <p:cNvPr id="28" name="TextBox 28"/>
          <p:cNvSpPr txBox="1"/>
          <p:nvPr/>
        </p:nvSpPr>
        <p:spPr>
          <a:xfrm>
            <a:off x="3105222" y="7925690"/>
            <a:ext cx="4791921" cy="1468133"/>
          </a:xfrm>
          <a:prstGeom prst="rect">
            <a:avLst/>
          </a:prstGeom>
        </p:spPr>
        <p:txBody>
          <a:bodyPr lIns="0" tIns="0" rIns="0" bIns="0" rtlCol="0" anchor="t">
            <a:spAutoFit/>
          </a:bodyPr>
          <a:lstStyle/>
          <a:p>
            <a:pPr algn="ctr">
              <a:lnSpc>
                <a:spcPts val="5750"/>
              </a:lnSpc>
            </a:pPr>
            <a:r>
              <a:rPr lang="en-US" sz="4107">
                <a:solidFill>
                  <a:srgbClr val="000000"/>
                </a:solidFill>
                <a:latin typeface="Poppins"/>
              </a:rPr>
              <a:t>CAGR</a:t>
            </a:r>
          </a:p>
          <a:p>
            <a:pPr algn="ctr">
              <a:lnSpc>
                <a:spcPts val="5750"/>
              </a:lnSpc>
              <a:spcBef>
                <a:spcPct val="0"/>
              </a:spcBef>
            </a:pPr>
            <a:r>
              <a:rPr lang="en-US" sz="4107">
                <a:solidFill>
                  <a:srgbClr val="000000"/>
                </a:solidFill>
                <a:latin typeface="Poppins"/>
              </a:rPr>
              <a:t>3.81%</a:t>
            </a:r>
          </a:p>
        </p:txBody>
      </p:sp>
      <p:sp>
        <p:nvSpPr>
          <p:cNvPr id="29" name="TextBox 29"/>
          <p:cNvSpPr txBox="1"/>
          <p:nvPr/>
        </p:nvSpPr>
        <p:spPr>
          <a:xfrm>
            <a:off x="1618402" y="5876251"/>
            <a:ext cx="1257296" cy="677509"/>
          </a:xfrm>
          <a:prstGeom prst="rect">
            <a:avLst/>
          </a:prstGeom>
        </p:spPr>
        <p:txBody>
          <a:bodyPr lIns="0" tIns="0" rIns="0" bIns="0" rtlCol="0" anchor="t">
            <a:spAutoFit/>
          </a:bodyPr>
          <a:lstStyle/>
          <a:p>
            <a:pPr algn="ctr">
              <a:lnSpc>
                <a:spcPts val="5183"/>
              </a:lnSpc>
              <a:spcBef>
                <a:spcPct val="0"/>
              </a:spcBef>
            </a:pPr>
            <a:r>
              <a:rPr lang="en-US" sz="3702">
                <a:solidFill>
                  <a:srgbClr val="3A6AD6"/>
                </a:solidFill>
                <a:latin typeface="Poppins Bold"/>
              </a:rPr>
              <a:t>2028</a:t>
            </a:r>
          </a:p>
        </p:txBody>
      </p:sp>
      <p:sp>
        <p:nvSpPr>
          <p:cNvPr id="30" name="TextBox 30"/>
          <p:cNvSpPr txBox="1"/>
          <p:nvPr/>
        </p:nvSpPr>
        <p:spPr>
          <a:xfrm>
            <a:off x="2940879" y="5507181"/>
            <a:ext cx="5190508" cy="1468133"/>
          </a:xfrm>
          <a:prstGeom prst="rect">
            <a:avLst/>
          </a:prstGeom>
        </p:spPr>
        <p:txBody>
          <a:bodyPr lIns="0" tIns="0" rIns="0" bIns="0" rtlCol="0" anchor="t">
            <a:spAutoFit/>
          </a:bodyPr>
          <a:lstStyle/>
          <a:p>
            <a:pPr algn="ctr">
              <a:lnSpc>
                <a:spcPts val="5750"/>
              </a:lnSpc>
            </a:pPr>
            <a:r>
              <a:rPr lang="en-US" sz="4107">
                <a:solidFill>
                  <a:srgbClr val="000000"/>
                </a:solidFill>
                <a:latin typeface="Poppins"/>
              </a:rPr>
              <a:t>FORECAST</a:t>
            </a:r>
          </a:p>
          <a:p>
            <a:pPr algn="ctr">
              <a:lnSpc>
                <a:spcPts val="5750"/>
              </a:lnSpc>
              <a:spcBef>
                <a:spcPct val="0"/>
              </a:spcBef>
            </a:pPr>
            <a:r>
              <a:rPr lang="en-US" sz="4107">
                <a:solidFill>
                  <a:srgbClr val="000000"/>
                </a:solidFill>
                <a:latin typeface="Poppins"/>
              </a:rPr>
              <a:t>USD 733.63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12785" r="-11365"/>
            </a:stretch>
          </a:blipFill>
        </p:spPr>
        <p:txBody>
          <a:bodyPr/>
          <a:lstStyle/>
          <a:p/>
        </p:txBody>
      </p:sp>
      <p:grpSp>
        <p:nvGrpSpPr>
          <p:cNvPr id="3" name="Group 3"/>
          <p:cNvGrpSpPr/>
          <p:nvPr/>
        </p:nvGrpSpPr>
        <p:grpSpPr>
          <a:xfrm>
            <a:off x="0" y="0"/>
            <a:ext cx="18288000" cy="1290205"/>
            <a:chExt cx="4816593" cy="339807"/>
          </a:xfrm>
        </p:grpSpPr>
        <p:sp>
          <p:nvSpPr>
            <p:cNvPr id="4" name="Freeform 4"/>
            <p:cNvSpPr/>
            <p:nvPr/>
          </p:nvSpPr>
          <p:spPr>
            <a:xfrm>
              <a:off x="0" y="0"/>
              <a:ext cx="4816592" cy="339807"/>
            </a:xfrm>
            <a:custGeom>
              <a:rect l="l" t="t" r="r" b="b"/>
              <a:pathLst>
                <a:path w="4816592" h="339807">
                  <a:moveTo>
                    <a:pt x="0" y="0"/>
                  </a:moveTo>
                  <a:lnTo>
                    <a:pt x="4816592" y="0"/>
                  </a:lnTo>
                  <a:lnTo>
                    <a:pt x="4816592" y="339807"/>
                  </a:lnTo>
                  <a:lnTo>
                    <a:pt x="0" y="339807"/>
                  </a:lnTo>
                  <a:close/>
                </a:path>
              </a:pathLst>
            </a:custGeom>
            <a:solidFill>
              <a:srgbClr val="000000">
                <a:alpha val="69804"/>
              </a:srgbClr>
            </a:solidFill>
          </p:spPr>
          <p:txBody>
            <a:bodyPr/>
            <a:lstStyle/>
            <a:p/>
          </p:txBody>
        </p:sp>
        <p:sp>
          <p:nvSpPr>
            <p:cNvPr id="5" name="TextBox 5"/>
            <p:cNvSpPr txBox="1"/>
            <p:nvPr/>
          </p:nvSpPr>
          <p:spPr>
            <a:xfrm>
              <a:off x="0" y="-38100"/>
              <a:ext cx="4816593" cy="377907"/>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654487" y="2058104"/>
            <a:ext cx="2358283" cy="2358283"/>
            <a:chExt cx="812800" cy="812800"/>
          </a:xfrm>
        </p:grpSpPr>
        <p:sp>
          <p:nvSpPr>
            <p:cNvPr id="7" name="Freeform 7"/>
            <p:cNvSpPr/>
            <p:nvPr/>
          </p:nvSpPr>
          <p:spPr>
            <a:xfrm>
              <a:off x="0" y="0"/>
              <a:ext cx="812800" cy="812800"/>
            </a:xfrm>
            <a:custGeom>
              <a:rect l="l" t="t" r="r" b="b"/>
              <a:pathLst>
                <a:path w="812800" h="812800">
                  <a:moveTo>
                    <a:pt x="65657" y="0"/>
                  </a:moveTo>
                  <a:lnTo>
                    <a:pt x="747143" y="0"/>
                  </a:lnTo>
                  <a:cubicBezTo>
                    <a:pt x="783404" y="0"/>
                    <a:pt x="812800" y="29396"/>
                    <a:pt x="812800" y="65657"/>
                  </a:cubicBezTo>
                  <a:lnTo>
                    <a:pt x="812800" y="747143"/>
                  </a:lnTo>
                  <a:cubicBezTo>
                    <a:pt x="812800" y="783404"/>
                    <a:pt x="783404" y="812800"/>
                    <a:pt x="747143" y="812800"/>
                  </a:cubicBezTo>
                  <a:lnTo>
                    <a:pt x="65657" y="812800"/>
                  </a:lnTo>
                  <a:cubicBezTo>
                    <a:pt x="29396" y="812800"/>
                    <a:pt x="0" y="783404"/>
                    <a:pt x="0" y="747143"/>
                  </a:cubicBezTo>
                  <a:lnTo>
                    <a:pt x="0" y="65657"/>
                  </a:lnTo>
                  <a:cubicBezTo>
                    <a:pt x="0" y="29396"/>
                    <a:pt x="29396" y="0"/>
                    <a:pt x="65657" y="0"/>
                  </a:cubicBezTo>
                  <a:close/>
                </a:path>
              </a:pathLst>
            </a:custGeom>
            <a:solidFill>
              <a:srgbClr val="3E312E"/>
            </a:solidFill>
          </p:spPr>
          <p:txBody>
            <a:bodyPr/>
            <a:lstStyle/>
            <a:p/>
          </p:txBody>
        </p:sp>
        <p:sp>
          <p:nvSpPr>
            <p:cNvPr id="8" name="TextBox 8"/>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9" name="Group 9"/>
          <p:cNvGrpSpPr/>
          <p:nvPr/>
        </p:nvGrpSpPr>
        <p:grpSpPr>
          <a:xfrm>
            <a:off x="905727" y="2309344"/>
            <a:ext cx="6518335" cy="3286416"/>
            <a:chExt cx="1511671" cy="762155"/>
          </a:xfrm>
        </p:grpSpPr>
        <p:sp>
          <p:nvSpPr>
            <p:cNvPr id="10" name="Freeform 10"/>
            <p:cNvSpPr/>
            <p:nvPr/>
          </p:nvSpPr>
          <p:spPr>
            <a:xfrm>
              <a:off x="0" y="0"/>
              <a:ext cx="1511671" cy="762155"/>
            </a:xfrm>
            <a:custGeom>
              <a:rect l="l" t="t" r="r" b="b"/>
              <a:pathLst>
                <a:path w="1511671" h="762155">
                  <a:moveTo>
                    <a:pt x="23754" y="0"/>
                  </a:moveTo>
                  <a:lnTo>
                    <a:pt x="1487917" y="0"/>
                  </a:lnTo>
                  <a:cubicBezTo>
                    <a:pt x="1501036" y="0"/>
                    <a:pt x="1511671" y="10635"/>
                    <a:pt x="1511671" y="23754"/>
                  </a:cubicBezTo>
                  <a:lnTo>
                    <a:pt x="1511671" y="738400"/>
                  </a:lnTo>
                  <a:cubicBezTo>
                    <a:pt x="1511671" y="751520"/>
                    <a:pt x="1501036" y="762155"/>
                    <a:pt x="1487917" y="762155"/>
                  </a:cubicBezTo>
                  <a:lnTo>
                    <a:pt x="23754" y="762155"/>
                  </a:lnTo>
                  <a:cubicBezTo>
                    <a:pt x="10635" y="762155"/>
                    <a:pt x="0" y="751520"/>
                    <a:pt x="0" y="738400"/>
                  </a:cubicBezTo>
                  <a:lnTo>
                    <a:pt x="0" y="23754"/>
                  </a:lnTo>
                  <a:cubicBezTo>
                    <a:pt x="0" y="10635"/>
                    <a:pt x="10635" y="0"/>
                    <a:pt x="23754" y="0"/>
                  </a:cubicBezTo>
                  <a:close/>
                </a:path>
              </a:pathLst>
            </a:custGeom>
            <a:solidFill>
              <a:srgbClr val="FFFFFF"/>
            </a:solidFill>
            <a:ln w="38100" cap="sq">
              <a:solidFill>
                <a:srgbClr val="48ABFF"/>
              </a:solidFill>
              <a:prstDash val="solid"/>
              <a:miter/>
            </a:ln>
          </p:spPr>
          <p:txBody>
            <a:bodyPr/>
            <a:lstStyle/>
            <a:p/>
          </p:txBody>
        </p:sp>
        <p:sp>
          <p:nvSpPr>
            <p:cNvPr id="11" name="TextBox 11"/>
            <p:cNvSpPr txBox="1"/>
            <p:nvPr/>
          </p:nvSpPr>
          <p:spPr>
            <a:xfrm>
              <a:off x="0" y="-47625"/>
              <a:ext cx="1511671" cy="809780"/>
            </a:xfrm>
            <a:prstGeom prst="rect">
              <a:avLst/>
            </a:prstGeom>
          </p:spPr>
          <p:txBody>
            <a:bodyPr lIns="50800" tIns="50800" rIns="50800" bIns="50800" rtlCol="0" anchor="ctr"/>
            <a:lstStyle/>
            <a:p>
              <a:pPr algn="ctr">
                <a:lnSpc>
                  <a:spcPts val="3079"/>
                </a:lnSpc>
              </a:pPr>
              <a:endParaRPr/>
            </a:p>
          </p:txBody>
        </p:sp>
      </p:grpSp>
      <p:grpSp>
        <p:nvGrpSpPr>
          <p:cNvPr id="12" name="Group 12"/>
          <p:cNvGrpSpPr/>
          <p:nvPr/>
        </p:nvGrpSpPr>
        <p:grpSpPr>
          <a:xfrm>
            <a:off x="623087" y="6018741"/>
            <a:ext cx="2358283" cy="2358283"/>
            <a:chExt cx="812800" cy="812800"/>
          </a:xfrm>
        </p:grpSpPr>
        <p:sp>
          <p:nvSpPr>
            <p:cNvPr id="13" name="Freeform 13"/>
            <p:cNvSpPr/>
            <p:nvPr/>
          </p:nvSpPr>
          <p:spPr>
            <a:xfrm>
              <a:off x="0" y="0"/>
              <a:ext cx="812800" cy="812800"/>
            </a:xfrm>
            <a:custGeom>
              <a:rect l="l" t="t" r="r" b="b"/>
              <a:pathLst>
                <a:path w="812800" h="812800">
                  <a:moveTo>
                    <a:pt x="65657" y="0"/>
                  </a:moveTo>
                  <a:lnTo>
                    <a:pt x="747143" y="0"/>
                  </a:lnTo>
                  <a:cubicBezTo>
                    <a:pt x="783404" y="0"/>
                    <a:pt x="812800" y="29396"/>
                    <a:pt x="812800" y="65657"/>
                  </a:cubicBezTo>
                  <a:lnTo>
                    <a:pt x="812800" y="747143"/>
                  </a:lnTo>
                  <a:cubicBezTo>
                    <a:pt x="812800" y="783404"/>
                    <a:pt x="783404" y="812800"/>
                    <a:pt x="747143" y="812800"/>
                  </a:cubicBezTo>
                  <a:lnTo>
                    <a:pt x="65657" y="812800"/>
                  </a:lnTo>
                  <a:cubicBezTo>
                    <a:pt x="29396" y="812800"/>
                    <a:pt x="0" y="783404"/>
                    <a:pt x="0" y="747143"/>
                  </a:cubicBezTo>
                  <a:lnTo>
                    <a:pt x="0" y="65657"/>
                  </a:lnTo>
                  <a:cubicBezTo>
                    <a:pt x="0" y="29396"/>
                    <a:pt x="29396" y="0"/>
                    <a:pt x="65657" y="0"/>
                  </a:cubicBezTo>
                  <a:close/>
                </a:path>
              </a:pathLst>
            </a:custGeom>
            <a:solidFill>
              <a:srgbClr val="3E312E"/>
            </a:solidFill>
          </p:spPr>
          <p:txBody>
            <a:bodyPr/>
            <a:lstStyle/>
            <a:p/>
          </p:txBody>
        </p:sp>
        <p:sp>
          <p:nvSpPr>
            <p:cNvPr id="14" name="TextBox 14"/>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15" name="Group 15"/>
          <p:cNvGrpSpPr/>
          <p:nvPr/>
        </p:nvGrpSpPr>
        <p:grpSpPr>
          <a:xfrm>
            <a:off x="874326" y="6269980"/>
            <a:ext cx="6518335" cy="3286416"/>
            <a:chExt cx="1511671" cy="762155"/>
          </a:xfrm>
        </p:grpSpPr>
        <p:sp>
          <p:nvSpPr>
            <p:cNvPr id="16" name="Freeform 16"/>
            <p:cNvSpPr/>
            <p:nvPr/>
          </p:nvSpPr>
          <p:spPr>
            <a:xfrm>
              <a:off x="0" y="0"/>
              <a:ext cx="1511671" cy="762155"/>
            </a:xfrm>
            <a:custGeom>
              <a:rect l="l" t="t" r="r" b="b"/>
              <a:pathLst>
                <a:path w="1511671" h="762155">
                  <a:moveTo>
                    <a:pt x="23754" y="0"/>
                  </a:moveTo>
                  <a:lnTo>
                    <a:pt x="1487917" y="0"/>
                  </a:lnTo>
                  <a:cubicBezTo>
                    <a:pt x="1501036" y="0"/>
                    <a:pt x="1511671" y="10635"/>
                    <a:pt x="1511671" y="23754"/>
                  </a:cubicBezTo>
                  <a:lnTo>
                    <a:pt x="1511671" y="738400"/>
                  </a:lnTo>
                  <a:cubicBezTo>
                    <a:pt x="1511671" y="751520"/>
                    <a:pt x="1501036" y="762155"/>
                    <a:pt x="1487917" y="762155"/>
                  </a:cubicBezTo>
                  <a:lnTo>
                    <a:pt x="23754" y="762155"/>
                  </a:lnTo>
                  <a:cubicBezTo>
                    <a:pt x="10635" y="762155"/>
                    <a:pt x="0" y="751520"/>
                    <a:pt x="0" y="738400"/>
                  </a:cubicBezTo>
                  <a:lnTo>
                    <a:pt x="0" y="23754"/>
                  </a:lnTo>
                  <a:cubicBezTo>
                    <a:pt x="0" y="10635"/>
                    <a:pt x="10635" y="0"/>
                    <a:pt x="23754" y="0"/>
                  </a:cubicBezTo>
                  <a:close/>
                </a:path>
              </a:pathLst>
            </a:custGeom>
            <a:solidFill>
              <a:srgbClr val="FFFFFF"/>
            </a:solidFill>
            <a:ln w="38100" cap="sq">
              <a:solidFill>
                <a:srgbClr val="48ABFF"/>
              </a:solidFill>
              <a:prstDash val="solid"/>
              <a:miter/>
            </a:ln>
          </p:spPr>
          <p:txBody>
            <a:bodyPr/>
            <a:lstStyle/>
            <a:p/>
          </p:txBody>
        </p:sp>
        <p:sp>
          <p:nvSpPr>
            <p:cNvPr id="17" name="TextBox 17"/>
            <p:cNvSpPr txBox="1"/>
            <p:nvPr/>
          </p:nvSpPr>
          <p:spPr>
            <a:xfrm>
              <a:off x="0" y="-47625"/>
              <a:ext cx="1511671" cy="809780"/>
            </a:xfrm>
            <a:prstGeom prst="rect">
              <a:avLst/>
            </a:prstGeom>
          </p:spPr>
          <p:txBody>
            <a:bodyPr lIns="50800" tIns="50800" rIns="50800" bIns="50800" rtlCol="0" anchor="ctr"/>
            <a:lstStyle/>
            <a:p>
              <a:pPr algn="ctr">
                <a:lnSpc>
                  <a:spcPts val="3079"/>
                </a:lnSpc>
              </a:pPr>
              <a:endParaRPr/>
            </a:p>
          </p:txBody>
        </p:sp>
      </p:grpSp>
      <p:sp>
        <p:nvSpPr>
          <p:cNvPr id="18" name="TextBox 18"/>
          <p:cNvSpPr txBox="1"/>
          <p:nvPr/>
        </p:nvSpPr>
        <p:spPr>
          <a:xfrm>
            <a:off x="467223" y="95952"/>
            <a:ext cx="17353555"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9" name="TextBox 19"/>
          <p:cNvSpPr txBox="1"/>
          <p:nvPr/>
        </p:nvSpPr>
        <p:spPr>
          <a:xfrm>
            <a:off x="1032104" y="6689741"/>
            <a:ext cx="6328381" cy="601762"/>
          </a:xfrm>
          <a:prstGeom prst="rect">
            <a:avLst/>
          </a:prstGeom>
        </p:spPr>
        <p:txBody>
          <a:bodyPr lIns="0" tIns="0" rIns="0" bIns="0" rtlCol="0" anchor="t">
            <a:spAutoFit/>
          </a:bodyPr>
          <a:lstStyle/>
          <a:p>
            <a:pPr algn="ctr">
              <a:lnSpc>
                <a:spcPts val="4398"/>
              </a:lnSpc>
            </a:pPr>
            <a:r>
              <a:rPr lang="en-US" sz="4833" spc="154">
                <a:solidFill>
                  <a:srgbClr val="000000"/>
                </a:solidFill>
                <a:latin typeface="Barlow Semi-Bold"/>
              </a:rPr>
              <a:t>By Application</a:t>
            </a:r>
          </a:p>
        </p:txBody>
      </p:sp>
      <p:sp>
        <p:nvSpPr>
          <p:cNvPr id="20" name="TextBox 20"/>
          <p:cNvSpPr txBox="1"/>
          <p:nvPr/>
        </p:nvSpPr>
        <p:spPr>
          <a:xfrm>
            <a:off x="937127" y="7764884"/>
            <a:ext cx="6486935" cy="1214755"/>
          </a:xfrm>
          <a:prstGeom prst="rect">
            <a:avLst/>
          </a:prstGeom>
        </p:spPr>
        <p:txBody>
          <a:bodyPr lIns="0" tIns="0" rIns="0" bIns="0" rtlCol="0" anchor="t">
            <a:spAutoFit/>
          </a:bodyPr>
          <a:lstStyle/>
          <a:p>
            <a:pPr algn="ctr">
              <a:lnSpc>
                <a:spcPts val="4759"/>
              </a:lnSpc>
            </a:pPr>
            <a:r>
              <a:rPr lang="en-US" sz="3999" spc="127">
                <a:solidFill>
                  <a:srgbClr val="000000"/>
                </a:solidFill>
                <a:latin typeface="Barlow Semi-Bold"/>
              </a:rPr>
              <a:t>Cosmetic &amp; Personal Care</a:t>
            </a:r>
          </a:p>
          <a:p>
            <a:pPr algn="ctr">
              <a:lnSpc>
                <a:spcPts val="4759"/>
              </a:lnSpc>
            </a:pPr>
            <a:r>
              <a:rPr lang="en-US" sz="3999" spc="127">
                <a:solidFill>
                  <a:srgbClr val="000000"/>
                </a:solidFill>
                <a:latin typeface="Barlow Semi-Bold"/>
              </a:rPr>
              <a:t>USD 229.43 Million</a:t>
            </a:r>
          </a:p>
        </p:txBody>
      </p:sp>
      <p:sp>
        <p:nvSpPr>
          <p:cNvPr id="21" name="TextBox 21"/>
          <p:cNvSpPr txBox="1"/>
          <p:nvPr/>
        </p:nvSpPr>
        <p:spPr>
          <a:xfrm>
            <a:off x="1032104" y="2605421"/>
            <a:ext cx="6328381" cy="631825"/>
          </a:xfrm>
          <a:prstGeom prst="rect">
            <a:avLst/>
          </a:prstGeom>
        </p:spPr>
        <p:txBody>
          <a:bodyPr lIns="0" tIns="0" rIns="0" bIns="0" rtlCol="0" anchor="t">
            <a:spAutoFit/>
          </a:bodyPr>
          <a:lstStyle/>
          <a:p>
            <a:pPr algn="ctr">
              <a:lnSpc>
                <a:spcPts val="4549"/>
              </a:lnSpc>
            </a:pPr>
            <a:r>
              <a:rPr lang="en-US" sz="4999" spc="159">
                <a:solidFill>
                  <a:srgbClr val="000000"/>
                </a:solidFill>
                <a:latin typeface="Barlow Semi-Bold"/>
              </a:rPr>
              <a:t>Type Segment</a:t>
            </a:r>
          </a:p>
        </p:txBody>
      </p:sp>
      <p:sp>
        <p:nvSpPr>
          <p:cNvPr id="22" name="TextBox 22"/>
          <p:cNvSpPr txBox="1"/>
          <p:nvPr/>
        </p:nvSpPr>
        <p:spPr>
          <a:xfrm>
            <a:off x="999928" y="3802539"/>
            <a:ext cx="6392734" cy="1214755"/>
          </a:xfrm>
          <a:prstGeom prst="rect">
            <a:avLst/>
          </a:prstGeom>
        </p:spPr>
        <p:txBody>
          <a:bodyPr lIns="0" tIns="0" rIns="0" bIns="0" rtlCol="0" anchor="t">
            <a:spAutoFit/>
          </a:bodyPr>
          <a:lstStyle/>
          <a:p>
            <a:pPr algn="ctr">
              <a:lnSpc>
                <a:spcPts val="4759"/>
              </a:lnSpc>
            </a:pPr>
            <a:r>
              <a:rPr lang="en-US" sz="3999" spc="127">
                <a:solidFill>
                  <a:srgbClr val="000000"/>
                </a:solidFill>
                <a:latin typeface="Barlow Semi-Bold"/>
              </a:rPr>
              <a:t>Yellow Beeswax</a:t>
            </a:r>
          </a:p>
          <a:p>
            <a:pPr algn="ctr">
              <a:lnSpc>
                <a:spcPts val="4759"/>
              </a:lnSpc>
            </a:pPr>
            <a:r>
              <a:rPr lang="en-US" sz="3999" spc="127">
                <a:solidFill>
                  <a:srgbClr val="000000"/>
                </a:solidFill>
                <a:latin typeface="Barlow Semi-Bold"/>
              </a:rPr>
              <a:t>USD 303.41 Million</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028700"/>
            <a:ext cx="12172535" cy="9258300"/>
          </a:xfrm>
          <a:custGeom>
            <a:rect l="l" t="t" r="r" b="b"/>
            <a:pathLst>
              <a:path w="12172535" h="9258300">
                <a:moveTo>
                  <a:pt x="0" y="0"/>
                </a:moveTo>
                <a:lnTo>
                  <a:pt x="12172535" y="0"/>
                </a:lnTo>
                <a:lnTo>
                  <a:pt x="12172535" y="9258300"/>
                </a:lnTo>
                <a:lnTo>
                  <a:pt x="0" y="9258300"/>
                </a:lnTo>
                <a:lnTo>
                  <a:pt x="0" y="0"/>
                </a:lnTo>
                <a:close/>
              </a:path>
            </a:pathLst>
          </a:custGeom>
          <a:blipFill>
            <a:blip r:embed="rId2"/>
            <a:stretch>
              <a:fillRect l="-7550" t="-25665" r="-7734" b="-25907"/>
            </a:stretch>
          </a:blipFill>
        </p:spPr>
        <p:txBody>
          <a:bodyPr/>
          <a:lstStyle/>
          <a:p/>
        </p:txBody>
      </p:sp>
      <p:sp>
        <p:nvSpPr>
          <p:cNvPr id="3" name="TextBox 3"/>
          <p:cNvSpPr txBox="1"/>
          <p:nvPr/>
        </p:nvSpPr>
        <p:spPr>
          <a:xfrm>
            <a:off x="0" y="56283"/>
            <a:ext cx="18016034" cy="979172"/>
          </a:xfrm>
          <a:prstGeom prst="rect">
            <a:avLst/>
          </a:prstGeom>
        </p:spPr>
        <p:txBody>
          <a:bodyPr lIns="0" tIns="0" rIns="0" bIns="0" rtlCol="0" anchor="t">
            <a:spAutoFit/>
          </a:bodyPr>
          <a:lstStyle/>
          <a:p>
            <a:pPr algn="ctr">
              <a:lnSpc>
                <a:spcPts val="7979"/>
              </a:lnSpc>
              <a:spcBef>
                <a:spcPct val="0"/>
              </a:spcBef>
            </a:pPr>
            <a:r>
              <a:rPr lang="en-US" sz="5699" spc="182">
                <a:solidFill>
                  <a:srgbClr val="1B1917"/>
                </a:solidFill>
                <a:latin typeface="Canva Sans"/>
              </a:rPr>
              <a:t>Global Beeswax Market Revenue share for 2022</a:t>
            </a:r>
          </a:p>
        </p:txBody>
      </p:sp>
      <p:sp>
        <p:nvSpPr>
          <p:cNvPr id="4" name="TextBox 4"/>
          <p:cNvSpPr txBox="1"/>
          <p:nvPr/>
        </p:nvSpPr>
        <p:spPr>
          <a:xfrm>
            <a:off x="10530082" y="4890136"/>
            <a:ext cx="7070315" cy="1621153"/>
          </a:xfrm>
          <a:prstGeom prst="rect">
            <a:avLst/>
          </a:prstGeom>
        </p:spPr>
        <p:txBody>
          <a:bodyPr lIns="0" tIns="0" rIns="0" bIns="0" rtlCol="0" anchor="t">
            <a:spAutoFit/>
          </a:bodyPr>
          <a:lstStyle/>
          <a:p>
            <a:pPr algn="ctr">
              <a:lnSpc>
                <a:spcPts val="6359"/>
              </a:lnSpc>
            </a:pPr>
            <a:r>
              <a:rPr lang="en-US" sz="5999">
                <a:solidFill>
                  <a:srgbClr val="1B1917"/>
                </a:solidFill>
                <a:latin typeface="Canva Sans"/>
              </a:rPr>
              <a:t>North America</a:t>
            </a:r>
          </a:p>
          <a:p>
            <a:pPr algn="ctr">
              <a:lnSpc>
                <a:spcPts val="6359"/>
              </a:lnSpc>
            </a:pPr>
            <a:r>
              <a:rPr lang="en-US" sz="5999">
                <a:solidFill>
                  <a:srgbClr val="1B1917"/>
                </a:solidFill>
                <a:latin typeface="Canva Sans"/>
              </a:rPr>
              <a:t>USD 189.41 Million</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5508782" y="1272530"/>
            <a:ext cx="9905446" cy="3650884"/>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4584496" y="5322806"/>
            <a:ext cx="10829732" cy="3691664"/>
            <a:chExt cx="7487197" cy="2552253"/>
          </a:xfrm>
        </p:grpSpPr>
        <p:sp>
          <p:nvSpPr>
            <p:cNvPr id="6" name="Freeform 6"/>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4C3643"/>
            </a:solidFill>
          </p:spPr>
          <p:txBody>
            <a:bodyPr/>
            <a:lstStyle/>
            <a:p/>
          </p:txBody>
        </p:sp>
      </p:grpSp>
      <p:grpSp>
        <p:nvGrpSpPr>
          <p:cNvPr id="7" name="Group 7"/>
          <p:cNvGrpSpPr/>
          <p:nvPr/>
        </p:nvGrpSpPr>
        <p:grpSpPr>
          <a:xfrm>
            <a:off x="4584496" y="1272530"/>
            <a:ext cx="10829732" cy="3650884"/>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885637"/>
            </a:solidFill>
          </p:spPr>
          <p:txBody>
            <a:bodyPr/>
            <a:lstStyle/>
            <a:p/>
          </p:txBody>
        </p:sp>
      </p:grpSp>
      <p:grpSp>
        <p:nvGrpSpPr>
          <p:cNvPr id="9" name="Group 9"/>
          <p:cNvGrpSpPr/>
          <p:nvPr/>
        </p:nvGrpSpPr>
        <p:grpSpPr>
          <a:xfrm>
            <a:off x="3193434" y="1837375"/>
            <a:ext cx="2782124" cy="2521195"/>
            <a:chExt cx="1923438" cy="1743043"/>
          </a:xfrm>
        </p:grpSpPr>
        <p:sp>
          <p:nvSpPr>
            <p:cNvPr id="10" name="Freeform 10"/>
            <p:cNvSpPr/>
            <p:nvPr/>
          </p:nvSpPr>
          <p:spPr>
            <a:xfrm>
              <a:off x="0" y="0"/>
              <a:ext cx="1923438" cy="1743043"/>
            </a:xfrm>
            <a:custGeom>
              <a:rect l="l" t="t" r="r" b="b"/>
              <a:pathLst>
                <a:path w="1923438" h="1743043">
                  <a:moveTo>
                    <a:pt x="1798977" y="1743042"/>
                  </a:moveTo>
                  <a:lnTo>
                    <a:pt x="124460" y="1743042"/>
                  </a:lnTo>
                  <a:cubicBezTo>
                    <a:pt x="55880" y="1743042"/>
                    <a:pt x="0" y="1687163"/>
                    <a:pt x="0" y="1618583"/>
                  </a:cubicBezTo>
                  <a:lnTo>
                    <a:pt x="0" y="124460"/>
                  </a:lnTo>
                  <a:cubicBezTo>
                    <a:pt x="0" y="55880"/>
                    <a:pt x="55880" y="0"/>
                    <a:pt x="124460" y="0"/>
                  </a:cubicBezTo>
                  <a:lnTo>
                    <a:pt x="1798978" y="0"/>
                  </a:lnTo>
                  <a:cubicBezTo>
                    <a:pt x="1867558" y="0"/>
                    <a:pt x="1923438" y="55880"/>
                    <a:pt x="1923438" y="124460"/>
                  </a:cubicBezTo>
                  <a:lnTo>
                    <a:pt x="1923438" y="1618583"/>
                  </a:lnTo>
                  <a:cubicBezTo>
                    <a:pt x="1923438" y="1687163"/>
                    <a:pt x="1867558" y="1743043"/>
                    <a:pt x="1798978" y="1743043"/>
                  </a:cubicBezTo>
                  <a:close/>
                </a:path>
              </a:pathLst>
            </a:custGeom>
            <a:solidFill>
              <a:srgbClr val="4C3643"/>
            </a:solidFill>
          </p:spPr>
          <p:txBody>
            <a:bodyPr/>
            <a:lstStyle/>
            <a:p/>
          </p:txBody>
        </p:sp>
      </p:grpSp>
      <p:grpSp>
        <p:nvGrpSpPr>
          <p:cNvPr id="11" name="Group 11"/>
          <p:cNvGrpSpPr/>
          <p:nvPr/>
        </p:nvGrpSpPr>
        <p:grpSpPr>
          <a:xfrm>
            <a:off x="2873772" y="5818787"/>
            <a:ext cx="3101786" cy="2521195"/>
            <a:chExt cx="2144437" cy="1743043"/>
          </a:xfrm>
        </p:grpSpPr>
        <p:sp>
          <p:nvSpPr>
            <p:cNvPr id="12" name="Freeform 12"/>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885637"/>
            </a:solidFill>
          </p:spPr>
          <p:txBody>
            <a:bodyPr/>
            <a:lstStyle/>
            <a:p/>
          </p:txBody>
        </p:sp>
      </p:grpSp>
      <p:grpSp>
        <p:nvGrpSpPr>
          <p:cNvPr id="13" name="Group 13"/>
          <p:cNvGrpSpPr>
            <a:grpSpLocks noChangeAspect="1"/>
          </p:cNvGrpSpPr>
          <p:nvPr/>
        </p:nvGrpSpPr>
        <p:grpSpPr>
          <a:xfrm rot="5400000">
            <a:off x="5828689" y="2733105"/>
            <a:ext cx="842649" cy="729734"/>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C3643"/>
            </a:solidFill>
          </p:spPr>
          <p:txBody>
            <a:bodyPr/>
            <a:lstStyle/>
            <a:p/>
          </p:txBody>
        </p:sp>
      </p:grpSp>
      <p:grpSp>
        <p:nvGrpSpPr>
          <p:cNvPr id="15" name="Group 15"/>
          <p:cNvGrpSpPr>
            <a:grpSpLocks noChangeAspect="1"/>
          </p:cNvGrpSpPr>
          <p:nvPr/>
        </p:nvGrpSpPr>
        <p:grpSpPr>
          <a:xfrm rot="5400000">
            <a:off x="5828689" y="6783381"/>
            <a:ext cx="842649" cy="729734"/>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885637"/>
            </a:solidFill>
          </p:spPr>
          <p:txBody>
            <a:bodyPr/>
            <a:lstStyle/>
            <a:p/>
          </p:txBody>
        </p:sp>
      </p:grpSp>
      <p:sp>
        <p:nvSpPr>
          <p:cNvPr id="17" name="TextBox 17"/>
          <p:cNvSpPr txBox="1"/>
          <p:nvPr/>
        </p:nvSpPr>
        <p:spPr>
          <a:xfrm>
            <a:off x="3193434" y="2671619"/>
            <a:ext cx="2782124" cy="654824"/>
          </a:xfrm>
          <a:prstGeom prst="rect">
            <a:avLst/>
          </a:prstGeom>
        </p:spPr>
        <p:txBody>
          <a:bodyPr lIns="0" tIns="0" rIns="0" bIns="0" rtlCol="0" anchor="t">
            <a:spAutoFit/>
          </a:bodyPr>
          <a:lstStyle/>
          <a:p>
            <a:pPr algn="ctr">
              <a:lnSpc>
                <a:spcPts val="5404"/>
              </a:lnSpc>
              <a:spcBef>
                <a:spcPct val="0"/>
              </a:spcBef>
            </a:pPr>
            <a:r>
              <a:rPr lang="en-US" sz="3860" spc="123">
                <a:solidFill>
                  <a:srgbClr val="FFFFFF"/>
                </a:solidFill>
                <a:latin typeface="Garet Bold"/>
              </a:rPr>
              <a:t>Drivers</a:t>
            </a:r>
          </a:p>
        </p:txBody>
      </p:sp>
      <p:sp>
        <p:nvSpPr>
          <p:cNvPr id="18" name="TextBox 18"/>
          <p:cNvSpPr txBox="1"/>
          <p:nvPr/>
        </p:nvSpPr>
        <p:spPr>
          <a:xfrm>
            <a:off x="2873772" y="6782736"/>
            <a:ext cx="3421447" cy="654824"/>
          </a:xfrm>
          <a:prstGeom prst="rect">
            <a:avLst/>
          </a:prstGeom>
        </p:spPr>
        <p:txBody>
          <a:bodyPr lIns="0" tIns="0" rIns="0" bIns="0" rtlCol="0" anchor="t">
            <a:spAutoFit/>
          </a:bodyPr>
          <a:lstStyle/>
          <a:p>
            <a:pPr algn="ctr">
              <a:lnSpc>
                <a:spcPts val="5404"/>
              </a:lnSpc>
              <a:spcBef>
                <a:spcPct val="0"/>
              </a:spcBef>
            </a:pPr>
            <a:r>
              <a:rPr lang="en-US" sz="3860" spc="123">
                <a:solidFill>
                  <a:srgbClr val="E6E4E1"/>
                </a:solidFill>
                <a:latin typeface="Garet Bold"/>
              </a:rPr>
              <a:t>Restraints</a:t>
            </a:r>
          </a:p>
        </p:txBody>
      </p:sp>
      <p:sp>
        <p:nvSpPr>
          <p:cNvPr id="19" name="TextBox 19"/>
          <p:cNvSpPr txBox="1"/>
          <p:nvPr/>
        </p:nvSpPr>
        <p:spPr>
          <a:xfrm>
            <a:off x="6741761" y="2131186"/>
            <a:ext cx="8506748" cy="1783316"/>
          </a:xfrm>
          <a:prstGeom prst="rect">
            <a:avLst/>
          </a:prstGeom>
        </p:spPr>
        <p:txBody>
          <a:bodyPr lIns="0" tIns="0" rIns="0" bIns="0" rtlCol="0" anchor="t">
            <a:spAutoFit/>
          </a:bodyPr>
          <a:lstStyle/>
          <a:p>
            <a:pPr>
              <a:lnSpc>
                <a:spcPts val="7078"/>
              </a:lnSpc>
            </a:pPr>
            <a:r>
              <a:rPr lang="en-US" sz="5662" spc="181">
                <a:solidFill>
                  <a:srgbClr val="E6E4E1"/>
                </a:solidFill>
                <a:latin typeface="Barlow Semi-Bold"/>
              </a:rPr>
              <a:t>Rising cosmetic and personal care industry</a:t>
            </a:r>
          </a:p>
        </p:txBody>
      </p:sp>
      <p:sp>
        <p:nvSpPr>
          <p:cNvPr id="20" name="TextBox 20"/>
          <p:cNvSpPr txBox="1"/>
          <p:nvPr/>
        </p:nvSpPr>
        <p:spPr>
          <a:xfrm>
            <a:off x="6741761" y="6268688"/>
            <a:ext cx="8252987" cy="1783404"/>
          </a:xfrm>
          <a:prstGeom prst="rect">
            <a:avLst/>
          </a:prstGeom>
        </p:spPr>
        <p:txBody>
          <a:bodyPr lIns="0" tIns="0" rIns="0" bIns="0" rtlCol="0" anchor="t">
            <a:spAutoFit/>
          </a:bodyPr>
          <a:lstStyle/>
          <a:p>
            <a:pPr>
              <a:lnSpc>
                <a:spcPts val="7078"/>
              </a:lnSpc>
            </a:pPr>
            <a:r>
              <a:rPr lang="en-US" sz="5662" spc="181">
                <a:solidFill>
                  <a:srgbClr val="FFFFFF"/>
                </a:solidFill>
                <a:latin typeface="Barlow Semi-Bold"/>
              </a:rPr>
              <a:t>Side effect associated with high consumption</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8700" y="1509280"/>
            <a:ext cx="16230600" cy="7112577"/>
            <a:chExt cx="4274726" cy="1873271"/>
          </a:xfrm>
        </p:grpSpPr>
        <p:sp>
          <p:nvSpPr>
            <p:cNvPr id="4" name="Freeform 4"/>
            <p:cNvSpPr/>
            <p:nvPr/>
          </p:nvSpPr>
          <p:spPr>
            <a:xfrm>
              <a:off x="0" y="0"/>
              <a:ext cx="4274726" cy="1873271"/>
            </a:xfrm>
            <a:custGeom>
              <a:rect l="l" t="t" r="r" b="b"/>
              <a:pathLst>
                <a:path w="4274726" h="1873271">
                  <a:moveTo>
                    <a:pt x="24327" y="0"/>
                  </a:moveTo>
                  <a:lnTo>
                    <a:pt x="4250399" y="0"/>
                  </a:lnTo>
                  <a:cubicBezTo>
                    <a:pt x="4263834" y="0"/>
                    <a:pt x="4274726" y="10891"/>
                    <a:pt x="4274726" y="24327"/>
                  </a:cubicBezTo>
                  <a:lnTo>
                    <a:pt x="4274726" y="1848945"/>
                  </a:lnTo>
                  <a:cubicBezTo>
                    <a:pt x="4274726" y="1855396"/>
                    <a:pt x="4272163" y="1861584"/>
                    <a:pt x="4267601" y="1866146"/>
                  </a:cubicBezTo>
                  <a:cubicBezTo>
                    <a:pt x="4263039" y="1870708"/>
                    <a:pt x="4256851" y="1873271"/>
                    <a:pt x="4250399" y="1873271"/>
                  </a:cubicBezTo>
                  <a:lnTo>
                    <a:pt x="24327" y="1873271"/>
                  </a:lnTo>
                  <a:cubicBezTo>
                    <a:pt x="10891" y="1873271"/>
                    <a:pt x="0" y="1862380"/>
                    <a:pt x="0" y="1848945"/>
                  </a:cubicBezTo>
                  <a:lnTo>
                    <a:pt x="0" y="24327"/>
                  </a:lnTo>
                  <a:cubicBezTo>
                    <a:pt x="0" y="10891"/>
                    <a:pt x="10891" y="0"/>
                    <a:pt x="24327" y="0"/>
                  </a:cubicBezTo>
                  <a:close/>
                </a:path>
              </a:pathLst>
            </a:custGeom>
            <a:solidFill>
              <a:srgbClr val="000000">
                <a:alpha val="80000"/>
              </a:srgbClr>
            </a:solidFill>
          </p:spPr>
          <p:txBody>
            <a:bodyPr/>
            <a:lstStyle/>
            <a:p/>
          </p:txBody>
        </p:sp>
        <p:sp>
          <p:nvSpPr>
            <p:cNvPr id="5" name="TextBox 5"/>
            <p:cNvSpPr txBox="1"/>
            <p:nvPr/>
          </p:nvSpPr>
          <p:spPr>
            <a:xfrm>
              <a:off x="0" y="-38100"/>
              <a:ext cx="4274726" cy="1911371"/>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360752" y="1750868"/>
            <a:ext cx="11150859" cy="897890"/>
          </a:xfrm>
          <a:prstGeom prst="rect">
            <a:avLst/>
          </a:prstGeom>
        </p:spPr>
        <p:txBody>
          <a:bodyPr lIns="0" tIns="0" rIns="0" bIns="0" rtlCol="0" anchor="t">
            <a:spAutoFit/>
          </a:bodyPr>
          <a:lstStyle/>
          <a:p>
            <a:pPr algn="ctr">
              <a:lnSpc>
                <a:spcPts val="6954"/>
              </a:lnSpc>
            </a:pPr>
            <a:r>
              <a:rPr lang="en-US" sz="6499">
                <a:solidFill>
                  <a:srgbClr val="FFFFFF"/>
                </a:solidFill>
                <a:latin typeface="Canva Sans"/>
              </a:rPr>
              <a:t>AUTHOR'S PERSPECTIVE</a:t>
            </a:r>
          </a:p>
        </p:txBody>
      </p:sp>
      <p:sp>
        <p:nvSpPr>
          <p:cNvPr id="7" name="TextBox 7"/>
          <p:cNvSpPr txBox="1"/>
          <p:nvPr/>
        </p:nvSpPr>
        <p:spPr>
          <a:xfrm>
            <a:off x="1262495" y="2947125"/>
            <a:ext cx="15996805" cy="5331460"/>
          </a:xfrm>
          <a:prstGeom prst="rect">
            <a:avLst/>
          </a:prstGeom>
        </p:spPr>
        <p:txBody>
          <a:bodyPr lIns="0" tIns="0" rIns="0" bIns="0" rtlCol="0" anchor="t">
            <a:spAutoFit/>
          </a:bodyPr>
          <a:lstStyle/>
          <a:p>
            <a:pPr marL="734045" lvl="1" indent="-367022">
              <a:lnSpc>
                <a:spcPts val="4249"/>
              </a:lnSpc>
              <a:buFont typeface="Arial"/>
              <a:buChar char="•"/>
            </a:pPr>
            <a:r>
              <a:rPr lang="en-US" sz="3399">
                <a:solidFill>
                  <a:srgbClr val="FFFFFF"/>
                </a:solidFill>
                <a:latin typeface="Canva Sans"/>
              </a:rPr>
              <a:t>The Global Beeswax Market revenue in 2017: USD 523.65 Million</a:t>
            </a:r>
          </a:p>
          <a:p>
            <a:pPr marL="734045" lvl="1" indent="-367022">
              <a:lnSpc>
                <a:spcPts val="4249"/>
              </a:lnSpc>
              <a:buFont typeface="Arial"/>
              <a:buChar char="•"/>
            </a:pPr>
            <a:r>
              <a:rPr lang="en-US" sz="3399">
                <a:solidFill>
                  <a:srgbClr val="FFFFFF"/>
                </a:solidFill>
                <a:latin typeface="Canva Sans"/>
              </a:rPr>
              <a:t>White Beeswax held for largest share of total revenue generated in 2020</a:t>
            </a:r>
          </a:p>
          <a:p>
            <a:pPr marL="734045" lvl="1" indent="-367022">
              <a:lnSpc>
                <a:spcPts val="4249"/>
              </a:lnSpc>
              <a:buFont typeface="Arial"/>
              <a:buChar char="•"/>
            </a:pPr>
            <a:r>
              <a:rPr lang="en-US" sz="3399">
                <a:solidFill>
                  <a:srgbClr val="FFFFFF"/>
                </a:solidFill>
                <a:latin typeface="Canva Sans"/>
              </a:rPr>
              <a:t>Cosmetic &amp; Personal Care held maximum share of Beeswax market in 2020</a:t>
            </a:r>
          </a:p>
          <a:p>
            <a:pPr marL="734045" lvl="1" indent="-367022">
              <a:lnSpc>
                <a:spcPts val="4249"/>
              </a:lnSpc>
              <a:buFont typeface="Arial"/>
              <a:buChar char="•"/>
            </a:pPr>
            <a:r>
              <a:rPr lang="en-US" sz="3399">
                <a:solidFill>
                  <a:srgbClr val="FFFFFF"/>
                </a:solidFill>
                <a:latin typeface="Canva Sans"/>
              </a:rPr>
              <a:t>Rising cosmetic and personal care industry and inclination towards healthy and natural food products drives the growth of the beeswax market</a:t>
            </a:r>
          </a:p>
          <a:p>
            <a:pPr marL="734045" lvl="1" indent="-367022">
              <a:lnSpc>
                <a:spcPts val="4249"/>
              </a:lnSpc>
              <a:buFont typeface="Arial"/>
              <a:buChar char="•"/>
            </a:pPr>
            <a:r>
              <a:rPr lang="en-US" sz="3399">
                <a:solidFill>
                  <a:srgbClr val="FFFFFF"/>
                </a:solidFill>
                <a:latin typeface="Canva Sans"/>
              </a:rPr>
              <a:t>Side effect associated with high consumption hamper the growth of the beeswax market</a:t>
            </a:r>
          </a:p>
          <a:p>
            <a:pPr marL="734045" lvl="1" indent="-367022">
              <a:lnSpc>
                <a:spcPts val="4249"/>
              </a:lnSpc>
              <a:buFont typeface="Arial"/>
              <a:buChar char="•"/>
            </a:pPr>
            <a:r>
              <a:rPr lang="en-US" sz="3399">
                <a:solidFill>
                  <a:srgbClr val="FFFFFF"/>
                </a:solidFill>
                <a:latin typeface="Canva Sans"/>
              </a:rPr>
              <a:t>Rapid industrialization will stimulate the growth of the beeswax market</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sp>
        <p:nvSpPr>
          <p:cNvPr id="3" name="Freeform 3"/>
          <p:cNvSpPr/>
          <p:nvPr/>
        </p:nvSpPr>
        <p:spPr>
          <a:xfrm>
            <a:off x="8058296" y="2232022"/>
            <a:ext cx="3289514" cy="1184225"/>
          </a:xfrm>
          <a:custGeom>
            <a:rect l="l" t="t" r="r" b="b"/>
            <a:pathLst>
              <a:path w="3289514" h="1184225">
                <a:moveTo>
                  <a:pt x="0" y="0"/>
                </a:moveTo>
                <a:lnTo>
                  <a:pt x="3289514" y="0"/>
                </a:lnTo>
                <a:lnTo>
                  <a:pt x="3289514" y="1184226"/>
                </a:lnTo>
                <a:lnTo>
                  <a:pt x="0" y="1184226"/>
                </a:lnTo>
                <a:lnTo>
                  <a:pt x="0" y="0"/>
                </a:lnTo>
                <a:close/>
              </a:path>
            </a:pathLst>
          </a:custGeom>
          <a:blipFill>
            <a:blip r:embed="rId3"/>
            <a:stretch>
              <a:fillRect/>
            </a:stretch>
          </a:blipFill>
        </p:spPr>
        <p:txBody>
          <a:bodyPr/>
          <a:lstStyle/>
          <a:p/>
        </p:txBody>
      </p:sp>
      <p:sp>
        <p:nvSpPr>
          <p:cNvPr id="4" name="Freeform 4"/>
          <p:cNvSpPr/>
          <p:nvPr/>
        </p:nvSpPr>
        <p:spPr>
          <a:xfrm>
            <a:off x="11685323" y="1695332"/>
            <a:ext cx="2200802" cy="2200802"/>
          </a:xfrm>
          <a:custGeom>
            <a:rect l="l" t="t" r="r" b="b"/>
            <a:pathLst>
              <a:path w="2200802" h="2200802">
                <a:moveTo>
                  <a:pt x="0" y="0"/>
                </a:moveTo>
                <a:lnTo>
                  <a:pt x="2200803" y="0"/>
                </a:lnTo>
                <a:lnTo>
                  <a:pt x="2200803" y="2200803"/>
                </a:lnTo>
                <a:lnTo>
                  <a:pt x="0" y="2200803"/>
                </a:lnTo>
                <a:lnTo>
                  <a:pt x="0" y="0"/>
                </a:lnTo>
                <a:close/>
              </a:path>
            </a:pathLst>
          </a:custGeom>
          <a:blipFill>
            <a:blip r:embed="rId4"/>
            <a:stretch>
              <a:fillRect r="-166" b="-166"/>
            </a:stretch>
          </a:blipFill>
        </p:spPr>
        <p:txBody>
          <a:bodyPr/>
          <a:lstStyle/>
          <a:p/>
        </p:txBody>
      </p:sp>
      <p:sp>
        <p:nvSpPr>
          <p:cNvPr id="5" name="Freeform 5"/>
          <p:cNvSpPr/>
          <p:nvPr/>
        </p:nvSpPr>
        <p:spPr>
          <a:xfrm>
            <a:off x="14377595" y="1859105"/>
            <a:ext cx="3600024" cy="1557142"/>
          </a:xfrm>
          <a:custGeom>
            <a:rect l="l" t="t" r="r" b="b"/>
            <a:pathLst>
              <a:path w="3600024" h="1557142">
                <a:moveTo>
                  <a:pt x="0" y="0"/>
                </a:moveTo>
                <a:lnTo>
                  <a:pt x="3600024" y="0"/>
                </a:lnTo>
                <a:lnTo>
                  <a:pt x="3600024" y="1557143"/>
                </a:lnTo>
                <a:lnTo>
                  <a:pt x="0" y="1557143"/>
                </a:lnTo>
                <a:lnTo>
                  <a:pt x="0" y="0"/>
                </a:lnTo>
                <a:close/>
              </a:path>
            </a:pathLst>
          </a:custGeom>
          <a:blipFill>
            <a:blip r:embed="rId5"/>
            <a:stretch>
              <a:fillRect l="-3930" t="-17071" r="-2948" b="-14199"/>
            </a:stretch>
          </a:blipFill>
        </p:spPr>
        <p:txBody>
          <a:bodyPr/>
          <a:lstStyle/>
          <a:p/>
        </p:txBody>
      </p:sp>
      <p:sp>
        <p:nvSpPr>
          <p:cNvPr id="6" name="Freeform 6"/>
          <p:cNvSpPr/>
          <p:nvPr/>
        </p:nvSpPr>
        <p:spPr>
          <a:xfrm>
            <a:off x="8058296" y="4267610"/>
            <a:ext cx="3793709" cy="986491"/>
          </a:xfrm>
          <a:custGeom>
            <a:rect l="l" t="t" r="r" b="b"/>
            <a:pathLst>
              <a:path w="3793709" h="986491">
                <a:moveTo>
                  <a:pt x="0" y="0"/>
                </a:moveTo>
                <a:lnTo>
                  <a:pt x="3793708" y="0"/>
                </a:lnTo>
                <a:lnTo>
                  <a:pt x="3793708" y="986491"/>
                </a:lnTo>
                <a:lnTo>
                  <a:pt x="0" y="986491"/>
                </a:lnTo>
                <a:lnTo>
                  <a:pt x="0" y="0"/>
                </a:lnTo>
                <a:close/>
              </a:path>
            </a:pathLst>
          </a:custGeom>
          <a:blipFill>
            <a:blip r:embed="rId6"/>
            <a:stretch>
              <a:fillRect/>
            </a:stretch>
          </a:blipFill>
        </p:spPr>
        <p:txBody>
          <a:bodyPr/>
          <a:lstStyle/>
          <a:p/>
        </p:txBody>
      </p:sp>
      <p:sp>
        <p:nvSpPr>
          <p:cNvPr id="7" name="Freeform 7"/>
          <p:cNvSpPr/>
          <p:nvPr/>
        </p:nvSpPr>
        <p:spPr>
          <a:xfrm>
            <a:off x="12286784" y="3896135"/>
            <a:ext cx="3198683" cy="1298024"/>
          </a:xfrm>
          <a:custGeom>
            <a:rect l="l" t="t" r="r" b="b"/>
            <a:pathLst>
              <a:path w="3198683" h="1298024">
                <a:moveTo>
                  <a:pt x="0" y="0"/>
                </a:moveTo>
                <a:lnTo>
                  <a:pt x="3198684" y="0"/>
                </a:lnTo>
                <a:lnTo>
                  <a:pt x="3198684" y="1298023"/>
                </a:lnTo>
                <a:lnTo>
                  <a:pt x="0" y="1298023"/>
                </a:lnTo>
                <a:lnTo>
                  <a:pt x="0" y="0"/>
                </a:lnTo>
                <a:close/>
              </a:path>
            </a:pathLst>
          </a:custGeom>
          <a:blipFill>
            <a:blip r:embed="rId7"/>
            <a:stretch>
              <a:fillRect b="-18695"/>
            </a:stretch>
          </a:blipFill>
        </p:spPr>
        <p:txBody>
          <a:bodyPr/>
          <a:lstStyle/>
          <a:p/>
        </p:txBody>
      </p:sp>
      <p:sp>
        <p:nvSpPr>
          <p:cNvPr id="8" name="Freeform 8"/>
          <p:cNvSpPr/>
          <p:nvPr/>
        </p:nvSpPr>
        <p:spPr>
          <a:xfrm>
            <a:off x="15506023" y="3426944"/>
            <a:ext cx="2471597" cy="2236405"/>
          </a:xfrm>
          <a:custGeom>
            <a:rect l="l" t="t" r="r" b="b"/>
            <a:pathLst>
              <a:path w="2471597" h="2236405">
                <a:moveTo>
                  <a:pt x="0" y="0"/>
                </a:moveTo>
                <a:lnTo>
                  <a:pt x="2471597" y="0"/>
                </a:lnTo>
                <a:lnTo>
                  <a:pt x="2471597" y="2236405"/>
                </a:lnTo>
                <a:lnTo>
                  <a:pt x="0" y="2236405"/>
                </a:lnTo>
                <a:lnTo>
                  <a:pt x="0" y="0"/>
                </a:lnTo>
                <a:close/>
              </a:path>
            </a:pathLst>
          </a:custGeom>
          <a:blipFill>
            <a:blip r:embed="rId8"/>
            <a:stretch>
              <a:fillRect l="-9832" t="-3899" r="-12654" b="-8692"/>
            </a:stretch>
          </a:blipFill>
        </p:spPr>
        <p:txBody>
          <a:bodyPr/>
          <a:lstStyle/>
          <a:p/>
        </p:txBody>
      </p:sp>
      <p:sp>
        <p:nvSpPr>
          <p:cNvPr id="9" name="Freeform 9"/>
          <p:cNvSpPr/>
          <p:nvPr/>
        </p:nvSpPr>
        <p:spPr>
          <a:xfrm>
            <a:off x="7350723" y="5971011"/>
            <a:ext cx="3997087" cy="841922"/>
          </a:xfrm>
          <a:custGeom>
            <a:rect l="l" t="t" r="r" b="b"/>
            <a:pathLst>
              <a:path w="3997087" h="841922">
                <a:moveTo>
                  <a:pt x="0" y="0"/>
                </a:moveTo>
                <a:lnTo>
                  <a:pt x="3997087" y="0"/>
                </a:lnTo>
                <a:lnTo>
                  <a:pt x="3997087" y="841922"/>
                </a:lnTo>
                <a:lnTo>
                  <a:pt x="0" y="841922"/>
                </a:lnTo>
                <a:lnTo>
                  <a:pt x="0" y="0"/>
                </a:lnTo>
                <a:close/>
              </a:path>
            </a:pathLst>
          </a:custGeom>
          <a:blipFill>
            <a:blip r:embed="rId9"/>
            <a:stretch>
              <a:fillRect/>
            </a:stretch>
          </a:blipFill>
        </p:spPr>
        <p:txBody>
          <a:bodyPr/>
          <a:lstStyle/>
          <a:p/>
        </p:txBody>
      </p:sp>
      <p:sp>
        <p:nvSpPr>
          <p:cNvPr id="10" name="Freeform 10"/>
          <p:cNvSpPr/>
          <p:nvPr/>
        </p:nvSpPr>
        <p:spPr>
          <a:xfrm>
            <a:off x="11604264" y="5339533"/>
            <a:ext cx="2356206" cy="2104877"/>
          </a:xfrm>
          <a:custGeom>
            <a:rect l="l" t="t" r="r" b="b"/>
            <a:pathLst>
              <a:path w="2356206" h="2104877">
                <a:moveTo>
                  <a:pt x="0" y="0"/>
                </a:moveTo>
                <a:lnTo>
                  <a:pt x="2356207" y="0"/>
                </a:lnTo>
                <a:lnTo>
                  <a:pt x="2356207" y="2104877"/>
                </a:lnTo>
                <a:lnTo>
                  <a:pt x="0" y="2104877"/>
                </a:lnTo>
                <a:lnTo>
                  <a:pt x="0" y="0"/>
                </a:lnTo>
                <a:close/>
              </a:path>
            </a:pathLst>
          </a:custGeom>
          <a:blipFill>
            <a:blip r:embed="rId10"/>
            <a:stretch>
              <a:fillRect/>
            </a:stretch>
          </a:blipFill>
        </p:spPr>
        <p:txBody>
          <a:bodyPr/>
          <a:lstStyle/>
          <a:p/>
        </p:txBody>
      </p:sp>
      <p:sp>
        <p:nvSpPr>
          <p:cNvPr id="11" name="Freeform 11"/>
          <p:cNvSpPr/>
          <p:nvPr/>
        </p:nvSpPr>
        <p:spPr>
          <a:xfrm>
            <a:off x="14217645" y="5903979"/>
            <a:ext cx="3921366" cy="975984"/>
          </a:xfrm>
          <a:custGeom>
            <a:rect l="l" t="t" r="r" b="b"/>
            <a:pathLst>
              <a:path w="3921366" h="975984">
                <a:moveTo>
                  <a:pt x="0" y="0"/>
                </a:moveTo>
                <a:lnTo>
                  <a:pt x="3921366" y="0"/>
                </a:lnTo>
                <a:lnTo>
                  <a:pt x="3921366" y="975985"/>
                </a:lnTo>
                <a:lnTo>
                  <a:pt x="0" y="975985"/>
                </a:lnTo>
                <a:lnTo>
                  <a:pt x="0" y="0"/>
                </a:lnTo>
                <a:close/>
              </a:path>
            </a:pathLst>
          </a:custGeom>
          <a:blipFill>
            <a:blip r:embed="rId11"/>
            <a:stretch>
              <a:fillRect/>
            </a:stretch>
          </a:blipFill>
        </p:spPr>
        <p:txBody>
          <a:bodyPr/>
          <a:lstStyle/>
          <a:p/>
        </p:txBody>
      </p:sp>
      <p:sp>
        <p:nvSpPr>
          <p:cNvPr id="12" name="Freeform 12"/>
          <p:cNvSpPr/>
          <p:nvPr/>
        </p:nvSpPr>
        <p:spPr>
          <a:xfrm>
            <a:off x="7958671" y="7083642"/>
            <a:ext cx="1669318" cy="1670865"/>
          </a:xfrm>
          <a:custGeom>
            <a:rect l="l" t="t" r="r" b="b"/>
            <a:pathLst>
              <a:path w="1669318" h="1670865">
                <a:moveTo>
                  <a:pt x="0" y="0"/>
                </a:moveTo>
                <a:lnTo>
                  <a:pt x="1669318" y="0"/>
                </a:lnTo>
                <a:lnTo>
                  <a:pt x="1669318" y="1670866"/>
                </a:lnTo>
                <a:lnTo>
                  <a:pt x="0" y="1670866"/>
                </a:lnTo>
                <a:lnTo>
                  <a:pt x="0" y="0"/>
                </a:lnTo>
                <a:close/>
              </a:path>
            </a:pathLst>
          </a:custGeom>
          <a:blipFill>
            <a:blip r:embed="rId12"/>
            <a:stretch>
              <a:fillRect/>
            </a:stretch>
          </a:blipFill>
        </p:spPr>
        <p:txBody>
          <a:bodyPr/>
          <a:lstStyle/>
          <a:p/>
        </p:txBody>
      </p:sp>
      <p:sp>
        <p:nvSpPr>
          <p:cNvPr id="13" name="Freeform 13"/>
          <p:cNvSpPr/>
          <p:nvPr/>
        </p:nvSpPr>
        <p:spPr>
          <a:xfrm>
            <a:off x="9767486" y="7587285"/>
            <a:ext cx="2519298" cy="1498352"/>
          </a:xfrm>
          <a:custGeom>
            <a:rect l="l" t="t" r="r" b="b"/>
            <a:pathLst>
              <a:path w="2519298" h="1498352">
                <a:moveTo>
                  <a:pt x="0" y="0"/>
                </a:moveTo>
                <a:lnTo>
                  <a:pt x="2519298" y="0"/>
                </a:lnTo>
                <a:lnTo>
                  <a:pt x="2519298" y="1498353"/>
                </a:lnTo>
                <a:lnTo>
                  <a:pt x="0" y="1498353"/>
                </a:lnTo>
                <a:lnTo>
                  <a:pt x="0" y="0"/>
                </a:lnTo>
                <a:close/>
              </a:path>
            </a:pathLst>
          </a:custGeom>
          <a:blipFill>
            <a:blip r:embed="rId13"/>
            <a:stretch>
              <a:fillRect/>
            </a:stretch>
          </a:blipFill>
        </p:spPr>
        <p:txBody>
          <a:bodyPr/>
          <a:lstStyle/>
          <a:p/>
        </p:txBody>
      </p:sp>
      <p:sp>
        <p:nvSpPr>
          <p:cNvPr id="14" name="Freeform 14"/>
          <p:cNvSpPr/>
          <p:nvPr/>
        </p:nvSpPr>
        <p:spPr>
          <a:xfrm>
            <a:off x="14565474" y="7146515"/>
            <a:ext cx="3573539" cy="923395"/>
          </a:xfrm>
          <a:custGeom>
            <a:rect l="l" t="t" r="r" b="b"/>
            <a:pathLst>
              <a:path w="3573538" h="923395">
                <a:moveTo>
                  <a:pt x="0" y="0"/>
                </a:moveTo>
                <a:lnTo>
                  <a:pt x="3573539" y="0"/>
                </a:lnTo>
                <a:lnTo>
                  <a:pt x="3573539" y="923395"/>
                </a:lnTo>
                <a:lnTo>
                  <a:pt x="0" y="923395"/>
                </a:lnTo>
                <a:lnTo>
                  <a:pt x="0" y="0"/>
                </a:lnTo>
                <a:close/>
              </a:path>
            </a:pathLst>
          </a:custGeom>
          <a:blipFill>
            <a:blip r:embed="rId14"/>
            <a:stretch>
              <a:fillRect/>
            </a:stretch>
          </a:blipFill>
        </p:spPr>
        <p:txBody>
          <a:bodyPr/>
          <a:lstStyle/>
          <a:p/>
        </p:txBody>
      </p:sp>
      <p:sp>
        <p:nvSpPr>
          <p:cNvPr id="15" name="Freeform 15"/>
          <p:cNvSpPr/>
          <p:nvPr/>
        </p:nvSpPr>
        <p:spPr>
          <a:xfrm>
            <a:off x="12598643" y="8300565"/>
            <a:ext cx="2723656" cy="907885"/>
          </a:xfrm>
          <a:custGeom>
            <a:rect l="l" t="t" r="r" b="b"/>
            <a:pathLst>
              <a:path w="2723656" h="907885">
                <a:moveTo>
                  <a:pt x="0" y="0"/>
                </a:moveTo>
                <a:lnTo>
                  <a:pt x="2723656" y="0"/>
                </a:lnTo>
                <a:lnTo>
                  <a:pt x="2723656" y="907885"/>
                </a:lnTo>
                <a:lnTo>
                  <a:pt x="0" y="907885"/>
                </a:lnTo>
                <a:lnTo>
                  <a:pt x="0" y="0"/>
                </a:lnTo>
                <a:close/>
              </a:path>
            </a:pathLst>
          </a:custGeom>
          <a:blipFill>
            <a:blip r:embed="rId15"/>
            <a:stretch>
              <a:fillRect/>
            </a:stretch>
          </a:blipFill>
        </p:spPr>
        <p:txBody>
          <a:bodyPr/>
          <a:lstStyle/>
          <a:p/>
        </p:txBody>
      </p:sp>
      <p:sp>
        <p:nvSpPr>
          <p:cNvPr id="16" name="Freeform 16"/>
          <p:cNvSpPr/>
          <p:nvPr/>
        </p:nvSpPr>
        <p:spPr>
          <a:xfrm>
            <a:off x="15581097" y="8340847"/>
            <a:ext cx="2321449" cy="867603"/>
          </a:xfrm>
          <a:custGeom>
            <a:rect l="l" t="t" r="r" b="b"/>
            <a:pathLst>
              <a:path w="2321449" h="867603">
                <a:moveTo>
                  <a:pt x="0" y="0"/>
                </a:moveTo>
                <a:lnTo>
                  <a:pt x="2321449" y="0"/>
                </a:lnTo>
                <a:lnTo>
                  <a:pt x="2321449" y="867603"/>
                </a:lnTo>
                <a:lnTo>
                  <a:pt x="0" y="867603"/>
                </a:lnTo>
                <a:lnTo>
                  <a:pt x="0" y="0"/>
                </a:lnTo>
                <a:close/>
              </a:path>
            </a:pathLst>
          </a:custGeom>
          <a:blipFill>
            <a:blip r:embed="rId16"/>
            <a:stretch>
              <a:fillRect t="-66176" b="-101394"/>
            </a:stretch>
          </a:blipFill>
        </p:spPr>
        <p:txBody>
          <a:bodyPr/>
          <a:lstStyle/>
          <a:p/>
        </p:txBody>
      </p:sp>
      <p:sp>
        <p:nvSpPr>
          <p:cNvPr id="17" name="Freeform 17"/>
          <p:cNvSpPr/>
          <p:nvPr/>
        </p:nvSpPr>
        <p:spPr>
          <a:xfrm>
            <a:off x="8846056" y="9208450"/>
            <a:ext cx="1842861" cy="1014341"/>
          </a:xfrm>
          <a:custGeom>
            <a:rect l="l" t="t" r="r" b="b"/>
            <a:pathLst>
              <a:path w="1842861" h="1014341">
                <a:moveTo>
                  <a:pt x="0" y="0"/>
                </a:moveTo>
                <a:lnTo>
                  <a:pt x="1842860" y="0"/>
                </a:lnTo>
                <a:lnTo>
                  <a:pt x="1842860" y="1014342"/>
                </a:lnTo>
                <a:lnTo>
                  <a:pt x="0" y="1014342"/>
                </a:lnTo>
                <a:lnTo>
                  <a:pt x="0" y="0"/>
                </a:lnTo>
                <a:close/>
              </a:path>
            </a:pathLst>
          </a:custGeom>
          <a:blipFill>
            <a:blip r:embed="rId17"/>
            <a:stretch>
              <a:fillRect/>
            </a:stretch>
          </a:blipFill>
        </p:spPr>
        <p:txBody>
          <a:bodyPr/>
          <a:lstStyle/>
          <a:p/>
        </p:txBody>
      </p:sp>
      <p:sp>
        <p:nvSpPr>
          <p:cNvPr id="18" name="TextBox 18"/>
          <p:cNvSpPr txBox="1"/>
          <p:nvPr/>
        </p:nvSpPr>
        <p:spPr>
          <a:xfrm>
            <a:off x="9627989" y="466292"/>
            <a:ext cx="7810802"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11" b="-9211"/>
            </a:stretch>
          </a:blipFill>
        </p:spPr>
        <p:txBody>
          <a:bodyPr/>
          <a:lstStyle/>
          <a:p/>
        </p:txBody>
      </p:sp>
      <p:grpSp>
        <p:nvGrpSpPr>
          <p:cNvPr id="3" name="Group 3"/>
          <p:cNvGrpSpPr/>
          <p:nvPr/>
        </p:nvGrpSpPr>
        <p:grpSpPr>
          <a:xfrm>
            <a:off x="0" y="0"/>
            <a:ext cx="18288000" cy="10287000"/>
            <a:chExt cx="4816593" cy="2709333"/>
          </a:xfrm>
        </p:grpSpPr>
        <p:sp>
          <p:nvSpPr>
            <p:cNvPr id="4" name="Freeform 4"/>
            <p:cNvSpPr/>
            <p:nvPr/>
          </p:nvSpPr>
          <p:spPr>
            <a:xfrm>
              <a:off x="0" y="0"/>
              <a:ext cx="4816592" cy="2709333"/>
            </a:xfrm>
            <a:custGeom>
              <a:rect l="l" t="t" r="r" b="b"/>
              <a:pathLst>
                <a:path w="4816592" h="2709333">
                  <a:moveTo>
                    <a:pt x="0" y="0"/>
                  </a:moveTo>
                  <a:lnTo>
                    <a:pt x="4816592" y="0"/>
                  </a:lnTo>
                  <a:lnTo>
                    <a:pt x="4816592" y="2709333"/>
                  </a:lnTo>
                  <a:lnTo>
                    <a:pt x="0" y="2709333"/>
                  </a:lnTo>
                  <a:close/>
                </a:path>
              </a:pathLst>
            </a:custGeom>
            <a:solidFill>
              <a:srgbClr val="000000">
                <a:alpha val="54902"/>
              </a:srgbClr>
            </a:solidFill>
          </p:spPr>
          <p:txBody>
            <a:bodyPr/>
            <a:lstStyle/>
            <a:p/>
          </p:txBody>
        </p:sp>
        <p:sp>
          <p:nvSpPr>
            <p:cNvPr id="5" name="TextBox 5"/>
            <p:cNvSpPr txBox="1"/>
            <p:nvPr/>
          </p:nvSpPr>
          <p:spPr>
            <a:xfrm>
              <a:off x="0" y="-38100"/>
              <a:ext cx="4816593"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166426" y="626119"/>
            <a:ext cx="7677614" cy="437624"/>
          </a:xfrm>
          <a:prstGeom prst="rect">
            <a:avLst/>
          </a:prstGeom>
        </p:spPr>
        <p:txBody>
          <a:bodyPr lIns="0" tIns="0" rIns="0" bIns="0" rtlCol="0" anchor="t">
            <a:spAutoFit/>
          </a:bodyPr>
          <a:lstStyle/>
          <a:p>
            <a:pPr algn="ctr">
              <a:lnSpc>
                <a:spcPts val="3217"/>
              </a:lnSpc>
            </a:pPr>
            <a:r>
              <a:rPr lang="en-US" sz="3387">
                <a:solidFill>
                  <a:srgbClr val="FFFFFF"/>
                </a:solidFill>
                <a:latin typeface="Georgia Pro Bold"/>
              </a:rPr>
              <a:t>For Full Report</a:t>
            </a:r>
          </a:p>
        </p:txBody>
      </p:sp>
      <p:sp>
        <p:nvSpPr>
          <p:cNvPr id="7" name="TextBox 7"/>
          <p:cNvSpPr txBox="1"/>
          <p:nvPr/>
        </p:nvSpPr>
        <p:spPr>
          <a:xfrm>
            <a:off x="3938877" y="783333"/>
            <a:ext cx="10410247" cy="1512999"/>
          </a:xfrm>
          <a:prstGeom prst="rect">
            <a:avLst/>
          </a:prstGeom>
        </p:spPr>
        <p:txBody>
          <a:bodyPr lIns="0" tIns="0" rIns="0" bIns="0" rtlCol="0" anchor="t">
            <a:spAutoFit/>
          </a:bodyPr>
          <a:lstStyle/>
          <a:p>
            <a:pPr algn="ctr">
              <a:lnSpc>
                <a:spcPts val="12469"/>
              </a:lnSpc>
            </a:pPr>
            <a:r>
              <a:rPr lang="en-US" sz="8907">
                <a:solidFill>
                  <a:srgbClr val="FFFFFF"/>
                </a:solidFill>
                <a:latin typeface="Canva Sans Bold"/>
              </a:rPr>
              <a:t>Contact us</a:t>
            </a:r>
          </a:p>
        </p:txBody>
      </p:sp>
      <p:sp>
        <p:nvSpPr>
          <p:cNvPr id="8" name="Freeform 8"/>
          <p:cNvSpPr/>
          <p:nvPr/>
        </p:nvSpPr>
        <p:spPr>
          <a:xfrm>
            <a:off x="7167099" y="2140990"/>
            <a:ext cx="3676267" cy="2337570"/>
          </a:xfrm>
          <a:custGeom>
            <a:rect l="l" t="t" r="r" b="b"/>
            <a:pathLst>
              <a:path w="3676266" h="2337570">
                <a:moveTo>
                  <a:pt x="0" y="0"/>
                </a:moveTo>
                <a:lnTo>
                  <a:pt x="3676267" y="0"/>
                </a:lnTo>
                <a:lnTo>
                  <a:pt x="3676267" y="2337571"/>
                </a:lnTo>
                <a:lnTo>
                  <a:pt x="0" y="2337571"/>
                </a:lnTo>
                <a:lnTo>
                  <a:pt x="0" y="0"/>
                </a:lnTo>
                <a:close/>
              </a:path>
            </a:pathLst>
          </a:custGeom>
          <a:blipFill>
            <a:blip r:embed="rId3"/>
            <a:stretch>
              <a:fillRect/>
            </a:stretch>
          </a:blipFill>
        </p:spPr>
        <p:txBody>
          <a:bodyPr/>
          <a:lstStyle/>
          <a:p/>
        </p:txBody>
      </p:sp>
      <p:sp>
        <p:nvSpPr>
          <p:cNvPr id="9" name="TextBox 9"/>
          <p:cNvSpPr txBox="1"/>
          <p:nvPr/>
        </p:nvSpPr>
        <p:spPr>
          <a:xfrm>
            <a:off x="-52154" y="4345211"/>
            <a:ext cx="18392308" cy="1116438"/>
          </a:xfrm>
          <a:prstGeom prst="rect">
            <a:avLst/>
          </a:prstGeom>
        </p:spPr>
        <p:txBody>
          <a:bodyPr lIns="0" tIns="0" rIns="0" bIns="0" rtlCol="0" anchor="t">
            <a:spAutoFit/>
          </a:bodyPr>
          <a:lstStyle/>
          <a:p>
            <a:pPr algn="ctr">
              <a:lnSpc>
                <a:spcPts val="9033"/>
              </a:lnSpc>
              <a:spcBef>
                <a:spcPct val="0"/>
              </a:spcBef>
            </a:pPr>
            <a:r>
              <a:rPr lang="en-US" sz="6452">
                <a:solidFill>
                  <a:srgbClr val="FFFFFF"/>
                </a:solidFill>
                <a:latin typeface="Lato Bold"/>
              </a:rPr>
              <a:t>COGNITIVE MARKET RESEARCH</a:t>
            </a:r>
          </a:p>
        </p:txBody>
      </p:sp>
      <p:sp>
        <p:nvSpPr>
          <p:cNvPr id="10" name="TextBox 10"/>
          <p:cNvSpPr txBox="1"/>
          <p:nvPr/>
        </p:nvSpPr>
        <p:spPr>
          <a:xfrm>
            <a:off x="3581038" y="5657939"/>
            <a:ext cx="10848390" cy="1195298"/>
          </a:xfrm>
          <a:prstGeom prst="rect">
            <a:avLst/>
          </a:prstGeom>
        </p:spPr>
        <p:txBody>
          <a:bodyPr lIns="0" tIns="0" rIns="0" bIns="0" rtlCol="0" anchor="t">
            <a:spAutoFit/>
          </a:bodyPr>
          <a:lstStyle/>
          <a:p>
            <a:pPr algn="ctr">
              <a:lnSpc>
                <a:spcPts val="4865"/>
              </a:lnSpc>
              <a:spcBef>
                <a:spcPct val="0"/>
              </a:spcBef>
            </a:pPr>
            <a:r>
              <a:rPr lang="en-US" sz="3475" spc="347">
                <a:solidFill>
                  <a:srgbClr val="FFFFFF"/>
                </a:solidFill>
                <a:latin typeface="Lato"/>
              </a:rPr>
              <a:t>Tel: +1 312-376-8303 | +44 020-8123-0732</a:t>
            </a:r>
          </a:p>
          <a:p>
            <a:pPr algn="ctr">
              <a:lnSpc>
                <a:spcPts val="4865"/>
              </a:lnSpc>
              <a:spcBef>
                <a:spcPct val="0"/>
              </a:spcBef>
            </a:pPr>
            <a:r>
              <a:rPr lang="en-US" sz="3475" spc="347">
                <a:solidFill>
                  <a:srgbClr val="FFFFFF"/>
                </a:solidFill>
                <a:latin typeface="Lato"/>
              </a:rPr>
              <a:t>India: (+91) 983-496-8611</a:t>
            </a:r>
          </a:p>
        </p:txBody>
      </p:sp>
      <p:sp>
        <p:nvSpPr>
          <p:cNvPr id="11" name="TextBox 11"/>
          <p:cNvSpPr txBox="1"/>
          <p:nvPr/>
        </p:nvSpPr>
        <p:spPr>
          <a:xfrm>
            <a:off x="2527392" y="7055873"/>
            <a:ext cx="13233216" cy="586952"/>
          </a:xfrm>
          <a:prstGeom prst="rect">
            <a:avLst/>
          </a:prstGeom>
        </p:spPr>
        <p:txBody>
          <a:bodyPr lIns="0" tIns="0" rIns="0" bIns="0" rtlCol="0" anchor="t">
            <a:spAutoFit/>
          </a:bodyPr>
          <a:lstStyle/>
          <a:p>
            <a:pPr algn="ctr">
              <a:lnSpc>
                <a:spcPts val="4859"/>
              </a:lnSpc>
            </a:pPr>
            <a:r>
              <a:rPr lang="en-US" sz="3471" spc="354">
                <a:solidFill>
                  <a:srgbClr val="FFFFFF"/>
                </a:solidFill>
                <a:latin typeface="Lato"/>
              </a:rPr>
              <a:t>sales@cognitivemarketresearch.com</a:t>
            </a:r>
          </a:p>
        </p:txBody>
      </p:sp>
      <p:sp>
        <p:nvSpPr>
          <p:cNvPr id="12" name="TextBox 12"/>
          <p:cNvSpPr txBox="1"/>
          <p:nvPr/>
        </p:nvSpPr>
        <p:spPr>
          <a:xfrm>
            <a:off x="1483879" y="7826778"/>
            <a:ext cx="15771064" cy="706048"/>
          </a:xfrm>
          <a:prstGeom prst="rect">
            <a:avLst/>
          </a:prstGeom>
        </p:spPr>
        <p:txBody>
          <a:bodyPr lIns="0" tIns="0" rIns="0" bIns="0" rtlCol="0" anchor="t">
            <a:spAutoFit/>
          </a:bodyPr>
          <a:lstStyle/>
          <a:p>
            <a:pPr algn="ctr">
              <a:lnSpc>
                <a:spcPts val="5708"/>
              </a:lnSpc>
              <a:spcBef>
                <a:spcPct val="0"/>
              </a:spcBef>
            </a:pPr>
            <a:r>
              <a:rPr lang="en-US" sz="4077" spc="407">
                <a:solidFill>
                  <a:srgbClr val="FFFFFF"/>
                </a:solidFill>
                <a:latin typeface="Lato"/>
              </a:rPr>
              <a:t>Access the Full Report : </a:t>
            </a:r>
            <a:r>
              <a:rPr lang="en-US" sz="4077" u="sng" spc="407">
                <a:solidFill>
                  <a:srgbClr val="FFFFFF"/>
                </a:solidFill>
                <a:latin typeface="Lato"/>
                <a:hlinkClick r:id="rId4" tooltip="https://tinyurl.com/3d9nx86s"/>
              </a:rPr>
              <a:t>https://tinyurl.com/3d9nx86s</a:t>
            </a:r>
          </a:p>
        </p:txBody>
      </p:sp>
      <p:sp>
        <p:nvSpPr>
          <p:cNvPr id="13" name="TextBox 13"/>
          <p:cNvSpPr txBox="1"/>
          <p:nvPr/>
        </p:nvSpPr>
        <p:spPr>
          <a:xfrm>
            <a:off x="4804729" y="9296400"/>
            <a:ext cx="9624699" cy="880739"/>
          </a:xfrm>
          <a:prstGeom prst="rect">
            <a:avLst/>
          </a:prstGeom>
        </p:spPr>
        <p:txBody>
          <a:bodyPr lIns="0" tIns="0" rIns="0" bIns="0" rtlCol="0" anchor="t">
            <a:spAutoFit/>
          </a:bodyPr>
          <a:lstStyle/>
          <a:p>
            <a:pPr algn="ctr">
              <a:lnSpc>
                <a:spcPts val="3394"/>
              </a:lnSpc>
            </a:pPr>
            <a:r>
              <a:rPr lang="en-US" sz="3233" spc="323">
                <a:solidFill>
                  <a:srgbClr val="FFFFFF"/>
                </a:solidFill>
                <a:latin typeface="Lato"/>
              </a:rPr>
              <a:t>Please visit our website:</a:t>
            </a:r>
          </a:p>
          <a:p>
            <a:pPr algn="ctr">
              <a:lnSpc>
                <a:spcPts val="3394"/>
              </a:lnSpc>
            </a:pPr>
            <a:r>
              <a:rPr lang="en-US" sz="3233" u="sng" spc="323">
                <a:solidFill>
                  <a:srgbClr val="FFFFFF"/>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47</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Beeswax Market Report 2023</dc:title>
  <cp:lastModifiedBy>decipher market</cp:lastModifiedBy>
  <cp:revision>2</cp:revision>
  <dcterms:created xsi:type="dcterms:W3CDTF">2006-08-16T00:00:00Z</dcterms:created>
  <dcterms:modified xsi:type="dcterms:W3CDTF">2024-02-15T10:59:47Z</dcterms:modified>
</cp:coreProperties>
</file>