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wb8mpxxx"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TextBox 3"/>
          <p:cNvSpPr txBox="1"/>
          <p:nvPr/>
        </p:nvSpPr>
        <p:spPr>
          <a:xfrm>
            <a:off x="475029"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475028" y="3616653"/>
            <a:ext cx="14002972" cy="3775393"/>
          </a:xfrm>
          <a:prstGeom prst="rect">
            <a:avLst/>
          </a:prstGeom>
        </p:spPr>
        <p:txBody>
          <a:bodyPr wrap="square" lIns="0" tIns="0" rIns="0" bIns="0" rtlCol="0" anchor="t">
            <a:spAutoFit/>
          </a:bodyPr>
          <a:lstStyle/>
          <a:p>
            <a:pPr>
              <a:lnSpc>
                <a:spcPts val="7279"/>
              </a:lnSpc>
            </a:pPr>
            <a:r>
              <a:rPr lang="en-US" sz="7999">
                <a:solidFill>
                  <a:srgbClr val="FFFFFF"/>
                </a:solidFill>
                <a:latin typeface="Canva Sans"/>
              </a:rPr>
              <a:t>GLOBAL </a:t>
            </a:r>
          </a:p>
          <a:p>
            <a:pPr>
              <a:lnSpc>
                <a:spcPts val="7279"/>
              </a:lnSpc>
            </a:pPr>
            <a:r>
              <a:rPr lang="en-US" sz="7999">
                <a:solidFill>
                  <a:srgbClr val="FFFFFF"/>
                </a:solidFill>
                <a:latin typeface="Canva Sans"/>
              </a:rPr>
              <a:t>BEER AND CIDER</a:t>
            </a:r>
          </a:p>
          <a:p>
            <a:pPr>
              <a:lnSpc>
                <a:spcPts val="7279"/>
              </a:lnSpc>
            </a:pPr>
            <a:r>
              <a:rPr lang="en-US" sz="7999">
                <a:solidFill>
                  <a:srgbClr val="FFFFFF"/>
                </a:solidFill>
                <a:latin typeface="Canva Sans"/>
              </a:rPr>
              <a:t>MARKET REPORT </a:t>
            </a:r>
          </a:p>
          <a:p>
            <a:pPr>
              <a:lnSpc>
                <a:spcPts val="7279"/>
              </a:lnSpc>
            </a:pPr>
            <a:r>
              <a:rPr lang="en-US" sz="79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10417"/>
            <a:ext cx="16236544" cy="7747883"/>
            <a:chExt cx="4276291" cy="2040595"/>
          </a:xfrm>
        </p:grpSpPr>
        <p:sp>
          <p:nvSpPr>
            <p:cNvPr id="4" name="Freeform 4"/>
            <p:cNvSpPr/>
            <p:nvPr/>
          </p:nvSpPr>
          <p:spPr>
            <a:xfrm>
              <a:off x="0" y="0"/>
              <a:ext cx="4276291" cy="2040595"/>
            </a:xfrm>
            <a:custGeom>
              <a:rect l="l" t="t" r="r" b="b"/>
              <a:pathLst>
                <a:path w="4276291" h="2040595">
                  <a:moveTo>
                    <a:pt x="0" y="0"/>
                  </a:moveTo>
                  <a:lnTo>
                    <a:pt x="4276291" y="0"/>
                  </a:lnTo>
                  <a:lnTo>
                    <a:pt x="4276291" y="2040595"/>
                  </a:lnTo>
                  <a:lnTo>
                    <a:pt x="0" y="2040595"/>
                  </a:lnTo>
                  <a:close/>
                </a:path>
              </a:pathLst>
            </a:custGeom>
            <a:solidFill>
              <a:srgbClr val="000000">
                <a:alpha val="60000"/>
              </a:srgbClr>
            </a:solidFill>
          </p:spPr>
          <p:txBody>
            <a:bodyPr/>
            <a:lstStyle/>
            <a:p/>
          </p:txBody>
        </p:sp>
        <p:sp>
          <p:nvSpPr>
            <p:cNvPr id="5" name="TextBox 5"/>
            <p:cNvSpPr txBox="1"/>
            <p:nvPr/>
          </p:nvSpPr>
          <p:spPr>
            <a:xfrm>
              <a:off x="0" y="-47625"/>
              <a:ext cx="4276291" cy="20882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3046552"/>
            <a:ext cx="15421953" cy="59201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manufacture, distribution, and consumption of alcoholic beverages made from fermented grains (beer) or fermented fruits (cider) are all included in the beer and cider market. These drinks are available in various forms, tastes, and alcohol concentrations to suit consumers' tastes across the globe. Large multinational firms, local breweries, and craft cideries coexist in the market, each providing distinctive goods to satisfy consumer demand. Changing customer preferences, movements toward premiumization and artisan items, regulatory frameworks, and economic concerns are some of the major variables affecting the market. Furthermore, the market is being impacted by sustainability issues more and more, with a focus on environmentally friendly packaging and production methods. The market for beer and cider is a vibrant, changing sector of the economy that is influenced by social, cultural, and political factors.</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2834" b="-15721"/>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104" y="4242214"/>
            <a:ext cx="9144000" cy="2768338"/>
            <a:chExt cx="860407" cy="260488"/>
          </a:xfrm>
        </p:grpSpPr>
        <p:sp>
          <p:nvSpPr>
            <p:cNvPr id="7" name="Freeform 7"/>
            <p:cNvSpPr/>
            <p:nvPr/>
          </p:nvSpPr>
          <p:spPr>
            <a:xfrm>
              <a:off x="0" y="0"/>
              <a:ext cx="860407" cy="260488"/>
            </a:xfrm>
            <a:custGeom>
              <a:rect l="l" t="t" r="r" b="b"/>
              <a:pathLst>
                <a:path w="860407" h="260488">
                  <a:moveTo>
                    <a:pt x="84667" y="0"/>
                  </a:moveTo>
                  <a:lnTo>
                    <a:pt x="775741" y="0"/>
                  </a:lnTo>
                  <a:cubicBezTo>
                    <a:pt x="822501" y="0"/>
                    <a:pt x="860407" y="37907"/>
                    <a:pt x="860407" y="84667"/>
                  </a:cubicBezTo>
                  <a:lnTo>
                    <a:pt x="860407" y="175821"/>
                  </a:lnTo>
                  <a:cubicBezTo>
                    <a:pt x="860407" y="222581"/>
                    <a:pt x="822501" y="260488"/>
                    <a:pt x="775741" y="260488"/>
                  </a:cubicBezTo>
                  <a:lnTo>
                    <a:pt x="84667" y="260488"/>
                  </a:lnTo>
                  <a:cubicBezTo>
                    <a:pt x="37907" y="260488"/>
                    <a:pt x="0" y="222581"/>
                    <a:pt x="0" y="175821"/>
                  </a:cubicBezTo>
                  <a:lnTo>
                    <a:pt x="0" y="84667"/>
                  </a:lnTo>
                  <a:cubicBezTo>
                    <a:pt x="0" y="37907"/>
                    <a:pt x="37907" y="0"/>
                    <a:pt x="84667" y="0"/>
                  </a:cubicBezTo>
                  <a:close/>
                </a:path>
              </a:pathLst>
            </a:custGeom>
            <a:solidFill>
              <a:srgbClr val="5D2408"/>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588522" y="4582352"/>
            <a:ext cx="2233441" cy="2230650"/>
          </a:xfrm>
          <a:custGeom>
            <a:rect l="l" t="t" r="r" b="b"/>
            <a:pathLst>
              <a:path w="2233441" h="2230650">
                <a:moveTo>
                  <a:pt x="0" y="0"/>
                </a:moveTo>
                <a:lnTo>
                  <a:pt x="2233441" y="0"/>
                </a:lnTo>
                <a:lnTo>
                  <a:pt x="2233441" y="2230650"/>
                </a:lnTo>
                <a:lnTo>
                  <a:pt x="0" y="2230650"/>
                </a:lnTo>
                <a:lnTo>
                  <a:pt x="0" y="0"/>
                </a:lnTo>
                <a:close/>
              </a:path>
            </a:pathLst>
          </a:custGeom>
          <a:blipFill>
            <a:blip r:embed="rId3"/>
            <a:stretch>
              <a:fillRect/>
            </a:stretch>
          </a:blipFill>
        </p:spPr>
        <p:txBody>
          <a:bodyPr/>
          <a:lstStyle/>
          <a:p/>
        </p:txBody>
      </p:sp>
      <p:grpSp>
        <p:nvGrpSpPr>
          <p:cNvPr id="10" name="Group 10"/>
          <p:cNvGrpSpPr/>
          <p:nvPr/>
        </p:nvGrpSpPr>
        <p:grpSpPr>
          <a:xfrm>
            <a:off x="536450" y="4493086"/>
            <a:ext cx="2200549" cy="2200549"/>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3" name="TextBox 13"/>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4" name="TextBox 14"/>
          <p:cNvSpPr txBox="1"/>
          <p:nvPr/>
        </p:nvSpPr>
        <p:spPr>
          <a:xfrm>
            <a:off x="830725" y="5051257"/>
            <a:ext cx="1611998" cy="1359266"/>
          </a:xfrm>
          <a:prstGeom prst="rect">
            <a:avLst/>
          </a:prstGeom>
        </p:spPr>
        <p:txBody>
          <a:bodyPr lIns="0" tIns="0" rIns="0" bIns="0" rtlCol="0" anchor="t">
            <a:spAutoFit/>
          </a:bodyPr>
          <a:lstStyle/>
          <a:p>
            <a:pPr algn="ctr">
              <a:lnSpc>
                <a:spcPts val="3227"/>
              </a:lnSpc>
            </a:pPr>
            <a:r>
              <a:rPr lang="en-US" sz="4746">
                <a:solidFill>
                  <a:srgbClr val="1E3048"/>
                </a:solidFill>
                <a:latin typeface="Poppins Bold"/>
              </a:rPr>
              <a:t>2024- 2031</a:t>
            </a:r>
          </a:p>
        </p:txBody>
      </p:sp>
      <p:sp>
        <p:nvSpPr>
          <p:cNvPr id="15" name="TextBox 15"/>
          <p:cNvSpPr txBox="1"/>
          <p:nvPr/>
        </p:nvSpPr>
        <p:spPr>
          <a:xfrm>
            <a:off x="2736998" y="4651144"/>
            <a:ext cx="6143791" cy="1826118"/>
          </a:xfrm>
          <a:prstGeom prst="rect">
            <a:avLst/>
          </a:prstGeom>
        </p:spPr>
        <p:txBody>
          <a:bodyPr lIns="0" tIns="0" rIns="0" bIns="0" rtlCol="0" anchor="t">
            <a:spAutoFit/>
          </a:bodyPr>
          <a:lstStyle/>
          <a:p>
            <a:pPr algn="ctr">
              <a:lnSpc>
                <a:spcPts val="7123"/>
              </a:lnSpc>
            </a:pPr>
            <a:r>
              <a:rPr lang="en-US" sz="5088">
                <a:solidFill>
                  <a:srgbClr val="FFFFFF"/>
                </a:solidFill>
                <a:latin typeface="Poppins"/>
              </a:rPr>
              <a:t>CAGR</a:t>
            </a:r>
          </a:p>
          <a:p>
            <a:pPr algn="ctr">
              <a:lnSpc>
                <a:spcPts val="7123"/>
              </a:lnSpc>
              <a:spcBef>
                <a:spcPct val="0"/>
              </a:spcBef>
            </a:pPr>
            <a:r>
              <a:rPr lang="en-US" sz="5088">
                <a:solidFill>
                  <a:srgbClr val="FFFFFF"/>
                </a:solidFill>
                <a:latin typeface="Poppins"/>
              </a:rPr>
              <a:t>5.00%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854800" y="2399191"/>
            <a:ext cx="6738371" cy="2893128"/>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980919" y="2057922"/>
            <a:ext cx="809312" cy="345158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816623" y="5773501"/>
            <a:ext cx="6776548" cy="2893128"/>
            <a:chExt cx="8612700" cy="3677041"/>
          </a:xfrm>
        </p:grpSpPr>
        <p:sp>
          <p:nvSpPr>
            <p:cNvPr id="11" name="Freeform 11"/>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C2340E"/>
            </a:solidFill>
          </p:spPr>
          <p:txBody>
            <a:bodyPr/>
            <a:lstStyle/>
            <a:p/>
          </p:txBody>
        </p:sp>
      </p:grpSp>
      <p:grpSp>
        <p:nvGrpSpPr>
          <p:cNvPr id="12" name="Group 12"/>
          <p:cNvGrpSpPr/>
          <p:nvPr/>
        </p:nvGrpSpPr>
        <p:grpSpPr>
          <a:xfrm rot="5400000">
            <a:off x="942742" y="5432231"/>
            <a:ext cx="809312" cy="345158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49629" y="2399191"/>
            <a:ext cx="6738371" cy="2893128"/>
            <a:chExt cx="8564178" cy="3677041"/>
          </a:xfrm>
        </p:grpSpPr>
        <p:sp>
          <p:nvSpPr>
            <p:cNvPr id="15" name="Freeform 15"/>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B65C5C"/>
            </a:solidFill>
          </p:spPr>
          <p:txBody>
            <a:bodyPr/>
            <a:lstStyle/>
            <a:p/>
          </p:txBody>
        </p:sp>
      </p:grpSp>
      <p:grpSp>
        <p:nvGrpSpPr>
          <p:cNvPr id="16" name="Group 16"/>
          <p:cNvGrpSpPr/>
          <p:nvPr/>
        </p:nvGrpSpPr>
        <p:grpSpPr>
          <a:xfrm rot="5400000">
            <a:off x="10675748" y="2057922"/>
            <a:ext cx="809312" cy="3451580"/>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511452" y="5773501"/>
            <a:ext cx="6776548" cy="2893128"/>
            <a:chExt cx="8612700" cy="3677041"/>
          </a:xfrm>
        </p:grpSpPr>
        <p:sp>
          <p:nvSpPr>
            <p:cNvPr id="19" name="Freeform 19"/>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6F3918"/>
            </a:solidFill>
          </p:spPr>
          <p:txBody>
            <a:bodyPr/>
            <a:lstStyle/>
            <a:p/>
          </p:txBody>
        </p:sp>
      </p:grpSp>
      <p:grpSp>
        <p:nvGrpSpPr>
          <p:cNvPr id="20" name="Group 20"/>
          <p:cNvGrpSpPr/>
          <p:nvPr/>
        </p:nvGrpSpPr>
        <p:grpSpPr>
          <a:xfrm rot="5400000">
            <a:off x="10637571" y="5432231"/>
            <a:ext cx="809312" cy="3451580"/>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111365" y="3084405"/>
            <a:ext cx="5129472"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Alcoholic</a:t>
            </a:r>
          </a:p>
          <a:p>
            <a:pPr marL="755651" lvl="1" indent="-377825">
              <a:lnSpc>
                <a:spcPts val="4900"/>
              </a:lnSpc>
              <a:buFont typeface="Arial"/>
              <a:buChar char="•"/>
            </a:pPr>
            <a:r>
              <a:rPr lang="en-US" sz="3500">
                <a:solidFill>
                  <a:srgbClr val="FFFFFF"/>
                </a:solidFill>
                <a:latin typeface="Montserrat"/>
              </a:rPr>
              <a:t>Non-Alcoholic</a:t>
            </a:r>
          </a:p>
        </p:txBody>
      </p:sp>
      <p:sp>
        <p:nvSpPr>
          <p:cNvPr id="24" name="TextBox 24"/>
          <p:cNvSpPr txBox="1"/>
          <p:nvPr/>
        </p:nvSpPr>
        <p:spPr>
          <a:xfrm>
            <a:off x="1490" y="3625536"/>
            <a:ext cx="2961369" cy="363975"/>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 Type Segment </a:t>
            </a:r>
          </a:p>
        </p:txBody>
      </p:sp>
      <p:sp>
        <p:nvSpPr>
          <p:cNvPr id="25" name="TextBox 25"/>
          <p:cNvSpPr txBox="1"/>
          <p:nvPr/>
        </p:nvSpPr>
        <p:spPr>
          <a:xfrm>
            <a:off x="1490" y="6772331"/>
            <a:ext cx="2961369" cy="709301"/>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Application Segment</a:t>
            </a:r>
          </a:p>
        </p:txBody>
      </p:sp>
      <p:sp>
        <p:nvSpPr>
          <p:cNvPr id="26" name="TextBox 26"/>
          <p:cNvSpPr txBox="1"/>
          <p:nvPr/>
        </p:nvSpPr>
        <p:spPr>
          <a:xfrm>
            <a:off x="2778624" y="6038970"/>
            <a:ext cx="5814547" cy="246380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Bars &amp; Clubs</a:t>
            </a:r>
          </a:p>
          <a:p>
            <a:pPr marL="755651" lvl="1" indent="-377825">
              <a:lnSpc>
                <a:spcPts val="4900"/>
              </a:lnSpc>
              <a:buFont typeface="Arial"/>
              <a:buChar char="•"/>
            </a:pPr>
            <a:r>
              <a:rPr lang="en-US" sz="3500">
                <a:solidFill>
                  <a:srgbClr val="FFFFFF"/>
                </a:solidFill>
                <a:latin typeface="Montserrat"/>
              </a:rPr>
              <a:t>Corporate Hospitality</a:t>
            </a:r>
          </a:p>
          <a:p>
            <a:pPr marL="755651" lvl="1" indent="-377825">
              <a:lnSpc>
                <a:spcPts val="4900"/>
              </a:lnSpc>
              <a:buFont typeface="Arial"/>
              <a:buChar char="•"/>
            </a:pPr>
            <a:r>
              <a:rPr lang="en-US" sz="3500">
                <a:solidFill>
                  <a:srgbClr val="FFFFFF"/>
                </a:solidFill>
                <a:latin typeface="Montserrat"/>
              </a:rPr>
              <a:t>Hotels</a:t>
            </a:r>
          </a:p>
          <a:p>
            <a:pPr marL="755651" lvl="1" indent="-377825">
              <a:lnSpc>
                <a:spcPts val="4900"/>
              </a:lnSpc>
              <a:buFont typeface="Arial"/>
              <a:buChar char="•"/>
            </a:pPr>
            <a:r>
              <a:rPr lang="en-US" sz="3500">
                <a:solidFill>
                  <a:srgbClr val="FFFFFF"/>
                </a:solidFill>
                <a:latin typeface="Montserrat"/>
              </a:rPr>
              <a:t>Residential</a:t>
            </a:r>
          </a:p>
        </p:txBody>
      </p:sp>
      <p:sp>
        <p:nvSpPr>
          <p:cNvPr id="27" name="TextBox 27"/>
          <p:cNvSpPr txBox="1"/>
          <p:nvPr/>
        </p:nvSpPr>
        <p:spPr>
          <a:xfrm>
            <a:off x="13158529" y="2575755"/>
            <a:ext cx="5129472" cy="246380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&lt; 1%</a:t>
            </a:r>
          </a:p>
          <a:p>
            <a:pPr marL="755651" lvl="1" indent="-377825">
              <a:lnSpc>
                <a:spcPts val="4900"/>
              </a:lnSpc>
              <a:buFont typeface="Arial"/>
              <a:buChar char="•"/>
            </a:pPr>
            <a:r>
              <a:rPr lang="en-US" sz="3500">
                <a:solidFill>
                  <a:srgbClr val="FFFFFF"/>
                </a:solidFill>
                <a:latin typeface="Montserrat"/>
              </a:rPr>
              <a:t>1.2% - 8.5%</a:t>
            </a:r>
          </a:p>
          <a:p>
            <a:pPr marL="755651" lvl="1" indent="-377825">
              <a:lnSpc>
                <a:spcPts val="4900"/>
              </a:lnSpc>
              <a:buFont typeface="Arial"/>
              <a:buChar char="•"/>
            </a:pPr>
            <a:r>
              <a:rPr lang="en-US" sz="3500">
                <a:solidFill>
                  <a:srgbClr val="FFFFFF"/>
                </a:solidFill>
                <a:latin typeface="Montserrat"/>
              </a:rPr>
              <a:t>3.5% - 12%</a:t>
            </a:r>
          </a:p>
          <a:p>
            <a:pPr marL="755651" lvl="1" indent="-377825">
              <a:lnSpc>
                <a:spcPts val="4900"/>
              </a:lnSpc>
              <a:buFont typeface="Arial"/>
              <a:buChar char="•"/>
            </a:pPr>
            <a:r>
              <a:rPr lang="en-US" sz="3500">
                <a:solidFill>
                  <a:srgbClr val="FFFFFF"/>
                </a:solidFill>
                <a:latin typeface="Montserrat"/>
              </a:rPr>
              <a:t>&gt; 12%</a:t>
            </a:r>
          </a:p>
        </p:txBody>
      </p:sp>
      <p:sp>
        <p:nvSpPr>
          <p:cNvPr id="28" name="TextBox 28"/>
          <p:cNvSpPr txBox="1"/>
          <p:nvPr/>
        </p:nvSpPr>
        <p:spPr>
          <a:xfrm>
            <a:off x="9599720" y="3625536"/>
            <a:ext cx="2961369" cy="363975"/>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ABV Segment</a:t>
            </a:r>
          </a:p>
        </p:txBody>
      </p:sp>
      <p:sp>
        <p:nvSpPr>
          <p:cNvPr id="29" name="TextBox 29"/>
          <p:cNvSpPr txBox="1"/>
          <p:nvPr/>
        </p:nvSpPr>
        <p:spPr>
          <a:xfrm>
            <a:off x="9561543" y="6827183"/>
            <a:ext cx="2961369" cy="709301"/>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Packaging Type Segment</a:t>
            </a:r>
          </a:p>
        </p:txBody>
      </p:sp>
      <p:sp>
        <p:nvSpPr>
          <p:cNvPr id="30" name="TextBox 30"/>
          <p:cNvSpPr txBox="1"/>
          <p:nvPr/>
        </p:nvSpPr>
        <p:spPr>
          <a:xfrm>
            <a:off x="13158529" y="6452295"/>
            <a:ext cx="5129472"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Cans</a:t>
            </a:r>
          </a:p>
          <a:p>
            <a:pPr marL="755651" lvl="1" indent="-377825">
              <a:lnSpc>
                <a:spcPts val="4900"/>
              </a:lnSpc>
              <a:buFont typeface="Arial"/>
              <a:buChar char="•"/>
            </a:pPr>
            <a:r>
              <a:rPr lang="en-US" sz="3500">
                <a:solidFill>
                  <a:srgbClr val="FFFFFF"/>
                </a:solidFill>
                <a:latin typeface="Montserrat"/>
              </a:rPr>
              <a:t>Bottles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Freeform 3"/>
          <p:cNvSpPr/>
          <p:nvPr/>
        </p:nvSpPr>
        <p:spPr>
          <a:xfrm>
            <a:off x="0" y="1134745"/>
            <a:ext cx="10704636" cy="8844706"/>
          </a:xfrm>
          <a:custGeom>
            <a:rect l="l" t="t" r="r" b="b"/>
            <a:pathLst>
              <a:path w="10704636" h="8844706">
                <a:moveTo>
                  <a:pt x="0" y="0"/>
                </a:moveTo>
                <a:lnTo>
                  <a:pt x="10704636" y="0"/>
                </a:lnTo>
                <a:lnTo>
                  <a:pt x="10704636" y="8844706"/>
                </a:lnTo>
                <a:lnTo>
                  <a:pt x="0" y="88447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9825504" y="5566623"/>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5" name="TextBox 5"/>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Beer and Cider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25233" y="2437438"/>
            <a:ext cx="7170183"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Growing Demand for Premium and Craft Products to Increase the Demand Globally</a:t>
            </a:r>
          </a:p>
        </p:txBody>
      </p:sp>
      <p:sp>
        <p:nvSpPr>
          <p:cNvPr id="18" name="TextBox 18"/>
          <p:cNvSpPr txBox="1"/>
          <p:nvPr/>
        </p:nvSpPr>
        <p:spPr>
          <a:xfrm>
            <a:off x="6925233" y="6312237"/>
            <a:ext cx="7071007" cy="11049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Rising Raw Material Costs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629" b="-7629"/>
            </a:stretch>
          </a:blipFill>
        </p:spPr>
        <p:txBody>
          <a:bodyPr/>
          <a:lstStyle/>
          <a:p/>
        </p:txBody>
      </p:sp>
      <p:sp>
        <p:nvSpPr>
          <p:cNvPr id="3" name="TextBox 3"/>
          <p:cNvSpPr txBox="1"/>
          <p:nvPr/>
        </p:nvSpPr>
        <p:spPr>
          <a:xfrm>
            <a:off x="7412764" y="942200"/>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4" name="TextBox 4"/>
          <p:cNvSpPr txBox="1"/>
          <p:nvPr/>
        </p:nvSpPr>
        <p:spPr>
          <a:xfrm>
            <a:off x="6596428" y="2423146"/>
            <a:ext cx="11458261" cy="741680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The global Beer and Cider market will expand significantly by 5.00% CAGR between 2024 to 2031.</a:t>
            </a:r>
          </a:p>
          <a:p>
            <a:pPr marL="755651" lvl="1" indent="-377825">
              <a:lnSpc>
                <a:spcPts val="4900"/>
              </a:lnSpc>
              <a:buFont typeface="Arial"/>
              <a:buChar char="•"/>
            </a:pPr>
            <a:r>
              <a:rPr lang="en-US" sz="3500">
                <a:solidFill>
                  <a:srgbClr val="FFFFFF"/>
                </a:solidFill>
                <a:latin typeface="Montserrat"/>
              </a:rPr>
              <a:t>Events such as beer festivals and focused marketing campaigns generate interest in new goods and inform customers about various varieties, which in turn drives market expansion.</a:t>
            </a:r>
          </a:p>
          <a:p>
            <a:pPr marL="755651" lvl="1" indent="-377825">
              <a:lnSpc>
                <a:spcPts val="4900"/>
              </a:lnSpc>
              <a:buFont typeface="Arial"/>
              <a:buChar char="•"/>
            </a:pPr>
            <a:r>
              <a:rPr lang="en-US" sz="3500">
                <a:solidFill>
                  <a:srgbClr val="FFFFFF"/>
                </a:solidFill>
                <a:latin typeface="Montserrat"/>
              </a:rPr>
              <a:t>A shift towards drier and more flavorful alternatives is helping the cider market in particular by catering to a wider range of palates than just the typical sweet cider.</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500063"/>
            <a:ext cx="7020930" cy="9751292"/>
          </a:xfrm>
          <a:custGeom>
            <a:rect l="l" t="t" r="r" b="b"/>
            <a:pathLst>
              <a:path w="7020930" h="9751292">
                <a:moveTo>
                  <a:pt x="7020930" y="0"/>
                </a:moveTo>
                <a:lnTo>
                  <a:pt x="0" y="0"/>
                </a:lnTo>
                <a:lnTo>
                  <a:pt x="0" y="9751292"/>
                </a:lnTo>
                <a:lnTo>
                  <a:pt x="7020930" y="9751292"/>
                </a:lnTo>
                <a:lnTo>
                  <a:pt x="7020930" y="0"/>
                </a:lnTo>
                <a:close/>
              </a:path>
            </a:pathLst>
          </a:custGeom>
          <a:blipFill>
            <a:blip r:embed="rId2"/>
            <a:stretch>
              <a:fillRect/>
            </a:stretch>
          </a:blipFill>
        </p:spPr>
        <p:txBody>
          <a:bodyPr/>
          <a:lstStyle/>
          <a:p/>
        </p:txBody>
      </p:sp>
      <p:sp>
        <p:nvSpPr>
          <p:cNvPr id="3" name="Freeform 3"/>
          <p:cNvSpPr/>
          <p:nvPr/>
        </p:nvSpPr>
        <p:spPr>
          <a:xfrm>
            <a:off x="7111611" y="2116800"/>
            <a:ext cx="2977568" cy="2342353"/>
          </a:xfrm>
          <a:custGeom>
            <a:rect l="l" t="t" r="r" b="b"/>
            <a:pathLst>
              <a:path w="2977568" h="2342353">
                <a:moveTo>
                  <a:pt x="0" y="0"/>
                </a:moveTo>
                <a:lnTo>
                  <a:pt x="2977568" y="0"/>
                </a:lnTo>
                <a:lnTo>
                  <a:pt x="2977568" y="2342354"/>
                </a:lnTo>
                <a:lnTo>
                  <a:pt x="0" y="2342354"/>
                </a:lnTo>
                <a:lnTo>
                  <a:pt x="0" y="0"/>
                </a:lnTo>
                <a:close/>
              </a:path>
            </a:pathLst>
          </a:custGeom>
          <a:blipFill>
            <a:blip r:embed="rId3"/>
            <a:stretch>
              <a:fillRect/>
            </a:stretch>
          </a:blipFill>
        </p:spPr>
        <p:txBody>
          <a:bodyPr/>
          <a:lstStyle/>
          <a:p/>
        </p:txBody>
      </p:sp>
      <p:sp>
        <p:nvSpPr>
          <p:cNvPr id="4" name="Freeform 4"/>
          <p:cNvSpPr/>
          <p:nvPr/>
        </p:nvSpPr>
        <p:spPr>
          <a:xfrm>
            <a:off x="10993056" y="1987447"/>
            <a:ext cx="2601060" cy="2601060"/>
          </a:xfrm>
          <a:custGeom>
            <a:rect l="l" t="t" r="r" b="b"/>
            <a:pathLst>
              <a:path w="2601060" h="2601060">
                <a:moveTo>
                  <a:pt x="0" y="0"/>
                </a:moveTo>
                <a:lnTo>
                  <a:pt x="2601061" y="0"/>
                </a:lnTo>
                <a:lnTo>
                  <a:pt x="2601061" y="2601060"/>
                </a:lnTo>
                <a:lnTo>
                  <a:pt x="0" y="2601060"/>
                </a:lnTo>
                <a:lnTo>
                  <a:pt x="0" y="0"/>
                </a:lnTo>
                <a:close/>
              </a:path>
            </a:pathLst>
          </a:custGeom>
          <a:blipFill>
            <a:blip r:embed="rId4"/>
            <a:stretch>
              <a:fillRect/>
            </a:stretch>
          </a:blipFill>
        </p:spPr>
        <p:txBody>
          <a:bodyPr/>
          <a:lstStyle/>
          <a:p/>
        </p:txBody>
      </p:sp>
      <p:sp>
        <p:nvSpPr>
          <p:cNvPr id="5" name="Freeform 5"/>
          <p:cNvSpPr/>
          <p:nvPr/>
        </p:nvSpPr>
        <p:spPr>
          <a:xfrm>
            <a:off x="14338915" y="2466681"/>
            <a:ext cx="3579603" cy="1642593"/>
          </a:xfrm>
          <a:custGeom>
            <a:rect l="l" t="t" r="r" b="b"/>
            <a:pathLst>
              <a:path w="3579603" h="1642593">
                <a:moveTo>
                  <a:pt x="0" y="0"/>
                </a:moveTo>
                <a:lnTo>
                  <a:pt x="3579604" y="0"/>
                </a:lnTo>
                <a:lnTo>
                  <a:pt x="3579604" y="1642593"/>
                </a:lnTo>
                <a:lnTo>
                  <a:pt x="0" y="1642593"/>
                </a:lnTo>
                <a:lnTo>
                  <a:pt x="0" y="0"/>
                </a:lnTo>
                <a:close/>
              </a:path>
            </a:pathLst>
          </a:custGeom>
          <a:blipFill>
            <a:blip r:embed="rId5"/>
            <a:stretch>
              <a:fillRect t="-59512" b="-58410"/>
            </a:stretch>
          </a:blipFill>
        </p:spPr>
        <p:txBody>
          <a:bodyPr/>
          <a:lstStyle/>
          <a:p/>
        </p:txBody>
      </p:sp>
      <p:sp>
        <p:nvSpPr>
          <p:cNvPr id="6" name="Freeform 6"/>
          <p:cNvSpPr/>
          <p:nvPr/>
        </p:nvSpPr>
        <p:spPr>
          <a:xfrm>
            <a:off x="7111611" y="4881029"/>
            <a:ext cx="2692226" cy="1986291"/>
          </a:xfrm>
          <a:custGeom>
            <a:rect l="l" t="t" r="r" b="b"/>
            <a:pathLst>
              <a:path w="2692226" h="1986291">
                <a:moveTo>
                  <a:pt x="0" y="0"/>
                </a:moveTo>
                <a:lnTo>
                  <a:pt x="2692226" y="0"/>
                </a:lnTo>
                <a:lnTo>
                  <a:pt x="2692226" y="1986291"/>
                </a:lnTo>
                <a:lnTo>
                  <a:pt x="0" y="1986291"/>
                </a:lnTo>
                <a:lnTo>
                  <a:pt x="0" y="0"/>
                </a:lnTo>
                <a:close/>
              </a:path>
            </a:pathLst>
          </a:custGeom>
          <a:blipFill>
            <a:blip r:embed="rId6"/>
            <a:stretch>
              <a:fillRect t="-21249" b="-14290"/>
            </a:stretch>
          </a:blipFill>
        </p:spPr>
        <p:txBody>
          <a:bodyPr/>
          <a:lstStyle/>
          <a:p/>
        </p:txBody>
      </p:sp>
      <p:sp>
        <p:nvSpPr>
          <p:cNvPr id="7" name="Freeform 7"/>
          <p:cNvSpPr/>
          <p:nvPr/>
        </p:nvSpPr>
        <p:spPr>
          <a:xfrm>
            <a:off x="10236315" y="4881029"/>
            <a:ext cx="3913357" cy="1906674"/>
          </a:xfrm>
          <a:custGeom>
            <a:rect l="l" t="t" r="r" b="b"/>
            <a:pathLst>
              <a:path w="3913356" h="1906674">
                <a:moveTo>
                  <a:pt x="0" y="0"/>
                </a:moveTo>
                <a:lnTo>
                  <a:pt x="3913358" y="0"/>
                </a:lnTo>
                <a:lnTo>
                  <a:pt x="3913358" y="1906674"/>
                </a:lnTo>
                <a:lnTo>
                  <a:pt x="0" y="1906674"/>
                </a:lnTo>
                <a:lnTo>
                  <a:pt x="0" y="0"/>
                </a:lnTo>
                <a:close/>
              </a:path>
            </a:pathLst>
          </a:custGeom>
          <a:blipFill>
            <a:blip r:embed="rId7"/>
            <a:stretch>
              <a:fillRect t="-13928" b="-13928"/>
            </a:stretch>
          </a:blipFill>
        </p:spPr>
        <p:txBody>
          <a:bodyPr/>
          <a:lstStyle/>
          <a:p/>
        </p:txBody>
      </p:sp>
      <p:sp>
        <p:nvSpPr>
          <p:cNvPr id="8" name="Freeform 8"/>
          <p:cNvSpPr/>
          <p:nvPr/>
        </p:nvSpPr>
        <p:spPr>
          <a:xfrm>
            <a:off x="14432242" y="4881029"/>
            <a:ext cx="3392952" cy="2266492"/>
          </a:xfrm>
          <a:custGeom>
            <a:rect l="l" t="t" r="r" b="b"/>
            <a:pathLst>
              <a:path w="3392952" h="2266492">
                <a:moveTo>
                  <a:pt x="0" y="0"/>
                </a:moveTo>
                <a:lnTo>
                  <a:pt x="3392952" y="0"/>
                </a:lnTo>
                <a:lnTo>
                  <a:pt x="3392952" y="2266492"/>
                </a:lnTo>
                <a:lnTo>
                  <a:pt x="0" y="2266492"/>
                </a:lnTo>
                <a:lnTo>
                  <a:pt x="0" y="0"/>
                </a:lnTo>
                <a:close/>
              </a:path>
            </a:pathLst>
          </a:custGeom>
          <a:blipFill>
            <a:blip r:embed="rId8"/>
            <a:stretch>
              <a:fillRect/>
            </a:stretch>
          </a:blipFill>
        </p:spPr>
        <p:txBody>
          <a:bodyPr/>
          <a:lstStyle/>
          <a:p/>
        </p:txBody>
      </p:sp>
      <p:sp>
        <p:nvSpPr>
          <p:cNvPr id="9" name="Freeform 9"/>
          <p:cNvSpPr/>
          <p:nvPr/>
        </p:nvSpPr>
        <p:spPr>
          <a:xfrm>
            <a:off x="7025425" y="7085613"/>
            <a:ext cx="2778412" cy="2715417"/>
          </a:xfrm>
          <a:custGeom>
            <a:rect l="l" t="t" r="r" b="b"/>
            <a:pathLst>
              <a:path w="2778412" h="2715417">
                <a:moveTo>
                  <a:pt x="0" y="0"/>
                </a:moveTo>
                <a:lnTo>
                  <a:pt x="2778412" y="0"/>
                </a:lnTo>
                <a:lnTo>
                  <a:pt x="2778412" y="2715416"/>
                </a:lnTo>
                <a:lnTo>
                  <a:pt x="0" y="2715416"/>
                </a:lnTo>
                <a:lnTo>
                  <a:pt x="0" y="0"/>
                </a:lnTo>
                <a:close/>
              </a:path>
            </a:pathLst>
          </a:custGeom>
          <a:blipFill>
            <a:blip r:embed="rId9"/>
            <a:stretch>
              <a:fillRect l="-4892" t="-6105" r="-4892" b="-6227"/>
            </a:stretch>
          </a:blipFill>
        </p:spPr>
        <p:txBody>
          <a:bodyPr/>
          <a:lstStyle/>
          <a:p/>
        </p:txBody>
      </p:sp>
      <p:sp>
        <p:nvSpPr>
          <p:cNvPr id="10" name="Freeform 10"/>
          <p:cNvSpPr/>
          <p:nvPr/>
        </p:nvSpPr>
        <p:spPr>
          <a:xfrm>
            <a:off x="10236315" y="7349678"/>
            <a:ext cx="3905538" cy="2187287"/>
          </a:xfrm>
          <a:custGeom>
            <a:rect l="l" t="t" r="r" b="b"/>
            <a:pathLst>
              <a:path w="3905537" h="2187287">
                <a:moveTo>
                  <a:pt x="0" y="0"/>
                </a:moveTo>
                <a:lnTo>
                  <a:pt x="3905538" y="0"/>
                </a:lnTo>
                <a:lnTo>
                  <a:pt x="3905538" y="2187287"/>
                </a:lnTo>
                <a:lnTo>
                  <a:pt x="0" y="2187287"/>
                </a:lnTo>
                <a:lnTo>
                  <a:pt x="0" y="0"/>
                </a:lnTo>
                <a:close/>
              </a:path>
            </a:pathLst>
          </a:custGeom>
          <a:blipFill>
            <a:blip r:embed="rId10"/>
            <a:stretch>
              <a:fillRect/>
            </a:stretch>
          </a:blipFill>
        </p:spPr>
        <p:txBody>
          <a:bodyPr/>
          <a:lstStyle/>
          <a:p/>
        </p:txBody>
      </p:sp>
      <p:sp>
        <p:nvSpPr>
          <p:cNvPr id="11" name="Freeform 11"/>
          <p:cNvSpPr/>
          <p:nvPr/>
        </p:nvSpPr>
        <p:spPr>
          <a:xfrm>
            <a:off x="14570478" y="8052396"/>
            <a:ext cx="3472240" cy="810189"/>
          </a:xfrm>
          <a:custGeom>
            <a:rect l="l" t="t" r="r" b="b"/>
            <a:pathLst>
              <a:path w="3472240" h="810189">
                <a:moveTo>
                  <a:pt x="0" y="0"/>
                </a:moveTo>
                <a:lnTo>
                  <a:pt x="3472240" y="0"/>
                </a:lnTo>
                <a:lnTo>
                  <a:pt x="3472240" y="810189"/>
                </a:lnTo>
                <a:lnTo>
                  <a:pt x="0" y="810189"/>
                </a:lnTo>
                <a:lnTo>
                  <a:pt x="0" y="0"/>
                </a:lnTo>
                <a:close/>
              </a:path>
            </a:pathLst>
          </a:custGeom>
          <a:blipFill>
            <a:blip r:embed="rId11"/>
            <a:stretch>
              <a:fillRect/>
            </a:stretch>
          </a:blipFill>
        </p:spPr>
        <p:txBody>
          <a:bodyPr/>
          <a:lstStyle/>
          <a:p/>
        </p:txBody>
      </p:sp>
      <p:sp>
        <p:nvSpPr>
          <p:cNvPr id="12" name="TextBox 12"/>
          <p:cNvSpPr txBox="1"/>
          <p:nvPr/>
        </p:nvSpPr>
        <p:spPr>
          <a:xfrm>
            <a:off x="8764827"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wb8mpxxx"/>
              </a:rPr>
              <a:t>https://tinyurl.com/wb8mpxxx</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Beer and Cider Market Report 2024</dc:title>
  <cp:lastModifiedBy>decipher market</cp:lastModifiedBy>
  <cp:revision>2</cp:revision>
  <dcterms:created xsi:type="dcterms:W3CDTF">2006-08-16T00:00:00Z</dcterms:created>
  <dcterms:modified xsi:type="dcterms:W3CDTF">2024-04-17T09:38:32Z</dcterms:modified>
</cp:coreProperties>
</file>