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7517" y="1401942"/>
            <a:ext cx="10745827" cy="88265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29828" y="410119"/>
            <a:ext cx="15828342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267399" y="2315785"/>
            <a:ext cx="8339455" cy="3032760"/>
          </a:xfrm>
          <a:custGeom>
            <a:avLst/>
            <a:gdLst/>
            <a:ahLst/>
            <a:cxnLst/>
            <a:rect l="l" t="t" r="r" b="b"/>
            <a:pathLst>
              <a:path w="8339455" h="3032760">
                <a:moveTo>
                  <a:pt x="8235813" y="3032319"/>
                </a:moveTo>
                <a:lnTo>
                  <a:pt x="103357" y="3032319"/>
                </a:lnTo>
                <a:lnTo>
                  <a:pt x="63181" y="3024178"/>
                </a:lnTo>
                <a:lnTo>
                  <a:pt x="30321" y="3001997"/>
                </a:lnTo>
                <a:lnTo>
                  <a:pt x="8140" y="2969138"/>
                </a:lnTo>
                <a:lnTo>
                  <a:pt x="0" y="2928961"/>
                </a:lnTo>
                <a:lnTo>
                  <a:pt x="0" y="103357"/>
                </a:lnTo>
                <a:lnTo>
                  <a:pt x="8140" y="63181"/>
                </a:lnTo>
                <a:lnTo>
                  <a:pt x="30321" y="30321"/>
                </a:lnTo>
                <a:lnTo>
                  <a:pt x="63181" y="8140"/>
                </a:lnTo>
                <a:lnTo>
                  <a:pt x="103357" y="0"/>
                </a:lnTo>
                <a:lnTo>
                  <a:pt x="8235813" y="0"/>
                </a:lnTo>
                <a:lnTo>
                  <a:pt x="8275982" y="8140"/>
                </a:lnTo>
                <a:lnTo>
                  <a:pt x="8308843" y="30321"/>
                </a:lnTo>
                <a:lnTo>
                  <a:pt x="8331027" y="63181"/>
                </a:lnTo>
                <a:lnTo>
                  <a:pt x="8338880" y="101926"/>
                </a:lnTo>
                <a:lnTo>
                  <a:pt x="8338880" y="2930393"/>
                </a:lnTo>
                <a:lnTo>
                  <a:pt x="8331027" y="2969138"/>
                </a:lnTo>
                <a:lnTo>
                  <a:pt x="8308843" y="3001997"/>
                </a:lnTo>
                <a:lnTo>
                  <a:pt x="8275982" y="3024178"/>
                </a:lnTo>
                <a:lnTo>
                  <a:pt x="8235813" y="3032319"/>
                </a:lnTo>
                <a:close/>
              </a:path>
            </a:pathLst>
          </a:custGeom>
          <a:solidFill>
            <a:srgbClr val="96181C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3144956"/>
            <a:ext cx="5015865" cy="1176655"/>
          </a:xfrm>
          <a:custGeom>
            <a:avLst/>
            <a:gdLst/>
            <a:ahLst/>
            <a:cxnLst/>
            <a:rect l="l" t="t" r="r" b="b"/>
            <a:pathLst>
              <a:path w="5015865" h="1176654">
                <a:moveTo>
                  <a:pt x="0" y="1176061"/>
                </a:moveTo>
                <a:lnTo>
                  <a:pt x="0" y="0"/>
                </a:lnTo>
                <a:lnTo>
                  <a:pt x="4593427" y="0"/>
                </a:lnTo>
                <a:lnTo>
                  <a:pt x="5015663" y="1176061"/>
                </a:lnTo>
                <a:lnTo>
                  <a:pt x="0" y="1176061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0"/>
            <a:ext cx="18286730" cy="1408430"/>
          </a:xfrm>
          <a:custGeom>
            <a:avLst/>
            <a:gdLst/>
            <a:ahLst/>
            <a:cxnLst/>
            <a:rect l="l" t="t" r="r" b="b"/>
            <a:pathLst>
              <a:path w="18286730" h="1408430">
                <a:moveTo>
                  <a:pt x="18286162" y="1407897"/>
                </a:moveTo>
                <a:lnTo>
                  <a:pt x="0" y="1407897"/>
                </a:lnTo>
                <a:lnTo>
                  <a:pt x="0" y="0"/>
                </a:lnTo>
                <a:lnTo>
                  <a:pt x="18286162" y="0"/>
                </a:lnTo>
                <a:lnTo>
                  <a:pt x="18286162" y="140789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267395" y="5631606"/>
            <a:ext cx="8339455" cy="3032760"/>
          </a:xfrm>
          <a:custGeom>
            <a:avLst/>
            <a:gdLst/>
            <a:ahLst/>
            <a:cxnLst/>
            <a:rect l="l" t="t" r="r" b="b"/>
            <a:pathLst>
              <a:path w="8339455" h="3032759">
                <a:moveTo>
                  <a:pt x="8235892" y="3032317"/>
                </a:moveTo>
                <a:lnTo>
                  <a:pt x="103282" y="3032317"/>
                </a:lnTo>
                <a:lnTo>
                  <a:pt x="63187" y="3024190"/>
                </a:lnTo>
                <a:lnTo>
                  <a:pt x="30327" y="3002005"/>
                </a:lnTo>
                <a:lnTo>
                  <a:pt x="8142" y="2969145"/>
                </a:lnTo>
                <a:lnTo>
                  <a:pt x="0" y="2928975"/>
                </a:lnTo>
                <a:lnTo>
                  <a:pt x="0" y="103357"/>
                </a:lnTo>
                <a:lnTo>
                  <a:pt x="8142" y="63187"/>
                </a:lnTo>
                <a:lnTo>
                  <a:pt x="30327" y="30327"/>
                </a:lnTo>
                <a:lnTo>
                  <a:pt x="63187" y="8142"/>
                </a:lnTo>
                <a:lnTo>
                  <a:pt x="103356" y="0"/>
                </a:lnTo>
                <a:lnTo>
                  <a:pt x="8235818" y="0"/>
                </a:lnTo>
                <a:lnTo>
                  <a:pt x="8275987" y="8142"/>
                </a:lnTo>
                <a:lnTo>
                  <a:pt x="8308847" y="30327"/>
                </a:lnTo>
                <a:lnTo>
                  <a:pt x="8331032" y="63187"/>
                </a:lnTo>
                <a:lnTo>
                  <a:pt x="8338880" y="101903"/>
                </a:lnTo>
                <a:lnTo>
                  <a:pt x="8338880" y="2930429"/>
                </a:lnTo>
                <a:lnTo>
                  <a:pt x="8331032" y="2969145"/>
                </a:lnTo>
                <a:lnTo>
                  <a:pt x="8308847" y="3002005"/>
                </a:lnTo>
                <a:lnTo>
                  <a:pt x="8275987" y="3024190"/>
                </a:lnTo>
                <a:lnTo>
                  <a:pt x="8235892" y="3032317"/>
                </a:lnTo>
                <a:close/>
              </a:path>
            </a:pathLst>
          </a:custGeom>
          <a:solidFill>
            <a:srgbClr val="4F2E2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6460784"/>
            <a:ext cx="5015865" cy="1176655"/>
          </a:xfrm>
          <a:custGeom>
            <a:avLst/>
            <a:gdLst/>
            <a:ahLst/>
            <a:cxnLst/>
            <a:rect l="l" t="t" r="r" b="b"/>
            <a:pathLst>
              <a:path w="5015865" h="1176654">
                <a:moveTo>
                  <a:pt x="0" y="1176040"/>
                </a:moveTo>
                <a:lnTo>
                  <a:pt x="0" y="0"/>
                </a:lnTo>
                <a:lnTo>
                  <a:pt x="4593427" y="0"/>
                </a:lnTo>
                <a:lnTo>
                  <a:pt x="5015666" y="1176040"/>
                </a:lnTo>
                <a:lnTo>
                  <a:pt x="0" y="117604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2586" y="1136984"/>
            <a:ext cx="13546666" cy="795888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8097520" cy="10280015"/>
          </a:xfrm>
          <a:custGeom>
            <a:avLst/>
            <a:gdLst/>
            <a:ahLst/>
            <a:cxnLst/>
            <a:rect l="l" t="t" r="r" b="b"/>
            <a:pathLst>
              <a:path w="8097520" h="10280015">
                <a:moveTo>
                  <a:pt x="0" y="0"/>
                </a:moveTo>
                <a:lnTo>
                  <a:pt x="8097042" y="0"/>
                </a:lnTo>
                <a:lnTo>
                  <a:pt x="8097048" y="10279456"/>
                </a:lnTo>
                <a:lnTo>
                  <a:pt x="0" y="10279456"/>
                </a:lnTo>
                <a:lnTo>
                  <a:pt x="0" y="0"/>
                </a:lnTo>
                <a:close/>
              </a:path>
            </a:pathLst>
          </a:custGeom>
          <a:solidFill>
            <a:srgbClr val="79A2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38978"/>
            <a:ext cx="17002587" cy="2299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01875" y="3375665"/>
            <a:ext cx="13630275" cy="505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jpg"/><Relationship Id="rId9" Type="http://schemas.openxmlformats.org/officeDocument/2006/relationships/image" Target="../media/image24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hyperlink" Target="http://tinyurl.com/yc4eyncj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68522" y="3003581"/>
            <a:ext cx="7577455" cy="4258310"/>
          </a:xfrm>
          <a:prstGeom prst="rect">
            <a:avLst/>
          </a:prstGeom>
        </p:spPr>
        <p:txBody>
          <a:bodyPr wrap="square" lIns="0" tIns="208280" rIns="0" bIns="0" rtlCol="0" vert="horz">
            <a:spAutoFit/>
          </a:bodyPr>
          <a:lstStyle/>
          <a:p>
            <a:pPr marL="12700" marR="5080">
              <a:lnSpc>
                <a:spcPts val="7950"/>
              </a:lnSpc>
              <a:spcBef>
                <a:spcPts val="1640"/>
              </a:spcBef>
            </a:pPr>
            <a:r>
              <a:rPr dirty="0" sz="7900" spc="1555" b="0">
                <a:solidFill>
                  <a:srgbClr val="FFFFFF"/>
                </a:solidFill>
                <a:latin typeface="Yanone Kaffeesatz Thin"/>
                <a:cs typeface="Yanone Kaffeesatz Thin"/>
              </a:rPr>
              <a:t>GLOBAL </a:t>
            </a:r>
            <a:r>
              <a:rPr dirty="0" sz="7900" spc="1735" b="0">
                <a:solidFill>
                  <a:srgbClr val="FFFFFF"/>
                </a:solidFill>
                <a:latin typeface="Yanone Kaffeesatz Thin"/>
                <a:cs typeface="Yanone Kaffeesatz Thin"/>
              </a:rPr>
              <a:t>BEARBERRY </a:t>
            </a:r>
            <a:r>
              <a:rPr dirty="0" sz="7900" spc="1664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7900" spc="1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7900" spc="1675" b="0">
                <a:solidFill>
                  <a:srgbClr val="FFFFFF"/>
                </a:solidFill>
                <a:latin typeface="Yanone Kaffeesatz Thin"/>
                <a:cs typeface="Yanone Kaffeesatz Thin"/>
              </a:rPr>
              <a:t>REPORT </a:t>
            </a:r>
            <a:r>
              <a:rPr dirty="0" sz="7900" spc="765" b="0">
                <a:solidFill>
                  <a:srgbClr val="FFFFFF"/>
                </a:solidFill>
                <a:latin typeface="Yanone Kaffeesatz Thin"/>
                <a:cs typeface="Yanone Kaffeesatz Thin"/>
              </a:rPr>
              <a:t>2024</a:t>
            </a:r>
            <a:endParaRPr sz="7900">
              <a:latin typeface="Yanone Kaffeesatz Thin"/>
              <a:cs typeface="Yanone Kaffeesatz Thi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62949" y="9404522"/>
            <a:ext cx="67710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924915" y="1999170"/>
              <a:ext cx="14438630" cy="6675755"/>
            </a:xfrm>
            <a:custGeom>
              <a:avLst/>
              <a:gdLst/>
              <a:ahLst/>
              <a:cxnLst/>
              <a:rect l="l" t="t" r="r" b="b"/>
              <a:pathLst>
                <a:path w="14438630" h="6675755">
                  <a:moveTo>
                    <a:pt x="13952637" y="6675242"/>
                  </a:moveTo>
                  <a:lnTo>
                    <a:pt x="485528" y="6675242"/>
                  </a:lnTo>
                  <a:lnTo>
                    <a:pt x="437761" y="6672877"/>
                  </a:lnTo>
                  <a:lnTo>
                    <a:pt x="390562" y="6665834"/>
                  </a:lnTo>
                  <a:lnTo>
                    <a:pt x="344494" y="6654257"/>
                  </a:lnTo>
                  <a:lnTo>
                    <a:pt x="299876" y="6638278"/>
                  </a:lnTo>
                  <a:lnTo>
                    <a:pt x="257028" y="6618028"/>
                  </a:lnTo>
                  <a:lnTo>
                    <a:pt x="216266" y="6593639"/>
                  </a:lnTo>
                  <a:lnTo>
                    <a:pt x="177911" y="6565244"/>
                  </a:lnTo>
                  <a:lnTo>
                    <a:pt x="142280" y="6532973"/>
                  </a:lnTo>
                  <a:lnTo>
                    <a:pt x="110010" y="6497341"/>
                  </a:lnTo>
                  <a:lnTo>
                    <a:pt x="81615" y="6458983"/>
                  </a:lnTo>
                  <a:lnTo>
                    <a:pt x="57227" y="6418220"/>
                  </a:lnTo>
                  <a:lnTo>
                    <a:pt x="36977" y="6375369"/>
                  </a:lnTo>
                  <a:lnTo>
                    <a:pt x="20997" y="6330749"/>
                  </a:lnTo>
                  <a:lnTo>
                    <a:pt x="9420" y="6284679"/>
                  </a:lnTo>
                  <a:lnTo>
                    <a:pt x="2377" y="6237478"/>
                  </a:lnTo>
                  <a:lnTo>
                    <a:pt x="0" y="6189464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1" y="2377"/>
                  </a:lnTo>
                  <a:lnTo>
                    <a:pt x="485774" y="0"/>
                  </a:lnTo>
                  <a:lnTo>
                    <a:pt x="13952390" y="0"/>
                  </a:lnTo>
                  <a:lnTo>
                    <a:pt x="14000405" y="2377"/>
                  </a:lnTo>
                  <a:lnTo>
                    <a:pt x="14047606" y="9420"/>
                  </a:lnTo>
                  <a:lnTo>
                    <a:pt x="14093676" y="20997"/>
                  </a:lnTo>
                  <a:lnTo>
                    <a:pt x="14138296" y="36977"/>
                  </a:lnTo>
                  <a:lnTo>
                    <a:pt x="14181146" y="57227"/>
                  </a:lnTo>
                  <a:lnTo>
                    <a:pt x="14221910" y="81615"/>
                  </a:lnTo>
                  <a:lnTo>
                    <a:pt x="14260267" y="110010"/>
                  </a:lnTo>
                  <a:lnTo>
                    <a:pt x="14295900" y="142280"/>
                  </a:lnTo>
                  <a:lnTo>
                    <a:pt x="14328162" y="177911"/>
                  </a:lnTo>
                  <a:lnTo>
                    <a:pt x="14356553" y="216266"/>
                  </a:lnTo>
                  <a:lnTo>
                    <a:pt x="14380941" y="257028"/>
                  </a:lnTo>
                  <a:lnTo>
                    <a:pt x="14401193" y="299876"/>
                  </a:lnTo>
                  <a:lnTo>
                    <a:pt x="14417176" y="344494"/>
                  </a:lnTo>
                  <a:lnTo>
                    <a:pt x="14428757" y="390562"/>
                  </a:lnTo>
                  <a:lnTo>
                    <a:pt x="14435803" y="437762"/>
                  </a:lnTo>
                  <a:lnTo>
                    <a:pt x="14438181" y="485775"/>
                  </a:lnTo>
                  <a:lnTo>
                    <a:pt x="14438181" y="6189464"/>
                  </a:lnTo>
                  <a:lnTo>
                    <a:pt x="14435803" y="6237478"/>
                  </a:lnTo>
                  <a:lnTo>
                    <a:pt x="14428757" y="6284679"/>
                  </a:lnTo>
                  <a:lnTo>
                    <a:pt x="14417176" y="6330749"/>
                  </a:lnTo>
                  <a:lnTo>
                    <a:pt x="14401193" y="6375369"/>
                  </a:lnTo>
                  <a:lnTo>
                    <a:pt x="14380941" y="6418220"/>
                  </a:lnTo>
                  <a:lnTo>
                    <a:pt x="14356553" y="6458983"/>
                  </a:lnTo>
                  <a:lnTo>
                    <a:pt x="14328162" y="6497341"/>
                  </a:lnTo>
                  <a:lnTo>
                    <a:pt x="14295900" y="6532973"/>
                  </a:lnTo>
                  <a:lnTo>
                    <a:pt x="14260267" y="6565244"/>
                  </a:lnTo>
                  <a:lnTo>
                    <a:pt x="14221910" y="6593639"/>
                  </a:lnTo>
                  <a:lnTo>
                    <a:pt x="14181146" y="6618028"/>
                  </a:lnTo>
                  <a:lnTo>
                    <a:pt x="14138296" y="6638278"/>
                  </a:lnTo>
                  <a:lnTo>
                    <a:pt x="14093676" y="6654257"/>
                  </a:lnTo>
                  <a:lnTo>
                    <a:pt x="14047606" y="6665834"/>
                  </a:lnTo>
                  <a:lnTo>
                    <a:pt x="14000405" y="6672877"/>
                  </a:lnTo>
                  <a:lnTo>
                    <a:pt x="13952637" y="6675242"/>
                  </a:lnTo>
                  <a:close/>
                </a:path>
              </a:pathLst>
            </a:custGeom>
            <a:solidFill>
              <a:srgbClr val="1E4817">
                <a:alpha val="98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48732" y="2179270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0">
                <a:solidFill>
                  <a:srgbClr val="F8F8F8"/>
                </a:solidFill>
                <a:latin typeface="Arial"/>
                <a:cs typeface="Arial"/>
              </a:rPr>
              <a:t>INTRODUCTION</a:t>
            </a:r>
            <a:endParaRPr sz="65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2400" spc="110">
                <a:solidFill>
                  <a:srgbClr val="F8F8F8"/>
                </a:solidFill>
                <a:latin typeface="Arial"/>
                <a:cs typeface="Arial"/>
              </a:rPr>
              <a:t>Bearberry</a:t>
            </a:r>
            <a:r>
              <a:rPr dirty="0" sz="2400" spc="-4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8F8F8"/>
                </a:solidFill>
                <a:latin typeface="Arial"/>
                <a:cs typeface="Arial"/>
              </a:rPr>
              <a:t>is</a:t>
            </a:r>
            <a:r>
              <a:rPr dirty="0" sz="2400" spc="-4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8F8F8"/>
                </a:solidFill>
                <a:latin typeface="Arial"/>
                <a:cs typeface="Arial"/>
              </a:rPr>
              <a:t>a</a:t>
            </a:r>
            <a:r>
              <a:rPr dirty="0" sz="2400" spc="-4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55">
                <a:solidFill>
                  <a:srgbClr val="F8F8F8"/>
                </a:solidFill>
                <a:latin typeface="Arial"/>
                <a:cs typeface="Arial"/>
              </a:rPr>
              <a:t>plant</a:t>
            </a:r>
            <a:r>
              <a:rPr dirty="0" sz="2400" spc="-4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85">
                <a:solidFill>
                  <a:srgbClr val="F8F8F8"/>
                </a:solidFill>
                <a:latin typeface="Arial"/>
                <a:cs typeface="Arial"/>
              </a:rPr>
              <a:t>that</a:t>
            </a:r>
            <a:r>
              <a:rPr dirty="0" sz="2400" spc="-4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8F8F8"/>
                </a:solidFill>
                <a:latin typeface="Arial"/>
                <a:cs typeface="Arial"/>
              </a:rPr>
              <a:t>has</a:t>
            </a:r>
            <a:r>
              <a:rPr dirty="0" sz="2400" spc="-4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40">
                <a:solidFill>
                  <a:srgbClr val="F8F8F8"/>
                </a:solidFill>
                <a:latin typeface="Arial"/>
                <a:cs typeface="Arial"/>
              </a:rPr>
              <a:t>therapeutic</a:t>
            </a:r>
            <a:r>
              <a:rPr dirty="0" sz="2400" spc="-4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8F8F8"/>
                </a:solidFill>
                <a:latin typeface="Arial"/>
                <a:cs typeface="Arial"/>
              </a:rPr>
              <a:t>uses.</a:t>
            </a:r>
            <a:r>
              <a:rPr dirty="0" sz="2400" spc="-4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5">
                <a:solidFill>
                  <a:srgbClr val="F8F8F8"/>
                </a:solidFill>
                <a:latin typeface="Arial"/>
                <a:cs typeface="Arial"/>
              </a:rPr>
              <a:t>Arbutin,</a:t>
            </a:r>
            <a:r>
              <a:rPr dirty="0" sz="2400" spc="-4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5">
                <a:solidFill>
                  <a:srgbClr val="F8F8F8"/>
                </a:solidFill>
                <a:latin typeface="Arial"/>
                <a:cs typeface="Arial"/>
              </a:rPr>
              <a:t>which</a:t>
            </a:r>
            <a:r>
              <a:rPr dirty="0" sz="2400" spc="-4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8F8F8"/>
                </a:solidFill>
                <a:latin typeface="Arial"/>
                <a:cs typeface="Arial"/>
              </a:rPr>
              <a:t>has</a:t>
            </a:r>
            <a:r>
              <a:rPr dirty="0" sz="2400" spc="-4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60">
                <a:solidFill>
                  <a:srgbClr val="F8F8F8"/>
                </a:solidFill>
                <a:latin typeface="Arial"/>
                <a:cs typeface="Arial"/>
              </a:rPr>
              <a:t>an</a:t>
            </a:r>
            <a:r>
              <a:rPr dirty="0" sz="2400" spc="-4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30">
                <a:solidFill>
                  <a:srgbClr val="F8F8F8"/>
                </a:solidFill>
                <a:latin typeface="Arial"/>
                <a:cs typeface="Arial"/>
              </a:rPr>
              <a:t>antimicrobial</a:t>
            </a:r>
            <a:r>
              <a:rPr dirty="0" sz="2400" spc="-4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30">
                <a:solidFill>
                  <a:srgbClr val="F8F8F8"/>
                </a:solidFill>
                <a:latin typeface="Arial"/>
                <a:cs typeface="Arial"/>
              </a:rPr>
              <a:t>function,</a:t>
            </a:r>
            <a:r>
              <a:rPr dirty="0" sz="2400" spc="60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8F8F8"/>
                </a:solidFill>
                <a:latin typeface="Arial"/>
                <a:cs typeface="Arial"/>
              </a:rPr>
              <a:t>is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5">
                <a:solidFill>
                  <a:srgbClr val="F8F8F8"/>
                </a:solidFill>
                <a:latin typeface="Arial"/>
                <a:cs typeface="Arial"/>
              </a:rPr>
              <a:t>present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0">
                <a:solidFill>
                  <a:srgbClr val="F8F8F8"/>
                </a:solidFill>
                <a:latin typeface="Arial"/>
                <a:cs typeface="Arial"/>
              </a:rPr>
              <a:t>in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30">
                <a:solidFill>
                  <a:srgbClr val="F8F8F8"/>
                </a:solidFill>
                <a:latin typeface="Arial"/>
                <a:cs typeface="Arial"/>
              </a:rPr>
              <a:t>its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45">
                <a:solidFill>
                  <a:srgbClr val="F8F8F8"/>
                </a:solidFill>
                <a:latin typeface="Arial"/>
                <a:cs typeface="Arial"/>
              </a:rPr>
              <a:t>leaves.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80">
                <a:solidFill>
                  <a:srgbClr val="F8F8F8"/>
                </a:solidFill>
                <a:latin typeface="Arial"/>
                <a:cs typeface="Arial"/>
              </a:rPr>
              <a:t>It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8F8F8"/>
                </a:solidFill>
                <a:latin typeface="Arial"/>
                <a:cs typeface="Arial"/>
              </a:rPr>
              <a:t>is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8F8F8"/>
                </a:solidFill>
                <a:latin typeface="Arial"/>
                <a:cs typeface="Arial"/>
              </a:rPr>
              <a:t>a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30">
                <a:solidFill>
                  <a:srgbClr val="F8F8F8"/>
                </a:solidFill>
                <a:latin typeface="Arial"/>
                <a:cs typeface="Arial"/>
              </a:rPr>
              <a:t>moderate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45">
                <a:solidFill>
                  <a:srgbClr val="F8F8F8"/>
                </a:solidFill>
                <a:latin typeface="Arial"/>
                <a:cs typeface="Arial"/>
              </a:rPr>
              <a:t>diuretic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85">
                <a:solidFill>
                  <a:srgbClr val="F8F8F8"/>
                </a:solidFill>
                <a:latin typeface="Arial"/>
                <a:cs typeface="Arial"/>
              </a:rPr>
              <a:t>that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85">
                <a:solidFill>
                  <a:srgbClr val="F8F8F8"/>
                </a:solidFill>
                <a:latin typeface="Arial"/>
                <a:cs typeface="Arial"/>
              </a:rPr>
              <a:t>can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14">
                <a:solidFill>
                  <a:srgbClr val="F8F8F8"/>
                </a:solidFill>
                <a:latin typeface="Arial"/>
                <a:cs typeface="Arial"/>
              </a:rPr>
              <a:t>be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80">
                <a:solidFill>
                  <a:srgbClr val="F8F8F8"/>
                </a:solidFill>
                <a:latin typeface="Arial"/>
                <a:cs typeface="Arial"/>
              </a:rPr>
              <a:t>used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220">
                <a:solidFill>
                  <a:srgbClr val="F8F8F8"/>
                </a:solidFill>
                <a:latin typeface="Arial"/>
                <a:cs typeface="Arial"/>
              </a:rPr>
              <a:t>to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65">
                <a:solidFill>
                  <a:srgbClr val="F8F8F8"/>
                </a:solidFill>
                <a:latin typeface="Arial"/>
                <a:cs typeface="Arial"/>
              </a:rPr>
              <a:t>treat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0">
                <a:solidFill>
                  <a:srgbClr val="F8F8F8"/>
                </a:solidFill>
                <a:latin typeface="Arial"/>
                <a:cs typeface="Arial"/>
              </a:rPr>
              <a:t>urinary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75">
                <a:solidFill>
                  <a:srgbClr val="F8F8F8"/>
                </a:solidFill>
                <a:latin typeface="Arial"/>
                <a:cs typeface="Arial"/>
              </a:rPr>
              <a:t>tract </a:t>
            </a:r>
            <a:r>
              <a:rPr dirty="0" sz="2400" spc="135">
                <a:solidFill>
                  <a:srgbClr val="F8F8F8"/>
                </a:solidFill>
                <a:latin typeface="Arial"/>
                <a:cs typeface="Arial"/>
              </a:rPr>
              <a:t>conditions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90">
                <a:solidFill>
                  <a:srgbClr val="F8F8F8"/>
                </a:solidFill>
                <a:latin typeface="Arial"/>
                <a:cs typeface="Arial"/>
              </a:rPr>
              <a:t>such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8F8F8"/>
                </a:solidFill>
                <a:latin typeface="Arial"/>
                <a:cs typeface="Arial"/>
              </a:rPr>
              <a:t>as</a:t>
            </a:r>
            <a:r>
              <a:rPr dirty="0" sz="2400" spc="-5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0">
                <a:solidFill>
                  <a:srgbClr val="F8F8F8"/>
                </a:solidFill>
                <a:latin typeface="Arial"/>
                <a:cs typeface="Arial"/>
              </a:rPr>
              <a:t>urinary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95">
                <a:solidFill>
                  <a:srgbClr val="F8F8F8"/>
                </a:solidFill>
                <a:latin typeface="Arial"/>
                <a:cs typeface="Arial"/>
              </a:rPr>
              <a:t>stones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5">
                <a:solidFill>
                  <a:srgbClr val="F8F8F8"/>
                </a:solidFill>
                <a:latin typeface="Arial"/>
                <a:cs typeface="Arial"/>
              </a:rPr>
              <a:t>and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10">
                <a:solidFill>
                  <a:srgbClr val="F8F8F8"/>
                </a:solidFill>
                <a:latin typeface="Arial"/>
                <a:cs typeface="Arial"/>
              </a:rPr>
              <a:t>cystitis.</a:t>
            </a:r>
            <a:r>
              <a:rPr dirty="0" sz="2400" spc="-5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50">
                <a:solidFill>
                  <a:srgbClr val="F8F8F8"/>
                </a:solidFill>
                <a:latin typeface="Arial"/>
                <a:cs typeface="Arial"/>
              </a:rPr>
              <a:t>Arbutin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8F8F8"/>
                </a:solidFill>
                <a:latin typeface="Arial"/>
                <a:cs typeface="Arial"/>
              </a:rPr>
              <a:t>is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80">
                <a:solidFill>
                  <a:srgbClr val="F8F8F8"/>
                </a:solidFill>
                <a:latin typeface="Arial"/>
                <a:cs typeface="Arial"/>
              </a:rPr>
              <a:t>used</a:t>
            </a:r>
            <a:r>
              <a:rPr dirty="0" sz="2400" spc="-5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0">
                <a:solidFill>
                  <a:srgbClr val="F8F8F8"/>
                </a:solidFill>
                <a:latin typeface="Arial"/>
                <a:cs typeface="Arial"/>
              </a:rPr>
              <a:t>in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95">
                <a:solidFill>
                  <a:srgbClr val="F8F8F8"/>
                </a:solidFill>
                <a:latin typeface="Arial"/>
                <a:cs typeface="Arial"/>
              </a:rPr>
              <a:t>cosmetics,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8F8F8"/>
                </a:solidFill>
                <a:latin typeface="Arial"/>
                <a:cs typeface="Arial"/>
              </a:rPr>
              <a:t>has</a:t>
            </a:r>
            <a:r>
              <a:rPr dirty="0" sz="2400" spc="-5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8F8F8"/>
                </a:solidFill>
                <a:latin typeface="Arial"/>
                <a:cs typeface="Arial"/>
              </a:rPr>
              <a:t>a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10">
                <a:solidFill>
                  <a:srgbClr val="F8F8F8"/>
                </a:solidFill>
                <a:latin typeface="Arial"/>
                <a:cs typeface="Arial"/>
              </a:rPr>
              <a:t>whitening </a:t>
            </a:r>
            <a:r>
              <a:rPr dirty="0" sz="2400" spc="140">
                <a:solidFill>
                  <a:srgbClr val="F8F8F8"/>
                </a:solidFill>
                <a:latin typeface="Arial"/>
                <a:cs typeface="Arial"/>
              </a:rPr>
              <a:t>effect,</a:t>
            </a:r>
            <a:r>
              <a:rPr dirty="0" sz="2400" spc="-5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5">
                <a:solidFill>
                  <a:srgbClr val="F8F8F8"/>
                </a:solidFill>
                <a:latin typeface="Arial"/>
                <a:cs typeface="Arial"/>
              </a:rPr>
              <a:t>and</a:t>
            </a:r>
            <a:r>
              <a:rPr dirty="0" sz="2400" spc="-5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85">
                <a:solidFill>
                  <a:srgbClr val="F8F8F8"/>
                </a:solidFill>
                <a:latin typeface="Arial"/>
                <a:cs typeface="Arial"/>
              </a:rPr>
              <a:t>can</a:t>
            </a:r>
            <a:r>
              <a:rPr dirty="0" sz="2400" spc="-5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30">
                <a:solidFill>
                  <a:srgbClr val="F8F8F8"/>
                </a:solidFill>
                <a:latin typeface="Arial"/>
                <a:cs typeface="Arial"/>
              </a:rPr>
              <a:t>help</a:t>
            </a:r>
            <a:r>
              <a:rPr dirty="0" sz="2400" spc="-5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55">
                <a:solidFill>
                  <a:srgbClr val="F8F8F8"/>
                </a:solidFill>
                <a:latin typeface="Arial"/>
                <a:cs typeface="Arial"/>
              </a:rPr>
              <a:t>lessen</a:t>
            </a:r>
            <a:r>
              <a:rPr dirty="0" sz="2400" spc="-5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65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400" spc="-5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60">
                <a:solidFill>
                  <a:srgbClr val="F8F8F8"/>
                </a:solidFill>
                <a:latin typeface="Arial"/>
                <a:cs typeface="Arial"/>
              </a:rPr>
              <a:t>production</a:t>
            </a:r>
            <a:r>
              <a:rPr dirty="0" sz="2400" spc="-5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90">
                <a:solidFill>
                  <a:srgbClr val="F8F8F8"/>
                </a:solidFill>
                <a:latin typeface="Arial"/>
                <a:cs typeface="Arial"/>
              </a:rPr>
              <a:t>of</a:t>
            </a:r>
            <a:r>
              <a:rPr dirty="0" sz="2400" spc="-5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5">
                <a:solidFill>
                  <a:srgbClr val="F8F8F8"/>
                </a:solidFill>
                <a:latin typeface="Arial"/>
                <a:cs typeface="Arial"/>
              </a:rPr>
              <a:t>melanin</a:t>
            </a:r>
            <a:r>
              <a:rPr dirty="0" sz="2400" spc="-5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0">
                <a:solidFill>
                  <a:srgbClr val="F8F8F8"/>
                </a:solidFill>
                <a:latin typeface="Arial"/>
                <a:cs typeface="Arial"/>
              </a:rPr>
              <a:t>in</a:t>
            </a:r>
            <a:r>
              <a:rPr dirty="0" sz="2400" spc="-5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65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400" spc="-5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8F8F8"/>
                </a:solidFill>
                <a:latin typeface="Arial"/>
                <a:cs typeface="Arial"/>
              </a:rPr>
              <a:t>skin.</a:t>
            </a:r>
            <a:r>
              <a:rPr dirty="0" sz="2400" spc="-5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400" spc="-5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0">
                <a:solidFill>
                  <a:srgbClr val="F8F8F8"/>
                </a:solidFill>
                <a:latin typeface="Arial"/>
                <a:cs typeface="Arial"/>
              </a:rPr>
              <a:t>market's</a:t>
            </a:r>
            <a:r>
              <a:rPr dirty="0" sz="2400" spc="-5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75">
                <a:solidFill>
                  <a:srgbClr val="F8F8F8"/>
                </a:solidFill>
                <a:latin typeface="Arial"/>
                <a:cs typeface="Arial"/>
              </a:rPr>
              <a:t>expansion</a:t>
            </a:r>
            <a:r>
              <a:rPr dirty="0" sz="2400" spc="-5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F8F8F8"/>
                </a:solidFill>
                <a:latin typeface="Arial"/>
                <a:cs typeface="Arial"/>
              </a:rPr>
              <a:t>is </a:t>
            </a:r>
            <a:r>
              <a:rPr dirty="0" sz="2400" spc="100">
                <a:solidFill>
                  <a:srgbClr val="F8F8F8"/>
                </a:solidFill>
                <a:latin typeface="Arial"/>
                <a:cs typeface="Arial"/>
              </a:rPr>
              <a:t>ascribed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220">
                <a:solidFill>
                  <a:srgbClr val="F8F8F8"/>
                </a:solidFill>
                <a:latin typeface="Arial"/>
                <a:cs typeface="Arial"/>
              </a:rPr>
              <a:t>to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65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90">
                <a:solidFill>
                  <a:srgbClr val="F8F8F8"/>
                </a:solidFill>
                <a:latin typeface="Arial"/>
                <a:cs typeface="Arial"/>
              </a:rPr>
              <a:t>growing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0">
                <a:solidFill>
                  <a:srgbClr val="F8F8F8"/>
                </a:solidFill>
                <a:latin typeface="Arial"/>
                <a:cs typeface="Arial"/>
              </a:rPr>
              <a:t>need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90">
                <a:solidFill>
                  <a:srgbClr val="F8F8F8"/>
                </a:solidFill>
                <a:latin typeface="Arial"/>
                <a:cs typeface="Arial"/>
              </a:rPr>
              <a:t>for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0">
                <a:solidFill>
                  <a:srgbClr val="F8F8F8"/>
                </a:solidFill>
                <a:latin typeface="Arial"/>
                <a:cs typeface="Arial"/>
              </a:rPr>
              <a:t>bearberries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0">
                <a:solidFill>
                  <a:srgbClr val="F8F8F8"/>
                </a:solidFill>
                <a:latin typeface="Arial"/>
                <a:cs typeface="Arial"/>
              </a:rPr>
              <a:t>in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65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70">
                <a:solidFill>
                  <a:srgbClr val="F8F8F8"/>
                </a:solidFill>
                <a:latin typeface="Arial"/>
                <a:cs typeface="Arial"/>
              </a:rPr>
              <a:t>drugs,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35">
                <a:solidFill>
                  <a:srgbClr val="F8F8F8"/>
                </a:solidFill>
                <a:latin typeface="Arial"/>
                <a:cs typeface="Arial"/>
              </a:rPr>
              <a:t>dietary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0">
                <a:solidFill>
                  <a:srgbClr val="F8F8F8"/>
                </a:solidFill>
                <a:latin typeface="Arial"/>
                <a:cs typeface="Arial"/>
              </a:rPr>
              <a:t>supplement,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5">
                <a:solidFill>
                  <a:srgbClr val="F8F8F8"/>
                </a:solidFill>
                <a:latin typeface="Arial"/>
                <a:cs typeface="Arial"/>
              </a:rPr>
              <a:t>cosmetic,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80">
                <a:solidFill>
                  <a:srgbClr val="F8F8F8"/>
                </a:solidFill>
                <a:latin typeface="Arial"/>
                <a:cs typeface="Arial"/>
              </a:rPr>
              <a:t>and </a:t>
            </a:r>
            <a:r>
              <a:rPr dirty="0" sz="2400" spc="110">
                <a:solidFill>
                  <a:srgbClr val="F8F8F8"/>
                </a:solidFill>
                <a:latin typeface="Arial"/>
                <a:cs typeface="Arial"/>
              </a:rPr>
              <a:t>healthcare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0">
                <a:solidFill>
                  <a:srgbClr val="F8F8F8"/>
                </a:solidFill>
                <a:latin typeface="Arial"/>
                <a:cs typeface="Arial"/>
              </a:rPr>
              <a:t>industries,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85">
                <a:solidFill>
                  <a:srgbClr val="F8F8F8"/>
                </a:solidFill>
                <a:latin typeface="Arial"/>
                <a:cs typeface="Arial"/>
              </a:rPr>
              <a:t>among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60">
                <a:solidFill>
                  <a:srgbClr val="F8F8F8"/>
                </a:solidFill>
                <a:latin typeface="Arial"/>
                <a:cs typeface="Arial"/>
              </a:rPr>
              <a:t>other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90">
                <a:solidFill>
                  <a:srgbClr val="F8F8F8"/>
                </a:solidFill>
                <a:latin typeface="Arial"/>
                <a:cs typeface="Arial"/>
              </a:rPr>
              <a:t>sectors.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50">
                <a:solidFill>
                  <a:srgbClr val="F8F8F8"/>
                </a:solidFill>
                <a:latin typeface="Arial"/>
                <a:cs typeface="Arial"/>
              </a:rPr>
              <a:t>Since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65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90">
                <a:solidFill>
                  <a:srgbClr val="F8F8F8"/>
                </a:solidFill>
                <a:latin typeface="Arial"/>
                <a:cs typeface="Arial"/>
              </a:rPr>
              <a:t>beginning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90">
                <a:solidFill>
                  <a:srgbClr val="F8F8F8"/>
                </a:solidFill>
                <a:latin typeface="Arial"/>
                <a:cs typeface="Arial"/>
              </a:rPr>
              <a:t>of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0">
                <a:solidFill>
                  <a:srgbClr val="F8F8F8"/>
                </a:solidFill>
                <a:latin typeface="Arial"/>
                <a:cs typeface="Arial"/>
              </a:rPr>
              <a:t>time,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0">
                <a:solidFill>
                  <a:srgbClr val="F8F8F8"/>
                </a:solidFill>
                <a:latin typeface="Arial"/>
                <a:cs typeface="Arial"/>
              </a:rPr>
              <a:t>berries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80">
                <a:solidFill>
                  <a:srgbClr val="F8F8F8"/>
                </a:solidFill>
                <a:latin typeface="Arial"/>
                <a:cs typeface="Arial"/>
              </a:rPr>
              <a:t>have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80">
                <a:solidFill>
                  <a:srgbClr val="F8F8F8"/>
                </a:solidFill>
                <a:latin typeface="Arial"/>
                <a:cs typeface="Arial"/>
              </a:rPr>
              <a:t>been used</a:t>
            </a:r>
            <a:r>
              <a:rPr dirty="0" sz="2400" spc="-7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8F8F8"/>
                </a:solidFill>
                <a:latin typeface="Arial"/>
                <a:cs typeface="Arial"/>
              </a:rPr>
              <a:t>as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35">
                <a:solidFill>
                  <a:srgbClr val="F8F8F8"/>
                </a:solidFill>
                <a:latin typeface="Arial"/>
                <a:cs typeface="Arial"/>
              </a:rPr>
              <a:t>food,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5">
                <a:solidFill>
                  <a:srgbClr val="F8F8F8"/>
                </a:solidFill>
                <a:latin typeface="Arial"/>
                <a:cs typeface="Arial"/>
              </a:rPr>
              <a:t>and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14">
                <a:solidFill>
                  <a:srgbClr val="F8F8F8"/>
                </a:solidFill>
                <a:latin typeface="Arial"/>
                <a:cs typeface="Arial"/>
              </a:rPr>
              <a:t>many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0">
                <a:solidFill>
                  <a:srgbClr val="F8F8F8"/>
                </a:solidFill>
                <a:latin typeface="Arial"/>
                <a:cs typeface="Arial"/>
              </a:rPr>
              <a:t>primates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40">
                <a:solidFill>
                  <a:srgbClr val="F8F8F8"/>
                </a:solidFill>
                <a:latin typeface="Arial"/>
                <a:cs typeface="Arial"/>
              </a:rPr>
              <a:t>still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35">
                <a:solidFill>
                  <a:srgbClr val="F8F8F8"/>
                </a:solidFill>
                <a:latin typeface="Arial"/>
                <a:cs typeface="Arial"/>
              </a:rPr>
              <a:t>primarily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10">
                <a:solidFill>
                  <a:srgbClr val="F8F8F8"/>
                </a:solidFill>
                <a:latin typeface="Arial"/>
                <a:cs typeface="Arial"/>
              </a:rPr>
              <a:t>eat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30">
                <a:solidFill>
                  <a:srgbClr val="F8F8F8"/>
                </a:solidFill>
                <a:latin typeface="Arial"/>
                <a:cs typeface="Arial"/>
              </a:rPr>
              <a:t>them.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75">
                <a:solidFill>
                  <a:srgbClr val="F8F8F8"/>
                </a:solidFill>
                <a:latin typeface="Arial"/>
                <a:cs typeface="Arial"/>
              </a:rPr>
              <a:t>Companies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0">
                <a:solidFill>
                  <a:srgbClr val="F8F8F8"/>
                </a:solidFill>
                <a:latin typeface="Arial"/>
                <a:cs typeface="Arial"/>
              </a:rPr>
              <a:t>in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65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10">
                <a:solidFill>
                  <a:srgbClr val="F8F8F8"/>
                </a:solidFill>
                <a:latin typeface="Arial"/>
                <a:cs typeface="Arial"/>
              </a:rPr>
              <a:t>Bearberry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5">
                <a:solidFill>
                  <a:srgbClr val="F8F8F8"/>
                </a:solidFill>
                <a:latin typeface="Arial"/>
                <a:cs typeface="Arial"/>
              </a:rPr>
              <a:t>market </a:t>
            </a:r>
            <a:r>
              <a:rPr dirty="0" sz="2400" spc="65">
                <a:solidFill>
                  <a:srgbClr val="F8F8F8"/>
                </a:solidFill>
                <a:latin typeface="Arial"/>
                <a:cs typeface="Arial"/>
              </a:rPr>
              <a:t>are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45">
                <a:solidFill>
                  <a:srgbClr val="F8F8F8"/>
                </a:solidFill>
                <a:latin typeface="Arial"/>
                <a:cs typeface="Arial"/>
              </a:rPr>
              <a:t>trying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220">
                <a:solidFill>
                  <a:srgbClr val="F8F8F8"/>
                </a:solidFill>
                <a:latin typeface="Arial"/>
                <a:cs typeface="Arial"/>
              </a:rPr>
              <a:t>to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40">
                <a:solidFill>
                  <a:srgbClr val="F8F8F8"/>
                </a:solidFill>
                <a:latin typeface="Arial"/>
                <a:cs typeface="Arial"/>
              </a:rPr>
              <a:t>employ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90">
                <a:solidFill>
                  <a:srgbClr val="F8F8F8"/>
                </a:solidFill>
                <a:latin typeface="Arial"/>
                <a:cs typeface="Arial"/>
              </a:rPr>
              <a:t>various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90">
                <a:solidFill>
                  <a:srgbClr val="F8F8F8"/>
                </a:solidFill>
                <a:latin typeface="Arial"/>
                <a:cs typeface="Arial"/>
              </a:rPr>
              <a:t>strategies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220">
                <a:solidFill>
                  <a:srgbClr val="F8F8F8"/>
                </a:solidFill>
                <a:latin typeface="Arial"/>
                <a:cs typeface="Arial"/>
              </a:rPr>
              <a:t>to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14">
                <a:solidFill>
                  <a:srgbClr val="F8F8F8"/>
                </a:solidFill>
                <a:latin typeface="Arial"/>
                <a:cs typeface="Arial"/>
              </a:rPr>
              <a:t>maintain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5">
                <a:solidFill>
                  <a:srgbClr val="F8F8F8"/>
                </a:solidFill>
                <a:latin typeface="Arial"/>
                <a:cs typeface="Arial"/>
              </a:rPr>
              <a:t>and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5">
                <a:solidFill>
                  <a:srgbClr val="F8F8F8"/>
                </a:solidFill>
                <a:latin typeface="Arial"/>
                <a:cs typeface="Arial"/>
              </a:rPr>
              <a:t>innovate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0">
                <a:solidFill>
                  <a:srgbClr val="F8F8F8"/>
                </a:solidFill>
                <a:latin typeface="Arial"/>
                <a:cs typeface="Arial"/>
              </a:rPr>
              <a:t>in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65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14">
                <a:solidFill>
                  <a:srgbClr val="F8F8F8"/>
                </a:solidFill>
                <a:latin typeface="Arial"/>
                <a:cs typeface="Arial"/>
              </a:rPr>
              <a:t>market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220">
                <a:solidFill>
                  <a:srgbClr val="F8F8F8"/>
                </a:solidFill>
                <a:latin typeface="Arial"/>
                <a:cs typeface="Arial"/>
              </a:rPr>
              <a:t>to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14">
                <a:solidFill>
                  <a:srgbClr val="F8F8F8"/>
                </a:solidFill>
                <a:latin typeface="Arial"/>
                <a:cs typeface="Arial"/>
              </a:rPr>
              <a:t>strengthen </a:t>
            </a:r>
            <a:r>
              <a:rPr dirty="0" sz="2400" spc="155">
                <a:solidFill>
                  <a:srgbClr val="F8F8F8"/>
                </a:solidFill>
                <a:latin typeface="Arial"/>
                <a:cs typeface="Arial"/>
              </a:rPr>
              <a:t>their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14">
                <a:solidFill>
                  <a:srgbClr val="F8F8F8"/>
                </a:solidFill>
                <a:latin typeface="Arial"/>
                <a:cs typeface="Arial"/>
              </a:rPr>
              <a:t>market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90">
                <a:solidFill>
                  <a:srgbClr val="F8F8F8"/>
                </a:solidFill>
                <a:latin typeface="Arial"/>
                <a:cs typeface="Arial"/>
              </a:rPr>
              <a:t>presence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60">
                <a:solidFill>
                  <a:srgbClr val="F8F8F8"/>
                </a:solidFill>
                <a:latin typeface="Arial"/>
                <a:cs typeface="Arial"/>
              </a:rPr>
              <a:t>They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60">
                <a:solidFill>
                  <a:srgbClr val="F8F8F8"/>
                </a:solidFill>
                <a:latin typeface="Arial"/>
                <a:cs typeface="Arial"/>
              </a:rPr>
              <a:t>also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10">
                <a:solidFill>
                  <a:srgbClr val="F8F8F8"/>
                </a:solidFill>
                <a:latin typeface="Arial"/>
                <a:cs typeface="Arial"/>
              </a:rPr>
              <a:t>spend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30">
                <a:solidFill>
                  <a:srgbClr val="F8F8F8"/>
                </a:solidFill>
                <a:latin typeface="Arial"/>
                <a:cs typeface="Arial"/>
              </a:rPr>
              <a:t>money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35">
                <a:solidFill>
                  <a:srgbClr val="F8F8F8"/>
                </a:solidFill>
                <a:latin typeface="Arial"/>
                <a:cs typeface="Arial"/>
              </a:rPr>
              <a:t>on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85">
                <a:solidFill>
                  <a:srgbClr val="F8F8F8"/>
                </a:solidFill>
                <a:latin typeface="Arial"/>
                <a:cs typeface="Arial"/>
              </a:rPr>
              <a:t>research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220">
                <a:solidFill>
                  <a:srgbClr val="F8F8F8"/>
                </a:solidFill>
                <a:latin typeface="Arial"/>
                <a:cs typeface="Arial"/>
              </a:rPr>
              <a:t>to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0">
                <a:solidFill>
                  <a:srgbClr val="F8F8F8"/>
                </a:solidFill>
                <a:latin typeface="Arial"/>
                <a:cs typeface="Arial"/>
              </a:rPr>
              <a:t>learn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45">
                <a:solidFill>
                  <a:srgbClr val="F8F8F8"/>
                </a:solidFill>
                <a:latin typeface="Arial"/>
                <a:cs typeface="Arial"/>
              </a:rPr>
              <a:t>about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10">
                <a:solidFill>
                  <a:srgbClr val="F8F8F8"/>
                </a:solidFill>
                <a:latin typeface="Arial"/>
                <a:cs typeface="Arial"/>
              </a:rPr>
              <a:t>consumer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30">
                <a:solidFill>
                  <a:srgbClr val="F8F8F8"/>
                </a:solidFill>
                <a:latin typeface="Arial"/>
                <a:cs typeface="Arial"/>
              </a:rPr>
              <a:t>trends </a:t>
            </a:r>
            <a:r>
              <a:rPr dirty="0" sz="2400" spc="105">
                <a:solidFill>
                  <a:srgbClr val="F8F8F8"/>
                </a:solidFill>
                <a:latin typeface="Arial"/>
                <a:cs typeface="Arial"/>
              </a:rPr>
              <a:t>and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95">
                <a:solidFill>
                  <a:srgbClr val="F8F8F8"/>
                </a:solidFill>
                <a:latin typeface="Arial"/>
                <a:cs typeface="Arial"/>
              </a:rPr>
              <a:t>preferences,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5">
                <a:solidFill>
                  <a:srgbClr val="F8F8F8"/>
                </a:solidFill>
                <a:latin typeface="Arial"/>
                <a:cs typeface="Arial"/>
              </a:rPr>
              <a:t>which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0">
                <a:solidFill>
                  <a:srgbClr val="F8F8F8"/>
                </a:solidFill>
                <a:latin typeface="Arial"/>
                <a:cs typeface="Arial"/>
              </a:rPr>
              <a:t>helps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220">
                <a:solidFill>
                  <a:srgbClr val="F8F8F8"/>
                </a:solidFill>
                <a:latin typeface="Arial"/>
                <a:cs typeface="Arial"/>
              </a:rPr>
              <a:t>to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45">
                <a:solidFill>
                  <a:srgbClr val="F8F8F8"/>
                </a:solidFill>
                <a:latin typeface="Arial"/>
                <a:cs typeface="Arial"/>
              </a:rPr>
              <a:t>meet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75">
                <a:solidFill>
                  <a:srgbClr val="F8F8F8"/>
                </a:solidFill>
                <a:latin typeface="Arial"/>
                <a:cs typeface="Arial"/>
              </a:rPr>
              <a:t>changing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5">
                <a:solidFill>
                  <a:srgbClr val="F8F8F8"/>
                </a:solidFill>
                <a:latin typeface="Arial"/>
                <a:cs typeface="Arial"/>
              </a:rPr>
              <a:t>standards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90">
                <a:solidFill>
                  <a:srgbClr val="F8F8F8"/>
                </a:solidFill>
                <a:latin typeface="Arial"/>
                <a:cs typeface="Arial"/>
              </a:rPr>
              <a:t>for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0">
                <a:solidFill>
                  <a:srgbClr val="F8F8F8"/>
                </a:solidFill>
                <a:latin typeface="Arial"/>
                <a:cs typeface="Arial"/>
              </a:rPr>
              <a:t>health-</a:t>
            </a:r>
            <a:r>
              <a:rPr dirty="0" sz="2400" spc="90">
                <a:solidFill>
                  <a:srgbClr val="F8F8F8"/>
                </a:solidFill>
                <a:latin typeface="Arial"/>
                <a:cs typeface="Arial"/>
              </a:rPr>
              <a:t>conscious</a:t>
            </a:r>
            <a:r>
              <a:rPr dirty="0" sz="2400" spc="-6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75">
                <a:solidFill>
                  <a:srgbClr val="F8F8F8"/>
                </a:solidFill>
                <a:latin typeface="Arial"/>
                <a:cs typeface="Arial"/>
              </a:rPr>
              <a:t>consumers.</a:t>
            </a:r>
            <a:endParaRPr sz="2400">
              <a:latin typeface="Arial"/>
              <a:cs typeface="Arial"/>
            </a:endParaRPr>
          </a:p>
          <a:p>
            <a:pPr marL="12700" marR="1406525">
              <a:lnSpc>
                <a:spcPct val="114599"/>
              </a:lnSpc>
            </a:pPr>
            <a:r>
              <a:rPr dirty="0" sz="2400" spc="95">
                <a:solidFill>
                  <a:srgbClr val="F8F8F8"/>
                </a:solidFill>
                <a:latin typeface="Arial"/>
                <a:cs typeface="Arial"/>
              </a:rPr>
              <a:t>In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65">
                <a:solidFill>
                  <a:srgbClr val="F8F8F8"/>
                </a:solidFill>
                <a:latin typeface="Arial"/>
                <a:cs typeface="Arial"/>
              </a:rPr>
              <a:t>the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55">
                <a:solidFill>
                  <a:srgbClr val="F8F8F8"/>
                </a:solidFill>
                <a:latin typeface="Arial"/>
                <a:cs typeface="Arial"/>
              </a:rPr>
              <a:t>competitive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10">
                <a:solidFill>
                  <a:srgbClr val="F8F8F8"/>
                </a:solidFill>
                <a:latin typeface="Arial"/>
                <a:cs typeface="Arial"/>
              </a:rPr>
              <a:t>Bearberry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55">
                <a:solidFill>
                  <a:srgbClr val="F8F8F8"/>
                </a:solidFill>
                <a:latin typeface="Arial"/>
                <a:cs typeface="Arial"/>
              </a:rPr>
              <a:t>business,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0">
                <a:solidFill>
                  <a:srgbClr val="F8F8F8"/>
                </a:solidFill>
                <a:latin typeface="Arial"/>
                <a:cs typeface="Arial"/>
              </a:rPr>
              <a:t>these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35">
                <a:solidFill>
                  <a:srgbClr val="F8F8F8"/>
                </a:solidFill>
                <a:latin typeface="Arial"/>
                <a:cs typeface="Arial"/>
              </a:rPr>
              <a:t>tactics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55">
                <a:solidFill>
                  <a:srgbClr val="F8F8F8"/>
                </a:solidFill>
                <a:latin typeface="Arial"/>
                <a:cs typeface="Arial"/>
              </a:rPr>
              <a:t>assist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14">
                <a:solidFill>
                  <a:srgbClr val="F8F8F8"/>
                </a:solidFill>
                <a:latin typeface="Arial"/>
                <a:cs typeface="Arial"/>
              </a:rPr>
              <a:t>major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40">
                <a:solidFill>
                  <a:srgbClr val="F8F8F8"/>
                </a:solidFill>
                <a:latin typeface="Arial"/>
                <a:cs typeface="Arial"/>
              </a:rPr>
              <a:t>firms</a:t>
            </a:r>
            <a:r>
              <a:rPr dirty="0" sz="2400" spc="-6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20">
                <a:solidFill>
                  <a:srgbClr val="F8F8F8"/>
                </a:solidFill>
                <a:latin typeface="Arial"/>
                <a:cs typeface="Arial"/>
              </a:rPr>
              <a:t>in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80">
                <a:solidFill>
                  <a:srgbClr val="F8F8F8"/>
                </a:solidFill>
                <a:latin typeface="Arial"/>
                <a:cs typeface="Arial"/>
              </a:rPr>
              <a:t>securing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-50">
                <a:solidFill>
                  <a:srgbClr val="F8F8F8"/>
                </a:solidFill>
                <a:latin typeface="Arial"/>
                <a:cs typeface="Arial"/>
              </a:rPr>
              <a:t>a </a:t>
            </a:r>
            <a:r>
              <a:rPr dirty="0" sz="2400" spc="114">
                <a:solidFill>
                  <a:srgbClr val="F8F8F8"/>
                </a:solidFill>
                <a:latin typeface="Arial"/>
                <a:cs typeface="Arial"/>
              </a:rPr>
              <a:t>substantial</a:t>
            </a:r>
            <a:r>
              <a:rPr dirty="0" sz="2400" spc="-75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14">
                <a:solidFill>
                  <a:srgbClr val="F8F8F8"/>
                </a:solidFill>
                <a:latin typeface="Arial"/>
                <a:cs typeface="Arial"/>
              </a:rPr>
              <a:t>market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65">
                <a:solidFill>
                  <a:srgbClr val="F8F8F8"/>
                </a:solidFill>
                <a:latin typeface="Arial"/>
                <a:cs typeface="Arial"/>
              </a:rPr>
              <a:t>share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5">
                <a:solidFill>
                  <a:srgbClr val="F8F8F8"/>
                </a:solidFill>
                <a:latin typeface="Arial"/>
                <a:cs typeface="Arial"/>
              </a:rPr>
              <a:t>and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0">
                <a:solidFill>
                  <a:srgbClr val="F8F8F8"/>
                </a:solidFill>
                <a:latin typeface="Arial"/>
                <a:cs typeface="Arial"/>
              </a:rPr>
              <a:t>preserving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55">
                <a:solidFill>
                  <a:srgbClr val="F8F8F8"/>
                </a:solidFill>
                <a:latin typeface="Arial"/>
                <a:cs typeface="Arial"/>
              </a:rPr>
              <a:t>their</a:t>
            </a:r>
            <a:r>
              <a:rPr dirty="0" sz="2400" spc="-70">
                <a:solidFill>
                  <a:srgbClr val="F8F8F8"/>
                </a:solidFill>
                <a:latin typeface="Arial"/>
                <a:cs typeface="Arial"/>
              </a:rPr>
              <a:t> </a:t>
            </a:r>
            <a:r>
              <a:rPr dirty="0" sz="2400" spc="100">
                <a:solidFill>
                  <a:srgbClr val="F8F8F8"/>
                </a:solidFill>
                <a:latin typeface="Arial"/>
                <a:cs typeface="Arial"/>
              </a:rPr>
              <a:t>competitiveness.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3759342"/>
              <a:ext cx="9144000" cy="2768600"/>
            </a:xfrm>
            <a:custGeom>
              <a:avLst/>
              <a:gdLst/>
              <a:ahLst/>
              <a:cxnLst/>
              <a:rect l="l" t="t" r="r" b="b"/>
              <a:pathLst>
                <a:path w="9144000" h="2768600">
                  <a:moveTo>
                    <a:pt x="8191499" y="2768315"/>
                  </a:moveTo>
                  <a:lnTo>
                    <a:pt x="952499" y="2768315"/>
                  </a:lnTo>
                  <a:lnTo>
                    <a:pt x="904960" y="2767149"/>
                  </a:lnTo>
                  <a:lnTo>
                    <a:pt x="858024" y="2763688"/>
                  </a:lnTo>
                  <a:lnTo>
                    <a:pt x="811746" y="2757987"/>
                  </a:lnTo>
                  <a:lnTo>
                    <a:pt x="766180" y="2750100"/>
                  </a:lnTo>
                  <a:lnTo>
                    <a:pt x="721382" y="2740082"/>
                  </a:lnTo>
                  <a:lnTo>
                    <a:pt x="677405" y="2727987"/>
                  </a:lnTo>
                  <a:lnTo>
                    <a:pt x="634304" y="2713870"/>
                  </a:lnTo>
                  <a:lnTo>
                    <a:pt x="592134" y="2697785"/>
                  </a:lnTo>
                  <a:lnTo>
                    <a:pt x="550949" y="2679788"/>
                  </a:lnTo>
                  <a:lnTo>
                    <a:pt x="510805" y="2659931"/>
                  </a:lnTo>
                  <a:lnTo>
                    <a:pt x="471754" y="2638271"/>
                  </a:lnTo>
                  <a:lnTo>
                    <a:pt x="433853" y="2614862"/>
                  </a:lnTo>
                  <a:lnTo>
                    <a:pt x="397156" y="2589758"/>
                  </a:lnTo>
                  <a:lnTo>
                    <a:pt x="361716" y="2563014"/>
                  </a:lnTo>
                  <a:lnTo>
                    <a:pt x="327589" y="2534684"/>
                  </a:lnTo>
                  <a:lnTo>
                    <a:pt x="294830" y="2504823"/>
                  </a:lnTo>
                  <a:lnTo>
                    <a:pt x="263493" y="2473485"/>
                  </a:lnTo>
                  <a:lnTo>
                    <a:pt x="233632" y="2440726"/>
                  </a:lnTo>
                  <a:lnTo>
                    <a:pt x="205302" y="2406599"/>
                  </a:lnTo>
                  <a:lnTo>
                    <a:pt x="178557" y="2371160"/>
                  </a:lnTo>
                  <a:lnTo>
                    <a:pt x="153453" y="2334462"/>
                  </a:lnTo>
                  <a:lnTo>
                    <a:pt x="130044" y="2296561"/>
                  </a:lnTo>
                  <a:lnTo>
                    <a:pt x="108384" y="2257511"/>
                  </a:lnTo>
                  <a:lnTo>
                    <a:pt x="88527" y="2217366"/>
                  </a:lnTo>
                  <a:lnTo>
                    <a:pt x="70529" y="2176181"/>
                  </a:lnTo>
                  <a:lnTo>
                    <a:pt x="54445" y="2134011"/>
                  </a:lnTo>
                  <a:lnTo>
                    <a:pt x="40327" y="2090911"/>
                  </a:lnTo>
                  <a:lnTo>
                    <a:pt x="28232" y="2046933"/>
                  </a:lnTo>
                  <a:lnTo>
                    <a:pt x="18214" y="2002135"/>
                  </a:lnTo>
                  <a:lnTo>
                    <a:pt x="10327" y="1956569"/>
                  </a:lnTo>
                  <a:lnTo>
                    <a:pt x="4626" y="1910291"/>
                  </a:lnTo>
                  <a:lnTo>
                    <a:pt x="1165" y="1863354"/>
                  </a:lnTo>
                  <a:lnTo>
                    <a:pt x="0" y="1815815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89" y="233631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49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6" y="0"/>
                  </a:lnTo>
                  <a:lnTo>
                    <a:pt x="8191502" y="0"/>
                  </a:lnTo>
                  <a:lnTo>
                    <a:pt x="8239039" y="1165"/>
                  </a:lnTo>
                  <a:lnTo>
                    <a:pt x="8285975" y="4626"/>
                  </a:lnTo>
                  <a:lnTo>
                    <a:pt x="8332253" y="10327"/>
                  </a:lnTo>
                  <a:lnTo>
                    <a:pt x="8377819" y="18214"/>
                  </a:lnTo>
                  <a:lnTo>
                    <a:pt x="8422618" y="28232"/>
                  </a:lnTo>
                  <a:lnTo>
                    <a:pt x="8466595" y="40327"/>
                  </a:lnTo>
                  <a:lnTo>
                    <a:pt x="8509696" y="54444"/>
                  </a:lnTo>
                  <a:lnTo>
                    <a:pt x="8551866" y="70529"/>
                  </a:lnTo>
                  <a:lnTo>
                    <a:pt x="8593050" y="88527"/>
                  </a:lnTo>
                  <a:lnTo>
                    <a:pt x="8633195" y="108383"/>
                  </a:lnTo>
                  <a:lnTo>
                    <a:pt x="8672245" y="130043"/>
                  </a:lnTo>
                  <a:lnTo>
                    <a:pt x="8710147" y="153452"/>
                  </a:lnTo>
                  <a:lnTo>
                    <a:pt x="8746844" y="178556"/>
                  </a:lnTo>
                  <a:lnTo>
                    <a:pt x="8782284" y="205301"/>
                  </a:lnTo>
                  <a:lnTo>
                    <a:pt x="8816410" y="233631"/>
                  </a:lnTo>
                  <a:lnTo>
                    <a:pt x="8849170" y="263491"/>
                  </a:lnTo>
                  <a:lnTo>
                    <a:pt x="8880507" y="294829"/>
                  </a:lnTo>
                  <a:lnTo>
                    <a:pt x="8910368" y="327588"/>
                  </a:lnTo>
                  <a:lnTo>
                    <a:pt x="8938698" y="361715"/>
                  </a:lnTo>
                  <a:lnTo>
                    <a:pt x="8965442" y="397154"/>
                  </a:lnTo>
                  <a:lnTo>
                    <a:pt x="8990546" y="433852"/>
                  </a:lnTo>
                  <a:lnTo>
                    <a:pt x="9013956" y="471753"/>
                  </a:lnTo>
                  <a:lnTo>
                    <a:pt x="9035616" y="510803"/>
                  </a:lnTo>
                  <a:lnTo>
                    <a:pt x="9055472" y="550948"/>
                  </a:lnTo>
                  <a:lnTo>
                    <a:pt x="9073469" y="592133"/>
                  </a:lnTo>
                  <a:lnTo>
                    <a:pt x="9089554" y="634303"/>
                  </a:lnTo>
                  <a:lnTo>
                    <a:pt x="9103671" y="677404"/>
                  </a:lnTo>
                  <a:lnTo>
                    <a:pt x="9115766" y="721381"/>
                  </a:lnTo>
                  <a:lnTo>
                    <a:pt x="9125785" y="766179"/>
                  </a:lnTo>
                  <a:lnTo>
                    <a:pt x="9133672" y="811745"/>
                  </a:lnTo>
                  <a:lnTo>
                    <a:pt x="9139373" y="858024"/>
                  </a:lnTo>
                  <a:lnTo>
                    <a:pt x="9142833" y="904960"/>
                  </a:lnTo>
                  <a:lnTo>
                    <a:pt x="9143999" y="952499"/>
                  </a:lnTo>
                  <a:lnTo>
                    <a:pt x="9143999" y="1815815"/>
                  </a:lnTo>
                  <a:lnTo>
                    <a:pt x="9142833" y="1863354"/>
                  </a:lnTo>
                  <a:lnTo>
                    <a:pt x="9139373" y="1910291"/>
                  </a:lnTo>
                  <a:lnTo>
                    <a:pt x="9133672" y="1956569"/>
                  </a:lnTo>
                  <a:lnTo>
                    <a:pt x="9125785" y="2002135"/>
                  </a:lnTo>
                  <a:lnTo>
                    <a:pt x="9115766" y="2046933"/>
                  </a:lnTo>
                  <a:lnTo>
                    <a:pt x="9103671" y="2090911"/>
                  </a:lnTo>
                  <a:lnTo>
                    <a:pt x="9089554" y="2134011"/>
                  </a:lnTo>
                  <a:lnTo>
                    <a:pt x="9073469" y="2176181"/>
                  </a:lnTo>
                  <a:lnTo>
                    <a:pt x="9055472" y="2217366"/>
                  </a:lnTo>
                  <a:lnTo>
                    <a:pt x="9035616" y="2257511"/>
                  </a:lnTo>
                  <a:lnTo>
                    <a:pt x="9013956" y="2296561"/>
                  </a:lnTo>
                  <a:lnTo>
                    <a:pt x="8990546" y="2334462"/>
                  </a:lnTo>
                  <a:lnTo>
                    <a:pt x="8965442" y="2371160"/>
                  </a:lnTo>
                  <a:lnTo>
                    <a:pt x="8938698" y="2406599"/>
                  </a:lnTo>
                  <a:lnTo>
                    <a:pt x="8910368" y="2440726"/>
                  </a:lnTo>
                  <a:lnTo>
                    <a:pt x="8880507" y="2473485"/>
                  </a:lnTo>
                  <a:lnTo>
                    <a:pt x="8849170" y="2504823"/>
                  </a:lnTo>
                  <a:lnTo>
                    <a:pt x="8816410" y="2534684"/>
                  </a:lnTo>
                  <a:lnTo>
                    <a:pt x="8782284" y="2563014"/>
                  </a:lnTo>
                  <a:lnTo>
                    <a:pt x="8746844" y="2589758"/>
                  </a:lnTo>
                  <a:lnTo>
                    <a:pt x="8710147" y="2614862"/>
                  </a:lnTo>
                  <a:lnTo>
                    <a:pt x="8672245" y="2638271"/>
                  </a:lnTo>
                  <a:lnTo>
                    <a:pt x="8633195" y="2659931"/>
                  </a:lnTo>
                  <a:lnTo>
                    <a:pt x="8593050" y="2679788"/>
                  </a:lnTo>
                  <a:lnTo>
                    <a:pt x="8551866" y="2697785"/>
                  </a:lnTo>
                  <a:lnTo>
                    <a:pt x="8509696" y="2713870"/>
                  </a:lnTo>
                  <a:lnTo>
                    <a:pt x="8466595" y="2727987"/>
                  </a:lnTo>
                  <a:lnTo>
                    <a:pt x="8422618" y="2740082"/>
                  </a:lnTo>
                  <a:lnTo>
                    <a:pt x="8377819" y="2750100"/>
                  </a:lnTo>
                  <a:lnTo>
                    <a:pt x="8332253" y="2757987"/>
                  </a:lnTo>
                  <a:lnTo>
                    <a:pt x="8285975" y="2763688"/>
                  </a:lnTo>
                  <a:lnTo>
                    <a:pt x="8239039" y="2767149"/>
                  </a:lnTo>
                  <a:lnTo>
                    <a:pt x="8191499" y="2768315"/>
                  </a:lnTo>
                  <a:close/>
                </a:path>
              </a:pathLst>
            </a:custGeom>
            <a:solidFill>
              <a:srgbClr val="623E3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6418" y="4099468"/>
              <a:ext cx="2228849" cy="222884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24346" y="4010192"/>
              <a:ext cx="2200910" cy="2200910"/>
            </a:xfrm>
            <a:custGeom>
              <a:avLst/>
              <a:gdLst/>
              <a:ahLst/>
              <a:cxnLst/>
              <a:rect l="l" t="t" r="r" b="b"/>
              <a:pathLst>
                <a:path w="2200910" h="2200910">
                  <a:moveTo>
                    <a:pt x="1100988" y="2200549"/>
                  </a:moveTo>
                  <a:lnTo>
                    <a:pt x="1099557" y="2200549"/>
                  </a:lnTo>
                  <a:lnTo>
                    <a:pt x="1052545" y="2199547"/>
                  </a:lnTo>
                  <a:lnTo>
                    <a:pt x="1005337" y="2196525"/>
                  </a:lnTo>
                  <a:lnTo>
                    <a:pt x="958689" y="2191539"/>
                  </a:lnTo>
                  <a:lnTo>
                    <a:pt x="912644" y="2184629"/>
                  </a:lnTo>
                  <a:lnTo>
                    <a:pt x="867241" y="2175838"/>
                  </a:lnTo>
                  <a:lnTo>
                    <a:pt x="822523" y="2165206"/>
                  </a:lnTo>
                  <a:lnTo>
                    <a:pt x="778531" y="2152775"/>
                  </a:lnTo>
                  <a:lnTo>
                    <a:pt x="735306" y="2138587"/>
                  </a:lnTo>
                  <a:lnTo>
                    <a:pt x="692889" y="2122681"/>
                  </a:lnTo>
                  <a:lnTo>
                    <a:pt x="651322" y="2105101"/>
                  </a:lnTo>
                  <a:lnTo>
                    <a:pt x="610645" y="2085886"/>
                  </a:lnTo>
                  <a:lnTo>
                    <a:pt x="570901" y="2065079"/>
                  </a:lnTo>
                  <a:lnTo>
                    <a:pt x="532131" y="2042720"/>
                  </a:lnTo>
                  <a:lnTo>
                    <a:pt x="494375" y="2018851"/>
                  </a:lnTo>
                  <a:lnTo>
                    <a:pt x="457675" y="1993513"/>
                  </a:lnTo>
                  <a:lnTo>
                    <a:pt x="422073" y="1966748"/>
                  </a:lnTo>
                  <a:lnTo>
                    <a:pt x="387609" y="1938596"/>
                  </a:lnTo>
                  <a:lnTo>
                    <a:pt x="354325" y="1909099"/>
                  </a:lnTo>
                  <a:lnTo>
                    <a:pt x="322262" y="1878299"/>
                  </a:lnTo>
                  <a:lnTo>
                    <a:pt x="291462" y="1846236"/>
                  </a:lnTo>
                  <a:lnTo>
                    <a:pt x="261965" y="1812952"/>
                  </a:lnTo>
                  <a:lnTo>
                    <a:pt x="233813" y="1778488"/>
                  </a:lnTo>
                  <a:lnTo>
                    <a:pt x="207048" y="1742886"/>
                  </a:lnTo>
                  <a:lnTo>
                    <a:pt x="181710" y="1706186"/>
                  </a:lnTo>
                  <a:lnTo>
                    <a:pt x="157842" y="1668430"/>
                  </a:lnTo>
                  <a:lnTo>
                    <a:pt x="135483" y="1629660"/>
                  </a:lnTo>
                  <a:lnTo>
                    <a:pt x="114676" y="1589916"/>
                  </a:lnTo>
                  <a:lnTo>
                    <a:pt x="95461" y="1549240"/>
                  </a:lnTo>
                  <a:lnTo>
                    <a:pt x="77881" y="1507674"/>
                  </a:lnTo>
                  <a:lnTo>
                    <a:pt x="61976" y="1465257"/>
                  </a:lnTo>
                  <a:lnTo>
                    <a:pt x="47787" y="1422033"/>
                  </a:lnTo>
                  <a:lnTo>
                    <a:pt x="35357" y="1378041"/>
                  </a:lnTo>
                  <a:lnTo>
                    <a:pt x="24725" y="1333324"/>
                  </a:lnTo>
                  <a:lnTo>
                    <a:pt x="15934" y="1287922"/>
                  </a:lnTo>
                  <a:lnTo>
                    <a:pt x="9025" y="1241877"/>
                  </a:lnTo>
                  <a:lnTo>
                    <a:pt x="4038" y="1195231"/>
                  </a:lnTo>
                  <a:lnTo>
                    <a:pt x="1016" y="1148023"/>
                  </a:lnTo>
                  <a:lnTo>
                    <a:pt x="0" y="1100297"/>
                  </a:lnTo>
                  <a:lnTo>
                    <a:pt x="1016" y="1052568"/>
                  </a:lnTo>
                  <a:lnTo>
                    <a:pt x="4038" y="1005359"/>
                  </a:lnTo>
                  <a:lnTo>
                    <a:pt x="9025" y="958710"/>
                  </a:lnTo>
                  <a:lnTo>
                    <a:pt x="15934" y="912663"/>
                  </a:lnTo>
                  <a:lnTo>
                    <a:pt x="24725" y="867260"/>
                  </a:lnTo>
                  <a:lnTo>
                    <a:pt x="35357" y="822541"/>
                  </a:lnTo>
                  <a:lnTo>
                    <a:pt x="47787" y="778547"/>
                  </a:lnTo>
                  <a:lnTo>
                    <a:pt x="61976" y="735321"/>
                  </a:lnTo>
                  <a:lnTo>
                    <a:pt x="77881" y="692903"/>
                  </a:lnTo>
                  <a:lnTo>
                    <a:pt x="95461" y="651335"/>
                  </a:lnTo>
                  <a:lnTo>
                    <a:pt x="114676" y="610658"/>
                  </a:lnTo>
                  <a:lnTo>
                    <a:pt x="135483" y="570913"/>
                  </a:lnTo>
                  <a:lnTo>
                    <a:pt x="157842" y="532142"/>
                  </a:lnTo>
                  <a:lnTo>
                    <a:pt x="181710" y="494385"/>
                  </a:lnTo>
                  <a:lnTo>
                    <a:pt x="207048" y="457684"/>
                  </a:lnTo>
                  <a:lnTo>
                    <a:pt x="233813" y="422081"/>
                  </a:lnTo>
                  <a:lnTo>
                    <a:pt x="261965" y="387616"/>
                  </a:lnTo>
                  <a:lnTo>
                    <a:pt x="291462" y="354332"/>
                  </a:lnTo>
                  <a:lnTo>
                    <a:pt x="322262" y="322268"/>
                  </a:lnTo>
                  <a:lnTo>
                    <a:pt x="354325" y="291467"/>
                  </a:lnTo>
                  <a:lnTo>
                    <a:pt x="387609" y="261970"/>
                  </a:lnTo>
                  <a:lnTo>
                    <a:pt x="422073" y="233818"/>
                  </a:lnTo>
                  <a:lnTo>
                    <a:pt x="457675" y="207052"/>
                  </a:lnTo>
                  <a:lnTo>
                    <a:pt x="494375" y="181714"/>
                  </a:lnTo>
                  <a:lnTo>
                    <a:pt x="532131" y="157845"/>
                  </a:lnTo>
                  <a:lnTo>
                    <a:pt x="570901" y="135486"/>
                  </a:lnTo>
                  <a:lnTo>
                    <a:pt x="610645" y="114678"/>
                  </a:lnTo>
                  <a:lnTo>
                    <a:pt x="651322" y="95463"/>
                  </a:lnTo>
                  <a:lnTo>
                    <a:pt x="692889" y="77882"/>
                  </a:lnTo>
                  <a:lnTo>
                    <a:pt x="735306" y="61977"/>
                  </a:lnTo>
                  <a:lnTo>
                    <a:pt x="778531" y="47788"/>
                  </a:lnTo>
                  <a:lnTo>
                    <a:pt x="822523" y="35357"/>
                  </a:lnTo>
                  <a:lnTo>
                    <a:pt x="867241" y="24725"/>
                  </a:lnTo>
                  <a:lnTo>
                    <a:pt x="912644" y="15934"/>
                  </a:lnTo>
                  <a:lnTo>
                    <a:pt x="958689" y="9025"/>
                  </a:lnTo>
                  <a:lnTo>
                    <a:pt x="1005337" y="4038"/>
                  </a:lnTo>
                  <a:lnTo>
                    <a:pt x="1052545" y="1016"/>
                  </a:lnTo>
                  <a:lnTo>
                    <a:pt x="1100268" y="0"/>
                  </a:lnTo>
                  <a:lnTo>
                    <a:pt x="1148000" y="1016"/>
                  </a:lnTo>
                  <a:lnTo>
                    <a:pt x="1195208" y="4038"/>
                  </a:lnTo>
                  <a:lnTo>
                    <a:pt x="1241856" y="9025"/>
                  </a:lnTo>
                  <a:lnTo>
                    <a:pt x="1287902" y="15934"/>
                  </a:lnTo>
                  <a:lnTo>
                    <a:pt x="1333304" y="24725"/>
                  </a:lnTo>
                  <a:lnTo>
                    <a:pt x="1378022" y="35357"/>
                  </a:lnTo>
                  <a:lnTo>
                    <a:pt x="1422014" y="47788"/>
                  </a:lnTo>
                  <a:lnTo>
                    <a:pt x="1465240" y="61977"/>
                  </a:lnTo>
                  <a:lnTo>
                    <a:pt x="1507656" y="77882"/>
                  </a:lnTo>
                  <a:lnTo>
                    <a:pt x="1549224" y="95463"/>
                  </a:lnTo>
                  <a:lnTo>
                    <a:pt x="1589900" y="114678"/>
                  </a:lnTo>
                  <a:lnTo>
                    <a:pt x="1629644" y="135486"/>
                  </a:lnTo>
                  <a:lnTo>
                    <a:pt x="1668415" y="157845"/>
                  </a:lnTo>
                  <a:lnTo>
                    <a:pt x="1706170" y="181714"/>
                  </a:lnTo>
                  <a:lnTo>
                    <a:pt x="1742870" y="207052"/>
                  </a:lnTo>
                  <a:lnTo>
                    <a:pt x="1778473" y="233818"/>
                  </a:lnTo>
                  <a:lnTo>
                    <a:pt x="1812937" y="261970"/>
                  </a:lnTo>
                  <a:lnTo>
                    <a:pt x="1846221" y="291467"/>
                  </a:lnTo>
                  <a:lnTo>
                    <a:pt x="1878283" y="322268"/>
                  </a:lnTo>
                  <a:lnTo>
                    <a:pt x="1909084" y="354332"/>
                  </a:lnTo>
                  <a:lnTo>
                    <a:pt x="1938580" y="387616"/>
                  </a:lnTo>
                  <a:lnTo>
                    <a:pt x="1966732" y="422081"/>
                  </a:lnTo>
                  <a:lnTo>
                    <a:pt x="1993497" y="457684"/>
                  </a:lnTo>
                  <a:lnTo>
                    <a:pt x="2018835" y="494385"/>
                  </a:lnTo>
                  <a:lnTo>
                    <a:pt x="2042704" y="532142"/>
                  </a:lnTo>
                  <a:lnTo>
                    <a:pt x="2065062" y="570913"/>
                  </a:lnTo>
                  <a:lnTo>
                    <a:pt x="2085869" y="610658"/>
                  </a:lnTo>
                  <a:lnTo>
                    <a:pt x="2105084" y="651335"/>
                  </a:lnTo>
                  <a:lnTo>
                    <a:pt x="2122664" y="692903"/>
                  </a:lnTo>
                  <a:lnTo>
                    <a:pt x="2138569" y="735321"/>
                  </a:lnTo>
                  <a:lnTo>
                    <a:pt x="2152758" y="778547"/>
                  </a:lnTo>
                  <a:lnTo>
                    <a:pt x="2165189" y="822541"/>
                  </a:lnTo>
                  <a:lnTo>
                    <a:pt x="2175820" y="867260"/>
                  </a:lnTo>
                  <a:lnTo>
                    <a:pt x="2184611" y="912663"/>
                  </a:lnTo>
                  <a:lnTo>
                    <a:pt x="2191521" y="958710"/>
                  </a:lnTo>
                  <a:lnTo>
                    <a:pt x="2196507" y="1005359"/>
                  </a:lnTo>
                  <a:lnTo>
                    <a:pt x="2199529" y="1052568"/>
                  </a:lnTo>
                  <a:lnTo>
                    <a:pt x="2200546" y="1100297"/>
                  </a:lnTo>
                  <a:lnTo>
                    <a:pt x="2199529" y="1148023"/>
                  </a:lnTo>
                  <a:lnTo>
                    <a:pt x="2196507" y="1195231"/>
                  </a:lnTo>
                  <a:lnTo>
                    <a:pt x="2191521" y="1241877"/>
                  </a:lnTo>
                  <a:lnTo>
                    <a:pt x="2184611" y="1287922"/>
                  </a:lnTo>
                  <a:lnTo>
                    <a:pt x="2175820" y="1333324"/>
                  </a:lnTo>
                  <a:lnTo>
                    <a:pt x="2165189" y="1378041"/>
                  </a:lnTo>
                  <a:lnTo>
                    <a:pt x="2152758" y="1422033"/>
                  </a:lnTo>
                  <a:lnTo>
                    <a:pt x="2138569" y="1465257"/>
                  </a:lnTo>
                  <a:lnTo>
                    <a:pt x="2122664" y="1507674"/>
                  </a:lnTo>
                  <a:lnTo>
                    <a:pt x="2105084" y="1549240"/>
                  </a:lnTo>
                  <a:lnTo>
                    <a:pt x="2085869" y="1589916"/>
                  </a:lnTo>
                  <a:lnTo>
                    <a:pt x="2065062" y="1629660"/>
                  </a:lnTo>
                  <a:lnTo>
                    <a:pt x="2042704" y="1668430"/>
                  </a:lnTo>
                  <a:lnTo>
                    <a:pt x="2018835" y="1706186"/>
                  </a:lnTo>
                  <a:lnTo>
                    <a:pt x="1993497" y="1742886"/>
                  </a:lnTo>
                  <a:lnTo>
                    <a:pt x="1966732" y="1778488"/>
                  </a:lnTo>
                  <a:lnTo>
                    <a:pt x="1938580" y="1812952"/>
                  </a:lnTo>
                  <a:lnTo>
                    <a:pt x="1909084" y="1846236"/>
                  </a:lnTo>
                  <a:lnTo>
                    <a:pt x="1878283" y="1878299"/>
                  </a:lnTo>
                  <a:lnTo>
                    <a:pt x="1846221" y="1909099"/>
                  </a:lnTo>
                  <a:lnTo>
                    <a:pt x="1812937" y="1938596"/>
                  </a:lnTo>
                  <a:lnTo>
                    <a:pt x="1778473" y="1966748"/>
                  </a:lnTo>
                  <a:lnTo>
                    <a:pt x="1742870" y="1993513"/>
                  </a:lnTo>
                  <a:lnTo>
                    <a:pt x="1706170" y="2018851"/>
                  </a:lnTo>
                  <a:lnTo>
                    <a:pt x="1668415" y="2042720"/>
                  </a:lnTo>
                  <a:lnTo>
                    <a:pt x="1629644" y="2065079"/>
                  </a:lnTo>
                  <a:lnTo>
                    <a:pt x="1589900" y="2085886"/>
                  </a:lnTo>
                  <a:lnTo>
                    <a:pt x="1549224" y="2105101"/>
                  </a:lnTo>
                  <a:lnTo>
                    <a:pt x="1507656" y="2122681"/>
                  </a:lnTo>
                  <a:lnTo>
                    <a:pt x="1465240" y="2138587"/>
                  </a:lnTo>
                  <a:lnTo>
                    <a:pt x="1422014" y="2152775"/>
                  </a:lnTo>
                  <a:lnTo>
                    <a:pt x="1378022" y="2165206"/>
                  </a:lnTo>
                  <a:lnTo>
                    <a:pt x="1333304" y="2175838"/>
                  </a:lnTo>
                  <a:lnTo>
                    <a:pt x="1287902" y="2184629"/>
                  </a:lnTo>
                  <a:lnTo>
                    <a:pt x="1241856" y="2191539"/>
                  </a:lnTo>
                  <a:lnTo>
                    <a:pt x="1195208" y="2196525"/>
                  </a:lnTo>
                  <a:lnTo>
                    <a:pt x="1148000" y="2199547"/>
                  </a:lnTo>
                  <a:lnTo>
                    <a:pt x="1100988" y="2200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0"/>
              <a:ext cx="18287365" cy="1205230"/>
            </a:xfrm>
            <a:custGeom>
              <a:avLst/>
              <a:gdLst/>
              <a:ahLst/>
              <a:cxnLst/>
              <a:rect l="l" t="t" r="r" b="b"/>
              <a:pathLst>
                <a:path w="18287365" h="1205230">
                  <a:moveTo>
                    <a:pt x="18287153" y="1205022"/>
                  </a:moveTo>
                  <a:lnTo>
                    <a:pt x="0" y="1205022"/>
                  </a:lnTo>
                  <a:lnTo>
                    <a:pt x="0" y="0"/>
                  </a:lnTo>
                  <a:lnTo>
                    <a:pt x="18287153" y="0"/>
                  </a:lnTo>
                  <a:lnTo>
                    <a:pt x="18287153" y="1205022"/>
                  </a:lnTo>
                  <a:close/>
                </a:path>
              </a:pathLst>
            </a:custGeom>
            <a:solidFill>
              <a:srgbClr val="000000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88934" y="4330315"/>
            <a:ext cx="1471930" cy="7493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750" spc="-56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7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37113" y="4803616"/>
            <a:ext cx="375285" cy="7493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750" spc="40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endParaRPr sz="47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64530" y="5276917"/>
            <a:ext cx="1520190" cy="7493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750" spc="-47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7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580848" y="4080284"/>
            <a:ext cx="2032000" cy="18478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80645">
              <a:lnSpc>
                <a:spcPct val="117200"/>
              </a:lnSpc>
              <a:spcBef>
                <a:spcPts val="95"/>
              </a:spcBef>
            </a:pPr>
            <a:r>
              <a:rPr dirty="0" sz="5100" spc="-2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100" spc="-285">
                <a:solidFill>
                  <a:srgbClr val="FFFFFF"/>
                </a:solidFill>
                <a:latin typeface="Arial"/>
                <a:cs typeface="Arial"/>
              </a:rPr>
              <a:t>13.20%</a:t>
            </a:r>
            <a:endParaRPr sz="51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395">
                <a:solidFill>
                  <a:srgbClr val="FFFFFF"/>
                </a:solidFill>
                <a:latin typeface="Arial"/>
                <a:cs typeface="Arial"/>
              </a:rPr>
              <a:t>KEY</a:t>
            </a:r>
            <a:r>
              <a:rPr dirty="0" spc="-2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-45">
                <a:solidFill>
                  <a:srgbClr val="FFFFFF"/>
                </a:solidFill>
                <a:latin typeface="Arial"/>
                <a:cs typeface="Arial"/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405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95">
                <a:solidFill>
                  <a:srgbClr val="FFFFFF"/>
                </a:solidFill>
                <a:latin typeface="Arial"/>
                <a:cs typeface="Arial"/>
              </a:rPr>
              <a:t>REVENUE</a:t>
            </a:r>
            <a:r>
              <a:rPr dirty="0" sz="6000" spc="-2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0" spc="-13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6000" spc="-2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0" spc="-204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6000" spc="-2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6000" spc="-2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0" spc="-165">
                <a:solidFill>
                  <a:srgbClr val="FFFFFF"/>
                </a:solidFill>
                <a:latin typeface="Arial"/>
                <a:cs typeface="Arial"/>
              </a:rPr>
              <a:t>SEGMENTS</a:t>
            </a:r>
            <a:r>
              <a:rPr dirty="0" sz="6000" spc="-2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0" spc="14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6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81171" y="3207002"/>
            <a:ext cx="2141220" cy="1037590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20320" marR="5080" indent="-8255">
              <a:lnSpc>
                <a:spcPts val="3610"/>
              </a:lnSpc>
              <a:spcBef>
                <a:spcPts val="845"/>
              </a:spcBef>
            </a:pPr>
            <a:r>
              <a:rPr dirty="0" sz="3600" spc="325">
                <a:solidFill>
                  <a:srgbClr val="43B4BD"/>
                </a:solidFill>
                <a:latin typeface="Trebuchet MS"/>
                <a:cs typeface="Trebuchet MS"/>
              </a:rPr>
              <a:t>End-</a:t>
            </a:r>
            <a:r>
              <a:rPr dirty="0" sz="3600" spc="185">
                <a:solidFill>
                  <a:srgbClr val="43B4BD"/>
                </a:solidFill>
                <a:latin typeface="Trebuchet MS"/>
                <a:cs typeface="Trebuchet MS"/>
              </a:rPr>
              <a:t>User </a:t>
            </a:r>
            <a:r>
              <a:rPr dirty="0" sz="3600" spc="35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600">
              <a:latin typeface="Trebuchet MS"/>
              <a:cs typeface="Trebuchet M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358597" y="3142445"/>
            <a:ext cx="541655" cy="4634230"/>
            <a:chOff x="5358597" y="3142445"/>
            <a:chExt cx="541655" cy="463423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58597" y="3142445"/>
              <a:ext cx="123825" cy="12382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58597" y="3675845"/>
              <a:ext cx="123825" cy="1238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58597" y="4209245"/>
              <a:ext cx="123825" cy="123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49560" y="6332928"/>
              <a:ext cx="150107" cy="150107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49560" y="6979546"/>
              <a:ext cx="150107" cy="150107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49560" y="7626163"/>
              <a:ext cx="150107" cy="150107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5650697" y="2853520"/>
            <a:ext cx="5454650" cy="1625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105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Beverage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Industry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Cosmetic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care </a:t>
            </a: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Pharmaceuticals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71877" y="6522830"/>
            <a:ext cx="2759710" cy="1037590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419734" marR="5080" indent="-407670">
              <a:lnSpc>
                <a:spcPts val="3610"/>
              </a:lnSpc>
              <a:spcBef>
                <a:spcPts val="845"/>
              </a:spcBef>
            </a:pPr>
            <a:r>
              <a:rPr dirty="0" sz="3600" spc="195">
                <a:solidFill>
                  <a:srgbClr val="43B4BD"/>
                </a:solidFill>
                <a:latin typeface="Trebuchet MS"/>
                <a:cs typeface="Trebuchet MS"/>
              </a:rPr>
              <a:t>Distribution </a:t>
            </a:r>
            <a:r>
              <a:rPr dirty="0" sz="3600" spc="280">
                <a:solidFill>
                  <a:srgbClr val="43B4BD"/>
                </a:solidFill>
                <a:latin typeface="Trebuchet MS"/>
                <a:cs typeface="Trebuchet MS"/>
              </a:rPr>
              <a:t>Channel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106356" y="5985373"/>
            <a:ext cx="3693160" cy="19653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7900"/>
              </a:lnSpc>
              <a:spcBef>
                <a:spcPts val="90"/>
              </a:spcBef>
            </a:pPr>
            <a:r>
              <a:rPr dirty="0" sz="3600" spc="-10">
                <a:solidFill>
                  <a:srgbClr val="FFFFFF"/>
                </a:solidFill>
                <a:latin typeface="Verdana"/>
                <a:cs typeface="Verdana"/>
              </a:rPr>
              <a:t>Supermarkets </a:t>
            </a:r>
            <a:r>
              <a:rPr dirty="0" sz="3600">
                <a:solidFill>
                  <a:srgbClr val="FFFFFF"/>
                </a:solidFill>
                <a:latin typeface="Verdana"/>
                <a:cs typeface="Verdana"/>
              </a:rPr>
              <a:t>Specialty</a:t>
            </a:r>
            <a:r>
              <a:rPr dirty="0" sz="36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00" spc="-35">
                <a:solidFill>
                  <a:srgbClr val="FFFFFF"/>
                </a:solidFill>
                <a:latin typeface="Verdana"/>
                <a:cs typeface="Verdana"/>
              </a:rPr>
              <a:t>Stores </a:t>
            </a:r>
            <a:r>
              <a:rPr dirty="0" sz="3600" spc="-10">
                <a:solidFill>
                  <a:srgbClr val="FFFFFF"/>
                </a:solidFill>
                <a:latin typeface="Verdana"/>
                <a:cs typeface="Verdana"/>
              </a:rPr>
              <a:t>Others</a:t>
            </a:r>
            <a:endParaRPr sz="3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330">
                <a:latin typeface="Arial"/>
                <a:cs typeface="Arial"/>
              </a:rPr>
              <a:t>Global</a:t>
            </a:r>
            <a:r>
              <a:rPr dirty="0" sz="5000" spc="170">
                <a:latin typeface="Arial"/>
                <a:cs typeface="Arial"/>
              </a:rPr>
              <a:t> </a:t>
            </a:r>
            <a:r>
              <a:rPr dirty="0" sz="5000" spc="380">
                <a:latin typeface="Arial"/>
                <a:cs typeface="Arial"/>
              </a:rPr>
              <a:t>Bearberry</a:t>
            </a:r>
            <a:r>
              <a:rPr dirty="0" sz="5000" spc="170">
                <a:latin typeface="Arial"/>
                <a:cs typeface="Arial"/>
              </a:rPr>
              <a:t> </a:t>
            </a:r>
            <a:r>
              <a:rPr dirty="0" sz="5000" spc="375">
                <a:latin typeface="Arial"/>
                <a:cs typeface="Arial"/>
              </a:rPr>
              <a:t>Market</a:t>
            </a:r>
            <a:r>
              <a:rPr dirty="0" sz="5000" spc="175">
                <a:latin typeface="Arial"/>
                <a:cs typeface="Arial"/>
              </a:rPr>
              <a:t> </a:t>
            </a:r>
            <a:r>
              <a:rPr dirty="0" sz="5000" spc="254">
                <a:latin typeface="Arial"/>
                <a:cs typeface="Arial"/>
              </a:rPr>
              <a:t>Revenue</a:t>
            </a:r>
            <a:r>
              <a:rPr dirty="0" sz="5000" spc="170">
                <a:latin typeface="Arial"/>
                <a:cs typeface="Arial"/>
              </a:rPr>
              <a:t> </a:t>
            </a:r>
            <a:r>
              <a:rPr dirty="0" sz="5000" spc="275">
                <a:latin typeface="Arial"/>
                <a:cs typeface="Arial"/>
              </a:rPr>
              <a:t>share</a:t>
            </a:r>
            <a:r>
              <a:rPr dirty="0" sz="5000" spc="170">
                <a:latin typeface="Arial"/>
                <a:cs typeface="Arial"/>
              </a:rPr>
              <a:t> </a:t>
            </a:r>
            <a:r>
              <a:rPr dirty="0" sz="5000" spc="515">
                <a:latin typeface="Arial"/>
                <a:cs typeface="Arial"/>
              </a:rPr>
              <a:t>for</a:t>
            </a:r>
            <a:r>
              <a:rPr dirty="0" sz="5000" spc="175">
                <a:latin typeface="Arial"/>
                <a:cs typeface="Arial"/>
              </a:rPr>
              <a:t> </a:t>
            </a:r>
            <a:r>
              <a:rPr dirty="0" sz="5000" spc="235">
                <a:latin typeface="Arial"/>
                <a:cs typeface="Arial"/>
              </a:rPr>
              <a:t>2022</a:t>
            </a:r>
            <a:endParaRPr sz="5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297478" y="4945995"/>
            <a:ext cx="5375275" cy="2044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08175" marR="5080" indent="-1896110">
              <a:lnSpc>
                <a:spcPct val="116199"/>
              </a:lnSpc>
              <a:spcBef>
                <a:spcPts val="100"/>
              </a:spcBef>
            </a:pPr>
            <a:r>
              <a:rPr dirty="0" sz="5700" spc="100">
                <a:latin typeface="Verdana"/>
                <a:cs typeface="Verdana"/>
              </a:rPr>
              <a:t>North</a:t>
            </a:r>
            <a:r>
              <a:rPr dirty="0" sz="5700" spc="-500">
                <a:latin typeface="Verdana"/>
                <a:cs typeface="Verdana"/>
              </a:rPr>
              <a:t> </a:t>
            </a:r>
            <a:r>
              <a:rPr dirty="0" sz="5700" spc="65">
                <a:latin typeface="Verdana"/>
                <a:cs typeface="Verdana"/>
              </a:rPr>
              <a:t>America </a:t>
            </a:r>
            <a:r>
              <a:rPr dirty="0" sz="5700" spc="-434">
                <a:latin typeface="Verdana"/>
                <a:cs typeface="Verdana"/>
              </a:rPr>
              <a:t>40%</a:t>
            </a:r>
            <a:endParaRPr sz="5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609752" y="1607856"/>
              <a:ext cx="9047480" cy="3335020"/>
            </a:xfrm>
            <a:custGeom>
              <a:avLst/>
              <a:gdLst/>
              <a:ahLst/>
              <a:cxnLst/>
              <a:rect l="l" t="t" r="r" b="b"/>
              <a:pathLst>
                <a:path w="9047480" h="3335020">
                  <a:moveTo>
                    <a:pt x="8882972" y="3334623"/>
                  </a:moveTo>
                  <a:lnTo>
                    <a:pt x="164406" y="3334623"/>
                  </a:lnTo>
                  <a:lnTo>
                    <a:pt x="120794" y="3328739"/>
                  </a:lnTo>
                  <a:lnTo>
                    <a:pt x="81532" y="3312132"/>
                  </a:lnTo>
                  <a:lnTo>
                    <a:pt x="48238" y="3286389"/>
                  </a:lnTo>
                  <a:lnTo>
                    <a:pt x="22495" y="3253094"/>
                  </a:lnTo>
                  <a:lnTo>
                    <a:pt x="5887" y="3213833"/>
                  </a:lnTo>
                  <a:lnTo>
                    <a:pt x="0" y="3170189"/>
                  </a:lnTo>
                  <a:lnTo>
                    <a:pt x="0" y="164426"/>
                  </a:lnTo>
                  <a:lnTo>
                    <a:pt x="5887" y="120787"/>
                  </a:lnTo>
                  <a:lnTo>
                    <a:pt x="22495" y="81529"/>
                  </a:lnTo>
                  <a:lnTo>
                    <a:pt x="48238" y="48236"/>
                  </a:lnTo>
                  <a:lnTo>
                    <a:pt x="81532" y="22494"/>
                  </a:lnTo>
                  <a:lnTo>
                    <a:pt x="120794" y="5887"/>
                  </a:lnTo>
                  <a:lnTo>
                    <a:pt x="164439" y="0"/>
                  </a:lnTo>
                  <a:lnTo>
                    <a:pt x="8882939" y="0"/>
                  </a:lnTo>
                  <a:lnTo>
                    <a:pt x="8926583" y="5887"/>
                  </a:lnTo>
                  <a:lnTo>
                    <a:pt x="8965845" y="22494"/>
                  </a:lnTo>
                  <a:lnTo>
                    <a:pt x="8999140" y="48236"/>
                  </a:lnTo>
                  <a:lnTo>
                    <a:pt x="9024883" y="81529"/>
                  </a:lnTo>
                  <a:lnTo>
                    <a:pt x="9041490" y="120787"/>
                  </a:lnTo>
                  <a:lnTo>
                    <a:pt x="9047378" y="164426"/>
                  </a:lnTo>
                  <a:lnTo>
                    <a:pt x="9047378" y="3170189"/>
                  </a:lnTo>
                  <a:lnTo>
                    <a:pt x="9041490" y="3213833"/>
                  </a:lnTo>
                  <a:lnTo>
                    <a:pt x="9024883" y="3253094"/>
                  </a:lnTo>
                  <a:lnTo>
                    <a:pt x="8999140" y="3286389"/>
                  </a:lnTo>
                  <a:lnTo>
                    <a:pt x="8965845" y="3312132"/>
                  </a:lnTo>
                  <a:lnTo>
                    <a:pt x="8926583" y="3328739"/>
                  </a:lnTo>
                  <a:lnTo>
                    <a:pt x="8882972" y="3334623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5517" y="5307269"/>
              <a:ext cx="9892030" cy="3372485"/>
            </a:xfrm>
            <a:custGeom>
              <a:avLst/>
              <a:gdLst/>
              <a:ahLst/>
              <a:cxnLst/>
              <a:rect l="l" t="t" r="r" b="b"/>
              <a:pathLst>
                <a:path w="9892030" h="3372484">
                  <a:moveTo>
                    <a:pt x="9727219" y="3371873"/>
                  </a:moveTo>
                  <a:lnTo>
                    <a:pt x="164393" y="3371873"/>
                  </a:lnTo>
                  <a:lnTo>
                    <a:pt x="120794" y="3365992"/>
                  </a:lnTo>
                  <a:lnTo>
                    <a:pt x="81532" y="3349384"/>
                  </a:lnTo>
                  <a:lnTo>
                    <a:pt x="48238" y="3323641"/>
                  </a:lnTo>
                  <a:lnTo>
                    <a:pt x="22495" y="3290347"/>
                  </a:lnTo>
                  <a:lnTo>
                    <a:pt x="5887" y="3251085"/>
                  </a:lnTo>
                  <a:lnTo>
                    <a:pt x="0" y="3207441"/>
                  </a:lnTo>
                  <a:lnTo>
                    <a:pt x="0" y="164438"/>
                  </a:lnTo>
                  <a:lnTo>
                    <a:pt x="5887" y="120794"/>
                  </a:lnTo>
                  <a:lnTo>
                    <a:pt x="22495" y="81532"/>
                  </a:lnTo>
                  <a:lnTo>
                    <a:pt x="48238" y="48238"/>
                  </a:lnTo>
                  <a:lnTo>
                    <a:pt x="81532" y="22495"/>
                  </a:lnTo>
                  <a:lnTo>
                    <a:pt x="120794" y="5887"/>
                  </a:lnTo>
                  <a:lnTo>
                    <a:pt x="164438" y="0"/>
                  </a:lnTo>
                  <a:lnTo>
                    <a:pt x="9727173" y="0"/>
                  </a:lnTo>
                  <a:lnTo>
                    <a:pt x="9770817" y="5887"/>
                  </a:lnTo>
                  <a:lnTo>
                    <a:pt x="9810079" y="22495"/>
                  </a:lnTo>
                  <a:lnTo>
                    <a:pt x="9843374" y="48238"/>
                  </a:lnTo>
                  <a:lnTo>
                    <a:pt x="9869117" y="81532"/>
                  </a:lnTo>
                  <a:lnTo>
                    <a:pt x="9885724" y="120794"/>
                  </a:lnTo>
                  <a:lnTo>
                    <a:pt x="9891612" y="164438"/>
                  </a:lnTo>
                  <a:lnTo>
                    <a:pt x="9891612" y="3207441"/>
                  </a:lnTo>
                  <a:lnTo>
                    <a:pt x="9885724" y="3251085"/>
                  </a:lnTo>
                  <a:lnTo>
                    <a:pt x="9869117" y="3290347"/>
                  </a:lnTo>
                  <a:lnTo>
                    <a:pt x="9843374" y="3323641"/>
                  </a:lnTo>
                  <a:lnTo>
                    <a:pt x="9810079" y="3349384"/>
                  </a:lnTo>
                  <a:lnTo>
                    <a:pt x="9770817" y="3365992"/>
                  </a:lnTo>
                  <a:lnTo>
                    <a:pt x="9727219" y="3371873"/>
                  </a:lnTo>
                  <a:close/>
                </a:path>
              </a:pathLst>
            </a:custGeom>
            <a:solidFill>
              <a:srgbClr val="8917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765517" y="1607856"/>
              <a:ext cx="9886950" cy="3335020"/>
            </a:xfrm>
            <a:custGeom>
              <a:avLst/>
              <a:gdLst/>
              <a:ahLst/>
              <a:cxnLst/>
              <a:rect l="l" t="t" r="r" b="b"/>
              <a:pathLst>
                <a:path w="9886950" h="3335020">
                  <a:moveTo>
                    <a:pt x="9727207" y="3334623"/>
                  </a:moveTo>
                  <a:lnTo>
                    <a:pt x="164406" y="3334623"/>
                  </a:lnTo>
                  <a:lnTo>
                    <a:pt x="120794" y="3328739"/>
                  </a:lnTo>
                  <a:lnTo>
                    <a:pt x="81532" y="3312132"/>
                  </a:lnTo>
                  <a:lnTo>
                    <a:pt x="48238" y="3286389"/>
                  </a:lnTo>
                  <a:lnTo>
                    <a:pt x="22495" y="3253094"/>
                  </a:lnTo>
                  <a:lnTo>
                    <a:pt x="5887" y="3213833"/>
                  </a:lnTo>
                  <a:lnTo>
                    <a:pt x="0" y="3170189"/>
                  </a:lnTo>
                  <a:lnTo>
                    <a:pt x="0" y="164426"/>
                  </a:lnTo>
                  <a:lnTo>
                    <a:pt x="5887" y="120787"/>
                  </a:lnTo>
                  <a:lnTo>
                    <a:pt x="22495" y="81529"/>
                  </a:lnTo>
                  <a:lnTo>
                    <a:pt x="48238" y="48236"/>
                  </a:lnTo>
                  <a:lnTo>
                    <a:pt x="81532" y="22494"/>
                  </a:lnTo>
                  <a:lnTo>
                    <a:pt x="120794" y="5887"/>
                  </a:lnTo>
                  <a:lnTo>
                    <a:pt x="164439" y="0"/>
                  </a:lnTo>
                  <a:lnTo>
                    <a:pt x="9727174" y="0"/>
                  </a:lnTo>
                  <a:lnTo>
                    <a:pt x="9770818" y="5887"/>
                  </a:lnTo>
                  <a:lnTo>
                    <a:pt x="9810080" y="22494"/>
                  </a:lnTo>
                  <a:lnTo>
                    <a:pt x="9843375" y="48236"/>
                  </a:lnTo>
                  <a:lnTo>
                    <a:pt x="9869118" y="81529"/>
                  </a:lnTo>
                  <a:lnTo>
                    <a:pt x="9885725" y="120787"/>
                  </a:lnTo>
                  <a:lnTo>
                    <a:pt x="9886637" y="127543"/>
                  </a:lnTo>
                  <a:lnTo>
                    <a:pt x="9886637" y="3207076"/>
                  </a:lnTo>
                  <a:lnTo>
                    <a:pt x="9869118" y="3253094"/>
                  </a:lnTo>
                  <a:lnTo>
                    <a:pt x="9843375" y="3286389"/>
                  </a:lnTo>
                  <a:lnTo>
                    <a:pt x="9810080" y="3312132"/>
                  </a:lnTo>
                  <a:lnTo>
                    <a:pt x="9770818" y="3328739"/>
                  </a:lnTo>
                  <a:lnTo>
                    <a:pt x="9727207" y="3334623"/>
                  </a:lnTo>
                  <a:close/>
                </a:path>
              </a:pathLst>
            </a:custGeom>
            <a:solidFill>
              <a:srgbClr val="452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202997" y="2123769"/>
              <a:ext cx="2833370" cy="2303145"/>
            </a:xfrm>
            <a:custGeom>
              <a:avLst/>
              <a:gdLst/>
              <a:ahLst/>
              <a:cxnLst/>
              <a:rect l="l" t="t" r="r" b="b"/>
              <a:pathLst>
                <a:path w="2833370" h="2303145">
                  <a:moveTo>
                    <a:pt x="2668671" y="2302793"/>
                  </a:moveTo>
                  <a:lnTo>
                    <a:pt x="164419" y="2302793"/>
                  </a:lnTo>
                  <a:lnTo>
                    <a:pt x="120789" y="2296906"/>
                  </a:lnTo>
                  <a:lnTo>
                    <a:pt x="81530" y="2280299"/>
                  </a:lnTo>
                  <a:lnTo>
                    <a:pt x="48237" y="2254556"/>
                  </a:lnTo>
                  <a:lnTo>
                    <a:pt x="22495" y="2221264"/>
                  </a:lnTo>
                  <a:lnTo>
                    <a:pt x="5887" y="2182006"/>
                  </a:lnTo>
                  <a:lnTo>
                    <a:pt x="0" y="2138367"/>
                  </a:lnTo>
                  <a:lnTo>
                    <a:pt x="0" y="164428"/>
                  </a:lnTo>
                  <a:lnTo>
                    <a:pt x="5887" y="120789"/>
                  </a:lnTo>
                  <a:lnTo>
                    <a:pt x="22495" y="81530"/>
                  </a:lnTo>
                  <a:lnTo>
                    <a:pt x="48237" y="48238"/>
                  </a:lnTo>
                  <a:lnTo>
                    <a:pt x="81530" y="22495"/>
                  </a:lnTo>
                  <a:lnTo>
                    <a:pt x="120789" y="5887"/>
                  </a:lnTo>
                  <a:lnTo>
                    <a:pt x="164428" y="0"/>
                  </a:lnTo>
                  <a:lnTo>
                    <a:pt x="2668663" y="0"/>
                  </a:lnTo>
                  <a:lnTo>
                    <a:pt x="2712303" y="5887"/>
                  </a:lnTo>
                  <a:lnTo>
                    <a:pt x="2751561" y="22495"/>
                  </a:lnTo>
                  <a:lnTo>
                    <a:pt x="2784853" y="48238"/>
                  </a:lnTo>
                  <a:lnTo>
                    <a:pt x="2810595" y="81530"/>
                  </a:lnTo>
                  <a:lnTo>
                    <a:pt x="2827202" y="120789"/>
                  </a:lnTo>
                  <a:lnTo>
                    <a:pt x="2833090" y="164428"/>
                  </a:lnTo>
                  <a:lnTo>
                    <a:pt x="2833090" y="2138367"/>
                  </a:lnTo>
                  <a:lnTo>
                    <a:pt x="2827202" y="2182006"/>
                  </a:lnTo>
                  <a:lnTo>
                    <a:pt x="2810595" y="2221264"/>
                  </a:lnTo>
                  <a:lnTo>
                    <a:pt x="2784853" y="2254556"/>
                  </a:lnTo>
                  <a:lnTo>
                    <a:pt x="2751561" y="2280299"/>
                  </a:lnTo>
                  <a:lnTo>
                    <a:pt x="2712303" y="2296906"/>
                  </a:lnTo>
                  <a:lnTo>
                    <a:pt x="2668671" y="2302793"/>
                  </a:lnTo>
                  <a:close/>
                </a:path>
              </a:pathLst>
            </a:custGeom>
            <a:solidFill>
              <a:srgbClr val="891723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202990" y="5760293"/>
              <a:ext cx="2833370" cy="2303145"/>
            </a:xfrm>
            <a:custGeom>
              <a:avLst/>
              <a:gdLst/>
              <a:ahLst/>
              <a:cxnLst/>
              <a:rect l="l" t="t" r="r" b="b"/>
              <a:pathLst>
                <a:path w="2833370" h="2303145">
                  <a:moveTo>
                    <a:pt x="2668680" y="2302793"/>
                  </a:moveTo>
                  <a:lnTo>
                    <a:pt x="164435" y="2302793"/>
                  </a:lnTo>
                  <a:lnTo>
                    <a:pt x="120794" y="2296906"/>
                  </a:lnTo>
                  <a:lnTo>
                    <a:pt x="81532" y="2280298"/>
                  </a:lnTo>
                  <a:lnTo>
                    <a:pt x="48238" y="2254555"/>
                  </a:lnTo>
                  <a:lnTo>
                    <a:pt x="22495" y="2221261"/>
                  </a:lnTo>
                  <a:lnTo>
                    <a:pt x="5887" y="2181999"/>
                  </a:lnTo>
                  <a:lnTo>
                    <a:pt x="0" y="2138355"/>
                  </a:lnTo>
                  <a:lnTo>
                    <a:pt x="0" y="164438"/>
                  </a:lnTo>
                  <a:lnTo>
                    <a:pt x="5887" y="120794"/>
                  </a:lnTo>
                  <a:lnTo>
                    <a:pt x="22495" y="81532"/>
                  </a:lnTo>
                  <a:lnTo>
                    <a:pt x="48238" y="48238"/>
                  </a:lnTo>
                  <a:lnTo>
                    <a:pt x="81532" y="22495"/>
                  </a:lnTo>
                  <a:lnTo>
                    <a:pt x="120794" y="5887"/>
                  </a:lnTo>
                  <a:lnTo>
                    <a:pt x="164438" y="0"/>
                  </a:lnTo>
                  <a:lnTo>
                    <a:pt x="2668677" y="0"/>
                  </a:lnTo>
                  <a:lnTo>
                    <a:pt x="2712308" y="5887"/>
                  </a:lnTo>
                  <a:lnTo>
                    <a:pt x="2751561" y="22495"/>
                  </a:lnTo>
                  <a:lnTo>
                    <a:pt x="2784850" y="48238"/>
                  </a:lnTo>
                  <a:lnTo>
                    <a:pt x="2810591" y="81532"/>
                  </a:lnTo>
                  <a:lnTo>
                    <a:pt x="2827197" y="120794"/>
                  </a:lnTo>
                  <a:lnTo>
                    <a:pt x="2833085" y="164438"/>
                  </a:lnTo>
                  <a:lnTo>
                    <a:pt x="2833085" y="2138355"/>
                  </a:lnTo>
                  <a:lnTo>
                    <a:pt x="2827197" y="2181999"/>
                  </a:lnTo>
                  <a:lnTo>
                    <a:pt x="2810591" y="2221261"/>
                  </a:lnTo>
                  <a:lnTo>
                    <a:pt x="2784850" y="2254555"/>
                  </a:lnTo>
                  <a:lnTo>
                    <a:pt x="2751561" y="2280298"/>
                  </a:lnTo>
                  <a:lnTo>
                    <a:pt x="2712308" y="2296906"/>
                  </a:lnTo>
                  <a:lnTo>
                    <a:pt x="2668680" y="2302793"/>
                  </a:lnTo>
                  <a:close/>
                </a:path>
              </a:pathLst>
            </a:custGeom>
            <a:solidFill>
              <a:srgbClr val="452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953443" y="2890337"/>
              <a:ext cx="666750" cy="770255"/>
            </a:xfrm>
            <a:custGeom>
              <a:avLst/>
              <a:gdLst/>
              <a:ahLst/>
              <a:cxnLst/>
              <a:rect l="l" t="t" r="r" b="b"/>
              <a:pathLst>
                <a:path w="666750" h="770254">
                  <a:moveTo>
                    <a:pt x="1" y="769653"/>
                  </a:moveTo>
                  <a:lnTo>
                    <a:pt x="0" y="0"/>
                  </a:lnTo>
                  <a:lnTo>
                    <a:pt x="666519" y="384826"/>
                  </a:lnTo>
                  <a:lnTo>
                    <a:pt x="1" y="769653"/>
                  </a:lnTo>
                  <a:close/>
                </a:path>
              </a:pathLst>
            </a:custGeom>
            <a:solidFill>
              <a:srgbClr val="891723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953445" y="6428994"/>
              <a:ext cx="666750" cy="770255"/>
            </a:xfrm>
            <a:custGeom>
              <a:avLst/>
              <a:gdLst/>
              <a:ahLst/>
              <a:cxnLst/>
              <a:rect l="l" t="t" r="r" b="b"/>
              <a:pathLst>
                <a:path w="666750" h="770254">
                  <a:moveTo>
                    <a:pt x="0" y="769650"/>
                  </a:moveTo>
                  <a:lnTo>
                    <a:pt x="0" y="0"/>
                  </a:lnTo>
                  <a:lnTo>
                    <a:pt x="666506" y="384809"/>
                  </a:lnTo>
                  <a:lnTo>
                    <a:pt x="0" y="769650"/>
                  </a:lnTo>
                  <a:close/>
                </a:path>
              </a:pathLst>
            </a:custGeom>
            <a:solidFill>
              <a:srgbClr val="452A1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3776583" y="2856031"/>
            <a:ext cx="181292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4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469037" y="6498404"/>
            <a:ext cx="259270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921621" y="2329112"/>
            <a:ext cx="6368415" cy="1892300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915" b="0">
                <a:solidFill>
                  <a:srgbClr val="FFFFFF"/>
                </a:solidFill>
                <a:latin typeface="Yanone Kaffeesatz Thin"/>
                <a:cs typeface="Yanone Kaffeesatz Thin"/>
              </a:rPr>
              <a:t>E-</a:t>
            </a:r>
            <a:r>
              <a:rPr dirty="0" sz="4500" spc="880" b="0">
                <a:solidFill>
                  <a:srgbClr val="FFFFFF"/>
                </a:solidFill>
                <a:latin typeface="Yanone Kaffeesatz Thin"/>
                <a:cs typeface="Yanone Kaffeesatz Thin"/>
              </a:rPr>
              <a:t>Commerce</a:t>
            </a:r>
            <a:r>
              <a:rPr dirty="0" sz="45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60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Online </a:t>
            </a:r>
            <a:r>
              <a:rPr dirty="0" sz="4500" spc="645" b="0">
                <a:solidFill>
                  <a:srgbClr val="FFFFFF"/>
                </a:solidFill>
                <a:latin typeface="Yanone Kaffeesatz Thin"/>
                <a:cs typeface="Yanone Kaffeesatz Thin"/>
              </a:rPr>
              <a:t>Retail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Stores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607342" y="5670345"/>
            <a:ext cx="7242175" cy="248285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Potential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Health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40" b="0">
                <a:solidFill>
                  <a:srgbClr val="FFFFFF"/>
                </a:solidFill>
                <a:latin typeface="Yanone Kaffeesatz Thin"/>
                <a:cs typeface="Yanone Kaffeesatz Thin"/>
              </a:rPr>
              <a:t>Concerns </a:t>
            </a:r>
            <a:r>
              <a:rPr dirty="0" sz="45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Related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05" b="0">
                <a:solidFill>
                  <a:srgbClr val="FFFFFF"/>
                </a:solidFill>
                <a:latin typeface="Yanone Kaffeesatz Thin"/>
                <a:cs typeface="Yanone Kaffeesatz Thin"/>
              </a:rPr>
              <a:t>Usage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of </a:t>
            </a:r>
            <a:r>
              <a:rPr dirty="0" sz="4500" spc="665" b="0">
                <a:solidFill>
                  <a:srgbClr val="FFFFFF"/>
                </a:solidFill>
                <a:latin typeface="Yanone Kaffeesatz Thin"/>
                <a:cs typeface="Yanone Kaffeesatz Thin"/>
              </a:rPr>
              <a:t>Pesticides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60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Insecticides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271838" y="2062695"/>
              <a:ext cx="13744575" cy="6532880"/>
            </a:xfrm>
            <a:custGeom>
              <a:avLst/>
              <a:gdLst/>
              <a:ahLst/>
              <a:cxnLst/>
              <a:rect l="l" t="t" r="r" b="b"/>
              <a:pathLst>
                <a:path w="13744575" h="6532880">
                  <a:moveTo>
                    <a:pt x="13744315" y="6532778"/>
                  </a:moveTo>
                  <a:lnTo>
                    <a:pt x="0" y="6532778"/>
                  </a:lnTo>
                  <a:lnTo>
                    <a:pt x="0" y="0"/>
                  </a:lnTo>
                  <a:lnTo>
                    <a:pt x="13744315" y="0"/>
                  </a:lnTo>
                  <a:lnTo>
                    <a:pt x="13744315" y="6532778"/>
                  </a:lnTo>
                  <a:close/>
                </a:path>
              </a:pathLst>
            </a:custGeom>
            <a:solidFill>
              <a:srgbClr val="4E501E">
                <a:alpha val="95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88472" y="2294370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6" name="object 6" descr=""/>
          <p:cNvGrpSpPr/>
          <p:nvPr/>
        </p:nvGrpSpPr>
        <p:grpSpPr>
          <a:xfrm>
            <a:off x="2716667" y="3689009"/>
            <a:ext cx="123825" cy="3590925"/>
            <a:chOff x="2716667" y="3689009"/>
            <a:chExt cx="123825" cy="3590925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6667" y="3689009"/>
              <a:ext cx="123825" cy="123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16667" y="4679609"/>
              <a:ext cx="123825" cy="1238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16667" y="6165509"/>
              <a:ext cx="123825" cy="12382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16667" y="7156109"/>
              <a:ext cx="123825" cy="123825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0133" rIns="0" bIns="0" rtlCol="0" vert="horz">
            <a:spAutoFit/>
          </a:bodyPr>
          <a:lstStyle/>
          <a:p>
            <a:pPr marL="733425" marR="5080">
              <a:lnSpc>
                <a:spcPct val="116100"/>
              </a:lnSpc>
              <a:spcBef>
                <a:spcPts val="100"/>
              </a:spcBef>
            </a:pPr>
            <a:r>
              <a:rPr dirty="0" spc="-85"/>
              <a:t>The</a:t>
            </a:r>
            <a:r>
              <a:rPr dirty="0" spc="-260"/>
              <a:t> </a:t>
            </a:r>
            <a:r>
              <a:rPr dirty="0" spc="-35"/>
              <a:t>Worldwide</a:t>
            </a:r>
            <a:r>
              <a:rPr dirty="0" spc="-260"/>
              <a:t> </a:t>
            </a:r>
            <a:r>
              <a:rPr dirty="0" spc="-60"/>
              <a:t>Bearberry</a:t>
            </a:r>
            <a:r>
              <a:rPr dirty="0" spc="-254"/>
              <a:t> </a:t>
            </a:r>
            <a:r>
              <a:rPr dirty="0" spc="-114"/>
              <a:t>market</a:t>
            </a:r>
            <a:r>
              <a:rPr dirty="0" spc="-260"/>
              <a:t> </a:t>
            </a:r>
            <a:r>
              <a:rPr dirty="0" spc="-10"/>
              <a:t>will</a:t>
            </a:r>
            <a:r>
              <a:rPr dirty="0" spc="-254"/>
              <a:t> </a:t>
            </a:r>
            <a:r>
              <a:rPr dirty="0" spc="-85"/>
              <a:t>expand</a:t>
            </a:r>
            <a:r>
              <a:rPr dirty="0" spc="-260"/>
              <a:t> </a:t>
            </a:r>
            <a:r>
              <a:rPr dirty="0" spc="-40"/>
              <a:t>significantly</a:t>
            </a:r>
            <a:r>
              <a:rPr dirty="0" spc="-260"/>
              <a:t> </a:t>
            </a:r>
            <a:r>
              <a:rPr dirty="0" spc="-35"/>
              <a:t>by</a:t>
            </a:r>
            <a:r>
              <a:rPr dirty="0" spc="-254"/>
              <a:t> 13.20%</a:t>
            </a:r>
            <a:r>
              <a:rPr dirty="0" spc="-260"/>
              <a:t> </a:t>
            </a:r>
            <a:r>
              <a:rPr dirty="0" spc="-20"/>
              <a:t>CAGR </a:t>
            </a:r>
            <a:r>
              <a:rPr dirty="0" spc="-50"/>
              <a:t>between</a:t>
            </a:r>
            <a:r>
              <a:rPr dirty="0" spc="-270"/>
              <a:t> </a:t>
            </a:r>
            <a:r>
              <a:rPr dirty="0" spc="-130"/>
              <a:t>2023</a:t>
            </a:r>
            <a:r>
              <a:rPr dirty="0" spc="-270"/>
              <a:t> </a:t>
            </a:r>
            <a:r>
              <a:rPr dirty="0" spc="-60"/>
              <a:t>and</a:t>
            </a:r>
            <a:r>
              <a:rPr dirty="0" spc="-265"/>
              <a:t> </a:t>
            </a:r>
            <a:r>
              <a:rPr dirty="0" spc="-10"/>
              <a:t>2030.</a:t>
            </a:r>
          </a:p>
          <a:p>
            <a:pPr marL="733425" marR="391795">
              <a:lnSpc>
                <a:spcPct val="116100"/>
              </a:lnSpc>
            </a:pPr>
            <a:r>
              <a:rPr dirty="0" spc="-85"/>
              <a:t>The</a:t>
            </a:r>
            <a:r>
              <a:rPr dirty="0" spc="-265"/>
              <a:t> </a:t>
            </a:r>
            <a:r>
              <a:rPr dirty="0" spc="-20"/>
              <a:t>plant</a:t>
            </a:r>
            <a:r>
              <a:rPr dirty="0" spc="-265"/>
              <a:t> </a:t>
            </a:r>
            <a:r>
              <a:rPr dirty="0" spc="-55"/>
              <a:t>bearberry</a:t>
            </a:r>
            <a:r>
              <a:rPr dirty="0" spc="-265"/>
              <a:t> </a:t>
            </a:r>
            <a:r>
              <a:rPr dirty="0" spc="-50"/>
              <a:t>is</a:t>
            </a:r>
            <a:r>
              <a:rPr dirty="0" spc="-265"/>
              <a:t> </a:t>
            </a:r>
            <a:r>
              <a:rPr dirty="0" spc="-45"/>
              <a:t>also</a:t>
            </a:r>
            <a:r>
              <a:rPr dirty="0" spc="-265"/>
              <a:t> </a:t>
            </a:r>
            <a:r>
              <a:rPr dirty="0" spc="-100"/>
              <a:t>known</a:t>
            </a:r>
            <a:r>
              <a:rPr dirty="0" spc="-265"/>
              <a:t> </a:t>
            </a:r>
            <a:r>
              <a:rPr dirty="0" spc="-114"/>
              <a:t>as</a:t>
            </a:r>
            <a:r>
              <a:rPr dirty="0" spc="-265"/>
              <a:t> </a:t>
            </a:r>
            <a:r>
              <a:rPr dirty="0" spc="-30"/>
              <a:t>powdered</a:t>
            </a:r>
            <a:r>
              <a:rPr dirty="0" spc="-265"/>
              <a:t> </a:t>
            </a:r>
            <a:r>
              <a:rPr dirty="0" spc="-80"/>
              <a:t>bearberry.</a:t>
            </a:r>
            <a:r>
              <a:rPr dirty="0" spc="-265"/>
              <a:t> </a:t>
            </a:r>
            <a:r>
              <a:rPr dirty="0" spc="-155"/>
              <a:t>It</a:t>
            </a:r>
            <a:r>
              <a:rPr dirty="0" spc="-265"/>
              <a:t> </a:t>
            </a:r>
            <a:r>
              <a:rPr dirty="0" spc="-50"/>
              <a:t>is</a:t>
            </a:r>
            <a:r>
              <a:rPr dirty="0" spc="-265"/>
              <a:t> </a:t>
            </a:r>
            <a:r>
              <a:rPr dirty="0" spc="-20"/>
              <a:t>dried</a:t>
            </a:r>
            <a:r>
              <a:rPr dirty="0" spc="-265"/>
              <a:t> </a:t>
            </a:r>
            <a:r>
              <a:rPr dirty="0" spc="-25"/>
              <a:t>and </a:t>
            </a:r>
            <a:r>
              <a:rPr dirty="0" spc="-30"/>
              <a:t>powdered</a:t>
            </a:r>
            <a:r>
              <a:rPr dirty="0" spc="-254"/>
              <a:t> </a:t>
            </a:r>
            <a:r>
              <a:rPr dirty="0" spc="-60"/>
              <a:t>and</a:t>
            </a:r>
            <a:r>
              <a:rPr dirty="0" spc="-254"/>
              <a:t> </a:t>
            </a:r>
            <a:r>
              <a:rPr dirty="0" spc="-100"/>
              <a:t>has</a:t>
            </a:r>
            <a:r>
              <a:rPr dirty="0" spc="-254"/>
              <a:t> </a:t>
            </a:r>
            <a:r>
              <a:rPr dirty="0" spc="-75"/>
              <a:t>Potassium,</a:t>
            </a:r>
            <a:r>
              <a:rPr dirty="0" spc="-254"/>
              <a:t> </a:t>
            </a:r>
            <a:r>
              <a:rPr dirty="0" spc="-135"/>
              <a:t>magnesium,</a:t>
            </a:r>
            <a:r>
              <a:rPr dirty="0" spc="-254"/>
              <a:t> </a:t>
            </a:r>
            <a:r>
              <a:rPr dirty="0" spc="-60"/>
              <a:t>and</a:t>
            </a:r>
            <a:r>
              <a:rPr dirty="0" spc="-254"/>
              <a:t> </a:t>
            </a:r>
            <a:r>
              <a:rPr dirty="0" spc="-70"/>
              <a:t>vitamin</a:t>
            </a:r>
            <a:r>
              <a:rPr dirty="0" spc="-254"/>
              <a:t> </a:t>
            </a:r>
            <a:r>
              <a:rPr dirty="0"/>
              <a:t>C</a:t>
            </a:r>
            <a:r>
              <a:rPr dirty="0" spc="-254"/>
              <a:t> </a:t>
            </a:r>
            <a:r>
              <a:rPr dirty="0" spc="-10"/>
              <a:t>found</a:t>
            </a:r>
            <a:r>
              <a:rPr dirty="0" spc="-254"/>
              <a:t> </a:t>
            </a:r>
            <a:r>
              <a:rPr dirty="0" spc="-25"/>
              <a:t>in </a:t>
            </a:r>
            <a:r>
              <a:rPr dirty="0" spc="-60"/>
              <a:t>medications,</a:t>
            </a:r>
            <a:r>
              <a:rPr dirty="0" spc="-260"/>
              <a:t> </a:t>
            </a:r>
            <a:r>
              <a:rPr dirty="0" spc="-120"/>
              <a:t>meals,</a:t>
            </a:r>
            <a:r>
              <a:rPr dirty="0" spc="-260"/>
              <a:t> </a:t>
            </a:r>
            <a:r>
              <a:rPr dirty="0" spc="-60"/>
              <a:t>and</a:t>
            </a:r>
            <a:r>
              <a:rPr dirty="0" spc="-260"/>
              <a:t> </a:t>
            </a:r>
            <a:r>
              <a:rPr dirty="0" spc="-10"/>
              <a:t>cosmetics.</a:t>
            </a:r>
          </a:p>
          <a:p>
            <a:pPr marL="733425" marR="928369">
              <a:lnSpc>
                <a:spcPct val="116100"/>
              </a:lnSpc>
            </a:pPr>
            <a:r>
              <a:rPr dirty="0" spc="-40"/>
              <a:t>Ayurvedic</a:t>
            </a:r>
            <a:r>
              <a:rPr dirty="0" spc="-260"/>
              <a:t> </a:t>
            </a:r>
            <a:r>
              <a:rPr dirty="0" spc="-60"/>
              <a:t>and</a:t>
            </a:r>
            <a:r>
              <a:rPr dirty="0" spc="-260"/>
              <a:t> </a:t>
            </a:r>
            <a:r>
              <a:rPr dirty="0" spc="-45"/>
              <a:t>herbal</a:t>
            </a:r>
            <a:r>
              <a:rPr dirty="0" spc="-260"/>
              <a:t> </a:t>
            </a:r>
            <a:r>
              <a:rPr dirty="0" spc="-50"/>
              <a:t>medicines</a:t>
            </a:r>
            <a:r>
              <a:rPr dirty="0" spc="-260"/>
              <a:t> </a:t>
            </a:r>
            <a:r>
              <a:rPr dirty="0" spc="-90"/>
              <a:t>are</a:t>
            </a:r>
            <a:r>
              <a:rPr dirty="0" spc="-265"/>
              <a:t> </a:t>
            </a:r>
            <a:r>
              <a:rPr dirty="0" spc="-65"/>
              <a:t>leading</a:t>
            </a:r>
            <a:r>
              <a:rPr dirty="0" spc="-260"/>
              <a:t> </a:t>
            </a:r>
            <a:r>
              <a:rPr dirty="0"/>
              <a:t>to</a:t>
            </a:r>
            <a:r>
              <a:rPr dirty="0" spc="-260"/>
              <a:t> </a:t>
            </a:r>
            <a:r>
              <a:rPr dirty="0" spc="-135"/>
              <a:t>a</a:t>
            </a:r>
            <a:r>
              <a:rPr dirty="0" spc="-260"/>
              <a:t> </a:t>
            </a:r>
            <a:r>
              <a:rPr dirty="0" spc="-90"/>
              <a:t>paradigm</a:t>
            </a:r>
            <a:r>
              <a:rPr dirty="0" spc="-260"/>
              <a:t> </a:t>
            </a:r>
            <a:r>
              <a:rPr dirty="0" spc="-10"/>
              <a:t>shift</a:t>
            </a:r>
            <a:r>
              <a:rPr dirty="0" spc="-260"/>
              <a:t> </a:t>
            </a:r>
            <a:r>
              <a:rPr dirty="0" spc="-40"/>
              <a:t>in</a:t>
            </a:r>
            <a:r>
              <a:rPr dirty="0" spc="-260"/>
              <a:t> </a:t>
            </a:r>
            <a:r>
              <a:rPr dirty="0" spc="-25"/>
              <a:t>the </a:t>
            </a:r>
            <a:r>
              <a:rPr dirty="0" spc="-55"/>
              <a:t>bearberry</a:t>
            </a:r>
            <a:r>
              <a:rPr dirty="0" spc="-250"/>
              <a:t> </a:t>
            </a:r>
            <a:r>
              <a:rPr dirty="0" spc="-70"/>
              <a:t>sales</a:t>
            </a:r>
            <a:r>
              <a:rPr dirty="0" spc="-245"/>
              <a:t> </a:t>
            </a:r>
            <a:r>
              <a:rPr dirty="0" spc="-10"/>
              <a:t>sector.</a:t>
            </a:r>
          </a:p>
          <a:p>
            <a:pPr marL="733425" marR="729615">
              <a:lnSpc>
                <a:spcPct val="116100"/>
              </a:lnSpc>
            </a:pPr>
            <a:r>
              <a:rPr dirty="0" spc="-60"/>
              <a:t>Bearberry</a:t>
            </a:r>
            <a:r>
              <a:rPr dirty="0" spc="-250"/>
              <a:t> </a:t>
            </a:r>
            <a:r>
              <a:rPr dirty="0" spc="-60"/>
              <a:t>extract</a:t>
            </a:r>
            <a:r>
              <a:rPr dirty="0" spc="-245"/>
              <a:t> </a:t>
            </a:r>
            <a:r>
              <a:rPr dirty="0" spc="-50"/>
              <a:t>is</a:t>
            </a:r>
            <a:r>
              <a:rPr dirty="0" spc="-245"/>
              <a:t> </a:t>
            </a:r>
            <a:r>
              <a:rPr dirty="0" spc="-20"/>
              <a:t>beneficial</a:t>
            </a:r>
            <a:r>
              <a:rPr dirty="0" spc="-250"/>
              <a:t> </a:t>
            </a:r>
            <a:r>
              <a:rPr dirty="0" spc="-95"/>
              <a:t>against</a:t>
            </a:r>
            <a:r>
              <a:rPr dirty="0" spc="-245"/>
              <a:t> </a:t>
            </a:r>
            <a:r>
              <a:rPr dirty="0" spc="-70"/>
              <a:t>several</a:t>
            </a:r>
            <a:r>
              <a:rPr dirty="0" spc="-245"/>
              <a:t> </a:t>
            </a:r>
            <a:r>
              <a:rPr dirty="0" spc="-110"/>
              <a:t>skin</a:t>
            </a:r>
            <a:r>
              <a:rPr dirty="0" spc="-250"/>
              <a:t> </a:t>
            </a:r>
            <a:r>
              <a:rPr dirty="0" spc="-60"/>
              <a:t>disorders,</a:t>
            </a:r>
            <a:r>
              <a:rPr dirty="0" spc="-245"/>
              <a:t> </a:t>
            </a:r>
            <a:r>
              <a:rPr dirty="0" spc="-10"/>
              <a:t>including </a:t>
            </a:r>
            <a:r>
              <a:rPr dirty="0" spc="-85"/>
              <a:t>rashes</a:t>
            </a:r>
            <a:r>
              <a:rPr dirty="0" spc="-265"/>
              <a:t> </a:t>
            </a:r>
            <a:r>
              <a:rPr dirty="0" spc="-60"/>
              <a:t>and</a:t>
            </a:r>
            <a:r>
              <a:rPr dirty="0" spc="-265"/>
              <a:t> </a:t>
            </a:r>
            <a:r>
              <a:rPr dirty="0" spc="-85"/>
              <a:t>sunburns,</a:t>
            </a:r>
            <a:r>
              <a:rPr dirty="0" spc="-260"/>
              <a:t> </a:t>
            </a:r>
            <a:r>
              <a:rPr dirty="0" spc="-20"/>
              <a:t>dandruff</a:t>
            </a:r>
            <a:r>
              <a:rPr dirty="0" spc="-265"/>
              <a:t> </a:t>
            </a:r>
            <a:r>
              <a:rPr dirty="0" spc="-60"/>
              <a:t>and</a:t>
            </a:r>
            <a:r>
              <a:rPr dirty="0" spc="-265"/>
              <a:t> </a:t>
            </a:r>
            <a:r>
              <a:rPr dirty="0" spc="-110"/>
              <a:t>flakes,</a:t>
            </a:r>
            <a:r>
              <a:rPr dirty="0" spc="-260"/>
              <a:t> </a:t>
            </a:r>
            <a:r>
              <a:rPr dirty="0" spc="-60"/>
              <a:t>and</a:t>
            </a:r>
            <a:r>
              <a:rPr dirty="0" spc="-265"/>
              <a:t> </a:t>
            </a:r>
            <a:r>
              <a:rPr dirty="0" spc="-55"/>
              <a:t>acne</a:t>
            </a:r>
            <a:r>
              <a:rPr dirty="0" spc="-265"/>
              <a:t> </a:t>
            </a:r>
            <a:r>
              <a:rPr dirty="0" spc="-60"/>
              <a:t>and</a:t>
            </a:r>
            <a:r>
              <a:rPr dirty="0" spc="-260"/>
              <a:t> </a:t>
            </a:r>
            <a:r>
              <a:rPr dirty="0" spc="-10"/>
              <a:t>blackheads.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38891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14874875" cy="10287000"/>
            <a:chOff x="0" y="0"/>
            <a:chExt cx="14874875" cy="102870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1333043" cy="10286999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06754" y="2198470"/>
              <a:ext cx="2190749" cy="219074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27455" y="2198470"/>
              <a:ext cx="4933949" cy="198119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21969" y="4185330"/>
              <a:ext cx="3752849" cy="205739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93233" y="4629149"/>
              <a:ext cx="3305190" cy="117157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39565" y="6037081"/>
              <a:ext cx="3362339" cy="2390759"/>
            </a:xfrm>
            <a:prstGeom prst="rect">
              <a:avLst/>
            </a:prstGeom>
          </p:spPr>
        </p:pic>
      </p:grpSp>
      <p:grpSp>
        <p:nvGrpSpPr>
          <p:cNvPr id="10" name="object 10" descr=""/>
          <p:cNvGrpSpPr/>
          <p:nvPr/>
        </p:nvGrpSpPr>
        <p:grpSpPr>
          <a:xfrm>
            <a:off x="12599060" y="2533287"/>
            <a:ext cx="5561965" cy="7547609"/>
            <a:chOff x="12599060" y="2533287"/>
            <a:chExt cx="5561965" cy="7547609"/>
          </a:xfrm>
        </p:grpSpPr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992149" y="2533287"/>
              <a:ext cx="4029089" cy="131444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198425" y="4181124"/>
              <a:ext cx="2962274" cy="1314449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599060" y="6505712"/>
              <a:ext cx="5429249" cy="144779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106064" y="8223046"/>
              <a:ext cx="2209799" cy="18573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025426" y="4026781"/>
            <a:ext cx="14746605" cy="6148070"/>
          </a:xfrm>
          <a:prstGeom prst="rect">
            <a:avLst/>
          </a:prstGeom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 sz="6500" b="1">
                <a:latin typeface="Lato Heavy"/>
                <a:cs typeface="Lato Heavy"/>
              </a:rPr>
              <a:t>COGNITIVE</a:t>
            </a:r>
            <a:r>
              <a:rPr dirty="0" sz="6500" spc="-45" b="1">
                <a:latin typeface="Lato Heavy"/>
                <a:cs typeface="Lato Heavy"/>
              </a:rPr>
              <a:t> </a:t>
            </a:r>
            <a:r>
              <a:rPr dirty="0" sz="6500" b="1">
                <a:latin typeface="Lato Heavy"/>
                <a:cs typeface="Lato Heavy"/>
              </a:rPr>
              <a:t>MARKET</a:t>
            </a:r>
            <a:r>
              <a:rPr dirty="0" sz="6500" spc="-30" b="1">
                <a:latin typeface="Lato Heavy"/>
                <a:cs typeface="Lato Heavy"/>
              </a:rPr>
              <a:t> </a:t>
            </a:r>
            <a:r>
              <a:rPr dirty="0" sz="6500" spc="-10" b="1">
                <a:latin typeface="Lato Heavy"/>
                <a:cs typeface="Lato Heavy"/>
              </a:rPr>
              <a:t>RESEARCH</a:t>
            </a:r>
            <a:endParaRPr sz="6500">
              <a:latin typeface="Lato Heavy"/>
              <a:cs typeface="Lato Heavy"/>
            </a:endParaRP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>
                <a:latin typeface="Lato"/>
                <a:cs typeface="Lato"/>
              </a:rPr>
              <a:t>Tel: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60">
                <a:latin typeface="Lato"/>
                <a:cs typeface="Lato"/>
              </a:rPr>
              <a:t>1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312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376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8303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-50">
                <a:latin typeface="Lato"/>
                <a:cs typeface="Lato"/>
              </a:rPr>
              <a:t>|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50">
                <a:latin typeface="Lato"/>
                <a:cs typeface="Lato"/>
              </a:rPr>
              <a:t>44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020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60">
                <a:latin typeface="Lato"/>
                <a:cs typeface="Lato"/>
              </a:rPr>
              <a:t>8123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>
                <a:latin typeface="Lato"/>
                <a:cs typeface="Lato"/>
              </a:rPr>
              <a:t>India:</a:t>
            </a:r>
            <a:r>
              <a:rPr dirty="0" sz="3500">
                <a:latin typeface="Lato"/>
                <a:cs typeface="Lato"/>
              </a:rPr>
              <a:t>	(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75">
                <a:latin typeface="Lato"/>
                <a:cs typeface="Lato"/>
              </a:rPr>
              <a:t>91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50">
                <a:latin typeface="Lato"/>
                <a:cs typeface="Lato"/>
              </a:rPr>
              <a:t>)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983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496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>
                <a:latin typeface="Lato"/>
                <a:cs typeface="Lato"/>
              </a:rPr>
              <a:t>sales@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340">
                <a:latin typeface="Lato"/>
                <a:cs typeface="Lato"/>
              </a:rPr>
              <a:t>cognitivemarketresearch.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21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>
                <a:latin typeface="Lato"/>
                <a:cs typeface="Lato"/>
              </a:rPr>
              <a:t>Access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45">
                <a:latin typeface="Lato"/>
                <a:cs typeface="Lato"/>
              </a:rPr>
              <a:t>the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95">
                <a:latin typeface="Lato"/>
                <a:cs typeface="Lato"/>
              </a:rPr>
              <a:t>Full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330">
                <a:latin typeface="Lato"/>
                <a:cs typeface="Lato"/>
              </a:rPr>
              <a:t>Report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-50">
                <a:latin typeface="Lato"/>
                <a:cs typeface="Lato"/>
              </a:rPr>
              <a:t>: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u="heavy" sz="4100" spc="385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http://tinyurl.com/yc4eyncj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>
                <a:latin typeface="Lato"/>
                <a:cs typeface="Lato"/>
              </a:rPr>
              <a:t>Please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40">
                <a:latin typeface="Lato"/>
                <a:cs typeface="Lato"/>
              </a:rPr>
              <a:t>visit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195">
                <a:latin typeface="Lato"/>
                <a:cs typeface="Lato"/>
              </a:rPr>
              <a:t>our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8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DAF8E6_U-UU,BAFWDJyds2Y</cp:keywords>
  <dc:title>Bearberry Market Report 2024</dc:title>
  <dcterms:created xsi:type="dcterms:W3CDTF">2024-02-07T11:29:37Z</dcterms:created>
  <dcterms:modified xsi:type="dcterms:W3CDTF">2024-02-07T11:29:37Z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2024-02-07T00:00:00Z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2024-02-07T00:00:00Z</vt:filetime>
  </property>
  <property fmtid="{D5CDD505-2E9C-101B-9397-08002B2CF9AE}" pid="5" name="Producer">
    <vt:lpwstr>3-Heights(TM) PDF Security Shell 4.8.25.2 (http://www.pdf-tools.com)</vt:lpwstr>
  </property>
</Properties>
</file>