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106" y="405841"/>
            <a:ext cx="17703165" cy="5476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26995" y="3903619"/>
            <a:ext cx="1495425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hyperlink" Target="http://tinyurl.com/4dmdrfa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4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220825" y="9478467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5524" y="3319653"/>
            <a:ext cx="9196070" cy="4178935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 marR="5080">
              <a:lnSpc>
                <a:spcPct val="87800"/>
              </a:lnSpc>
              <a:spcBef>
                <a:spcPts val="1195"/>
              </a:spcBef>
            </a:pPr>
            <a:r>
              <a:rPr dirty="0" sz="7500" spc="-10">
                <a:solidFill>
                  <a:srgbClr val="FFFFFF"/>
                </a:solidFill>
                <a:latin typeface="Verdana"/>
                <a:cs typeface="Verdana"/>
              </a:rPr>
              <a:t>GLOBAL </a:t>
            </a:r>
            <a:r>
              <a:rPr dirty="0" sz="7500" spc="-19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7500" spc="-7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500" spc="-40">
                <a:solidFill>
                  <a:srgbClr val="FFFFFF"/>
                </a:solidFill>
                <a:latin typeface="Verdana"/>
                <a:cs typeface="Verdana"/>
              </a:rPr>
              <a:t>BALLS </a:t>
            </a:r>
            <a:r>
              <a:rPr dirty="0" sz="7500" spc="-17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7500" spc="-7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500" spc="-10">
                <a:solidFill>
                  <a:srgbClr val="FFFFFF"/>
                </a:solidFill>
                <a:latin typeface="Verdana"/>
                <a:cs typeface="Verdana"/>
              </a:rPr>
              <a:t>REPORT </a:t>
            </a:r>
            <a:r>
              <a:rPr dirty="0" sz="7500" spc="-31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7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37716" y="2154935"/>
              <a:ext cx="15159355" cy="6300470"/>
            </a:xfrm>
            <a:custGeom>
              <a:avLst/>
              <a:gdLst/>
              <a:ahLst/>
              <a:cxnLst/>
              <a:rect l="l" t="t" r="r" b="b"/>
              <a:pathLst>
                <a:path w="15159355" h="6300470">
                  <a:moveTo>
                    <a:pt x="15159228" y="0"/>
                  </a:moveTo>
                  <a:lnTo>
                    <a:pt x="0" y="0"/>
                  </a:lnTo>
                  <a:lnTo>
                    <a:pt x="0" y="6300215"/>
                  </a:lnTo>
                  <a:lnTo>
                    <a:pt x="15159228" y="6300215"/>
                  </a:lnTo>
                  <a:lnTo>
                    <a:pt x="15159228" y="0"/>
                  </a:lnTo>
                  <a:close/>
                </a:path>
              </a:pathLst>
            </a:custGeom>
            <a:solidFill>
              <a:srgbClr val="431105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68670" y="2309240"/>
            <a:ext cx="6546850" cy="10407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650" spc="-180">
                <a:solidFill>
                  <a:srgbClr val="FFFFFF"/>
                </a:solidFill>
              </a:rPr>
              <a:t>INTRODUCTION</a:t>
            </a:r>
            <a:endParaRPr sz="6650"/>
          </a:p>
        </p:txBody>
      </p:sp>
      <p:sp>
        <p:nvSpPr>
          <p:cNvPr id="6" name="object 6" descr=""/>
          <p:cNvSpPr txBox="1"/>
          <p:nvPr/>
        </p:nvSpPr>
        <p:spPr>
          <a:xfrm>
            <a:off x="1783460" y="3538331"/>
            <a:ext cx="14614525" cy="4826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spherical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inflated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rubber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ball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sport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basketball.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about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26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inches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(66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cm)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circumference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weighs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about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85">
                <a:solidFill>
                  <a:srgbClr val="FFFFFF"/>
                </a:solidFill>
                <a:latin typeface="Verdana"/>
                <a:cs typeface="Verdana"/>
              </a:rPr>
              <a:t>14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65">
                <a:solidFill>
                  <a:srgbClr val="FFFFFF"/>
                </a:solidFill>
                <a:latin typeface="Verdana"/>
                <a:cs typeface="Verdana"/>
              </a:rPr>
              <a:t>15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ounces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(400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430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g).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official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men's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size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international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ft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8.25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(2.34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m)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women's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size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ft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75">
                <a:solidFill>
                  <a:srgbClr val="FFFFFF"/>
                </a:solidFill>
                <a:latin typeface="Verdana"/>
                <a:cs typeface="Verdana"/>
              </a:rPr>
              <a:t>(1.96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m).</a:t>
            </a:r>
            <a:endParaRPr sz="3000">
              <a:latin typeface="Verdana"/>
              <a:cs typeface="Verdana"/>
            </a:endParaRPr>
          </a:p>
          <a:p>
            <a:pPr marL="12700" marR="114935">
              <a:lnSpc>
                <a:spcPts val="4200"/>
              </a:lnSpc>
              <a:spcBef>
                <a:spcPts val="240"/>
              </a:spcBef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fuled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sport,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rising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disposable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income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population,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especially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developing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countries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branded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balls.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strategies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endParaRPr sz="3000">
              <a:latin typeface="Verdana"/>
              <a:cs typeface="Verdana"/>
            </a:endParaRPr>
          </a:p>
          <a:p>
            <a:pPr marL="12700" marR="662305">
              <a:lnSpc>
                <a:spcPts val="4200"/>
              </a:lnSpc>
            </a:pP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capture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remain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dynamic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9268" y="4357115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2"/>
                  </a:lnTo>
                  <a:lnTo>
                    <a:pt x="0" y="1625346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8"/>
                  </a:lnTo>
                  <a:lnTo>
                    <a:pt x="7439533" y="2525268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6"/>
                  </a:lnTo>
                  <a:lnTo>
                    <a:pt x="8339328" y="899922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5D3C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" y="4668011"/>
              <a:ext cx="2036064" cy="20345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4924" y="4585715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4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4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8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4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7911" y="13716"/>
              <a:ext cx="18230215" cy="1286510"/>
            </a:xfrm>
            <a:custGeom>
              <a:avLst/>
              <a:gdLst/>
              <a:ahLst/>
              <a:cxnLst/>
              <a:rect l="l" t="t" r="r" b="b"/>
              <a:pathLst>
                <a:path w="18230215" h="1286510">
                  <a:moveTo>
                    <a:pt x="18230088" y="0"/>
                  </a:moveTo>
                  <a:lnTo>
                    <a:pt x="0" y="0"/>
                  </a:lnTo>
                  <a:lnTo>
                    <a:pt x="0" y="1286255"/>
                  </a:lnTo>
                  <a:lnTo>
                    <a:pt x="18230088" y="1286255"/>
                  </a:lnTo>
                  <a:lnTo>
                    <a:pt x="18230088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846836" y="4835144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66519" y="5278627"/>
            <a:ext cx="34480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875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19988" y="5723331"/>
            <a:ext cx="1236980" cy="6864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300" spc="-135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486402" y="4601311"/>
            <a:ext cx="1714500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890">
              <a:lnSpc>
                <a:spcPct val="116599"/>
              </a:lnSpc>
              <a:spcBef>
                <a:spcPts val="95"/>
              </a:spcBef>
            </a:pPr>
            <a:r>
              <a:rPr dirty="0" sz="465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6.80%</a:t>
            </a:r>
            <a:endParaRPr sz="46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577965" y="80264"/>
            <a:ext cx="603250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5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20239" y="1639823"/>
              <a:ext cx="6004560" cy="2540635"/>
            </a:xfrm>
            <a:custGeom>
              <a:avLst/>
              <a:gdLst/>
              <a:ahLst/>
              <a:cxnLst/>
              <a:rect l="l" t="t" r="r" b="b"/>
              <a:pathLst>
                <a:path w="6004559" h="2540635">
                  <a:moveTo>
                    <a:pt x="5913882" y="0"/>
                  </a:moveTo>
                  <a:lnTo>
                    <a:pt x="90678" y="0"/>
                  </a:lnTo>
                  <a:lnTo>
                    <a:pt x="55399" y="7131"/>
                  </a:lnTo>
                  <a:lnTo>
                    <a:pt x="26574" y="26574"/>
                  </a:lnTo>
                  <a:lnTo>
                    <a:pt x="7131" y="55399"/>
                  </a:lnTo>
                  <a:lnTo>
                    <a:pt x="0" y="90677"/>
                  </a:lnTo>
                  <a:lnTo>
                    <a:pt x="0" y="2449829"/>
                  </a:lnTo>
                  <a:lnTo>
                    <a:pt x="7131" y="2485108"/>
                  </a:lnTo>
                  <a:lnTo>
                    <a:pt x="26574" y="2513933"/>
                  </a:lnTo>
                  <a:lnTo>
                    <a:pt x="55399" y="2533376"/>
                  </a:lnTo>
                  <a:lnTo>
                    <a:pt x="90678" y="2540508"/>
                  </a:lnTo>
                  <a:lnTo>
                    <a:pt x="5913882" y="2540508"/>
                  </a:lnTo>
                  <a:lnTo>
                    <a:pt x="5949160" y="2533376"/>
                  </a:lnTo>
                  <a:lnTo>
                    <a:pt x="5977985" y="2513933"/>
                  </a:lnTo>
                  <a:lnTo>
                    <a:pt x="5997428" y="2485108"/>
                  </a:lnTo>
                  <a:lnTo>
                    <a:pt x="6004560" y="2449829"/>
                  </a:lnTo>
                  <a:lnTo>
                    <a:pt x="6004560" y="90677"/>
                  </a:lnTo>
                  <a:lnTo>
                    <a:pt x="5997428" y="55399"/>
                  </a:lnTo>
                  <a:lnTo>
                    <a:pt x="5977985" y="26574"/>
                  </a:lnTo>
                  <a:lnTo>
                    <a:pt x="5949160" y="7131"/>
                  </a:lnTo>
                  <a:lnTo>
                    <a:pt x="5913882" y="0"/>
                  </a:lnTo>
                  <a:close/>
                </a:path>
              </a:pathLst>
            </a:custGeom>
            <a:solidFill>
              <a:srgbClr val="7845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46604"/>
              <a:ext cx="3032760" cy="749935"/>
            </a:xfrm>
            <a:custGeom>
              <a:avLst/>
              <a:gdLst/>
              <a:ahLst/>
              <a:cxnLst/>
              <a:rect l="l" t="t" r="r" b="b"/>
              <a:pathLst>
                <a:path w="3032760" h="749935">
                  <a:moveTo>
                    <a:pt x="2763900" y="0"/>
                  </a:moveTo>
                  <a:lnTo>
                    <a:pt x="0" y="0"/>
                  </a:lnTo>
                  <a:lnTo>
                    <a:pt x="0" y="749807"/>
                  </a:lnTo>
                  <a:lnTo>
                    <a:pt x="3032759" y="749807"/>
                  </a:lnTo>
                  <a:lnTo>
                    <a:pt x="276390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20239" y="4568952"/>
              <a:ext cx="6004560" cy="2539365"/>
            </a:xfrm>
            <a:custGeom>
              <a:avLst/>
              <a:gdLst/>
              <a:ahLst/>
              <a:cxnLst/>
              <a:rect l="l" t="t" r="r" b="b"/>
              <a:pathLst>
                <a:path w="6004559" h="2539365">
                  <a:moveTo>
                    <a:pt x="5913882" y="0"/>
                  </a:moveTo>
                  <a:lnTo>
                    <a:pt x="90678" y="0"/>
                  </a:lnTo>
                  <a:lnTo>
                    <a:pt x="55399" y="7129"/>
                  </a:lnTo>
                  <a:lnTo>
                    <a:pt x="26574" y="26558"/>
                  </a:lnTo>
                  <a:lnTo>
                    <a:pt x="7131" y="55346"/>
                  </a:lnTo>
                  <a:lnTo>
                    <a:pt x="0" y="90550"/>
                  </a:lnTo>
                  <a:lnTo>
                    <a:pt x="0" y="2448433"/>
                  </a:lnTo>
                  <a:lnTo>
                    <a:pt x="7131" y="2483637"/>
                  </a:lnTo>
                  <a:lnTo>
                    <a:pt x="26574" y="2512425"/>
                  </a:lnTo>
                  <a:lnTo>
                    <a:pt x="55399" y="2531854"/>
                  </a:lnTo>
                  <a:lnTo>
                    <a:pt x="90678" y="2538984"/>
                  </a:lnTo>
                  <a:lnTo>
                    <a:pt x="5913882" y="2538984"/>
                  </a:lnTo>
                  <a:lnTo>
                    <a:pt x="5949160" y="2531854"/>
                  </a:lnTo>
                  <a:lnTo>
                    <a:pt x="5977985" y="2512425"/>
                  </a:lnTo>
                  <a:lnTo>
                    <a:pt x="5997428" y="2483637"/>
                  </a:lnTo>
                  <a:lnTo>
                    <a:pt x="6004560" y="2448433"/>
                  </a:lnTo>
                  <a:lnTo>
                    <a:pt x="6004560" y="90550"/>
                  </a:lnTo>
                  <a:lnTo>
                    <a:pt x="5997428" y="55346"/>
                  </a:lnTo>
                  <a:lnTo>
                    <a:pt x="5977985" y="26558"/>
                  </a:lnTo>
                  <a:lnTo>
                    <a:pt x="5949160" y="7129"/>
                  </a:lnTo>
                  <a:lnTo>
                    <a:pt x="5913882" y="0"/>
                  </a:lnTo>
                  <a:close/>
                </a:path>
              </a:pathLst>
            </a:custGeom>
            <a:solidFill>
              <a:srgbClr val="BD52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475732"/>
              <a:ext cx="3032760" cy="748665"/>
            </a:xfrm>
            <a:custGeom>
              <a:avLst/>
              <a:gdLst/>
              <a:ahLst/>
              <a:cxnLst/>
              <a:rect l="l" t="t" r="r" b="b"/>
              <a:pathLst>
                <a:path w="3032760" h="748664">
                  <a:moveTo>
                    <a:pt x="2763900" y="0"/>
                  </a:moveTo>
                  <a:lnTo>
                    <a:pt x="0" y="0"/>
                  </a:lnTo>
                  <a:lnTo>
                    <a:pt x="0" y="748283"/>
                  </a:lnTo>
                  <a:lnTo>
                    <a:pt x="3032759" y="748283"/>
                  </a:lnTo>
                  <a:lnTo>
                    <a:pt x="276390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44144" y="44577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0" name="object 10" descr=""/>
          <p:cNvSpPr txBox="1"/>
          <p:nvPr/>
        </p:nvSpPr>
        <p:spPr>
          <a:xfrm>
            <a:off x="3333369" y="1893570"/>
            <a:ext cx="1760855" cy="4667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Leather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333369" y="2334682"/>
            <a:ext cx="4222750" cy="1587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4485" marR="5080" indent="-312420">
              <a:lnSpc>
                <a:spcPct val="117900"/>
              </a:lnSpc>
              <a:spcBef>
                <a:spcPts val="100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Composite/Synthetic Leather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Rubberx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62229" y="2726181"/>
            <a:ext cx="2347595" cy="4133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50" spc="-5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550" spc="-24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557778" y="4705654"/>
            <a:ext cx="2670175" cy="210947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Training</a:t>
            </a:r>
            <a:endParaRPr sz="2900">
              <a:latin typeface="Verdana"/>
              <a:cs typeface="Verdana"/>
            </a:endParaRPr>
          </a:p>
          <a:p>
            <a:pPr marL="325120" marR="11430" indent="-312420">
              <a:lnSpc>
                <a:spcPct val="117600"/>
              </a:lnSpc>
              <a:spcBef>
                <a:spcPts val="15"/>
              </a:spcBef>
              <a:buFont typeface="Arial"/>
              <a:buChar char="•"/>
              <a:tabLst>
                <a:tab pos="325120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Recreational Activities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88391" y="5459933"/>
            <a:ext cx="1900555" cy="74358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215265" marR="5080" indent="-203200">
              <a:lnSpc>
                <a:spcPts val="2590"/>
              </a:lnSpc>
              <a:spcBef>
                <a:spcPts val="575"/>
              </a:spcBef>
            </a:pPr>
            <a:r>
              <a:rPr dirty="0" sz="2550" spc="4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25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55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0" y="7499604"/>
            <a:ext cx="8453755" cy="2539365"/>
            <a:chOff x="0" y="7499604"/>
            <a:chExt cx="8453755" cy="2539365"/>
          </a:xfrm>
        </p:grpSpPr>
        <p:sp>
          <p:nvSpPr>
            <p:cNvPr id="16" name="object 16" descr=""/>
            <p:cNvSpPr/>
            <p:nvPr/>
          </p:nvSpPr>
          <p:spPr>
            <a:xfrm>
              <a:off x="1920239" y="7499604"/>
              <a:ext cx="6533515" cy="2539365"/>
            </a:xfrm>
            <a:custGeom>
              <a:avLst/>
              <a:gdLst/>
              <a:ahLst/>
              <a:cxnLst/>
              <a:rect l="l" t="t" r="r" b="b"/>
              <a:pathLst>
                <a:path w="6533515" h="2539365">
                  <a:moveTo>
                    <a:pt x="6442710" y="0"/>
                  </a:moveTo>
                  <a:lnTo>
                    <a:pt x="90678" y="0"/>
                  </a:lnTo>
                  <a:lnTo>
                    <a:pt x="55399" y="7129"/>
                  </a:lnTo>
                  <a:lnTo>
                    <a:pt x="26574" y="26558"/>
                  </a:lnTo>
                  <a:lnTo>
                    <a:pt x="7131" y="55346"/>
                  </a:lnTo>
                  <a:lnTo>
                    <a:pt x="0" y="90551"/>
                  </a:lnTo>
                  <a:lnTo>
                    <a:pt x="0" y="2448394"/>
                  </a:lnTo>
                  <a:lnTo>
                    <a:pt x="7131" y="2483605"/>
                  </a:lnTo>
                  <a:lnTo>
                    <a:pt x="26574" y="2512406"/>
                  </a:lnTo>
                  <a:lnTo>
                    <a:pt x="55399" y="2531848"/>
                  </a:lnTo>
                  <a:lnTo>
                    <a:pt x="90678" y="2538984"/>
                  </a:lnTo>
                  <a:lnTo>
                    <a:pt x="6442710" y="2538984"/>
                  </a:lnTo>
                  <a:lnTo>
                    <a:pt x="6477988" y="2531848"/>
                  </a:lnTo>
                  <a:lnTo>
                    <a:pt x="6506813" y="2512406"/>
                  </a:lnTo>
                  <a:lnTo>
                    <a:pt x="6526256" y="2483605"/>
                  </a:lnTo>
                  <a:lnTo>
                    <a:pt x="6533388" y="2448394"/>
                  </a:lnTo>
                  <a:lnTo>
                    <a:pt x="6533388" y="90551"/>
                  </a:lnTo>
                  <a:lnTo>
                    <a:pt x="6526256" y="55346"/>
                  </a:lnTo>
                  <a:lnTo>
                    <a:pt x="6506813" y="26558"/>
                  </a:lnTo>
                  <a:lnTo>
                    <a:pt x="6477988" y="7129"/>
                  </a:lnTo>
                  <a:lnTo>
                    <a:pt x="6442710" y="0"/>
                  </a:lnTo>
                  <a:close/>
                </a:path>
              </a:pathLst>
            </a:custGeom>
            <a:solidFill>
              <a:srgbClr val="41444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8406384"/>
              <a:ext cx="3032760" cy="748665"/>
            </a:xfrm>
            <a:custGeom>
              <a:avLst/>
              <a:gdLst/>
              <a:ahLst/>
              <a:cxnLst/>
              <a:rect l="l" t="t" r="r" b="b"/>
              <a:pathLst>
                <a:path w="3032760" h="748665">
                  <a:moveTo>
                    <a:pt x="2763900" y="0"/>
                  </a:moveTo>
                  <a:lnTo>
                    <a:pt x="0" y="0"/>
                  </a:lnTo>
                  <a:lnTo>
                    <a:pt x="0" y="748284"/>
                  </a:lnTo>
                  <a:lnTo>
                    <a:pt x="3032759" y="748284"/>
                  </a:lnTo>
                  <a:lnTo>
                    <a:pt x="276390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3333369" y="7637195"/>
            <a:ext cx="4815840" cy="210883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760mm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730mm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90">
                <a:solidFill>
                  <a:srgbClr val="FFFFFF"/>
                </a:solidFill>
                <a:latin typeface="Verdana"/>
                <a:cs typeface="Verdana"/>
              </a:rPr>
              <a:t>700mm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570mm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18617" y="8528684"/>
            <a:ext cx="2235835" cy="4133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550" spc="-45">
                <a:solidFill>
                  <a:srgbClr val="43B4BD"/>
                </a:solidFill>
                <a:latin typeface="Verdana"/>
                <a:cs typeface="Verdana"/>
              </a:rPr>
              <a:t>Size</a:t>
            </a:r>
            <a:r>
              <a:rPr dirty="0" sz="2550" spc="-24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550">
              <a:latin typeface="Verdana"/>
              <a:cs typeface="Verdan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10203180" y="1616963"/>
            <a:ext cx="8084820" cy="5468620"/>
            <a:chOff x="10203180" y="1616963"/>
            <a:chExt cx="8084820" cy="5468620"/>
          </a:xfrm>
        </p:grpSpPr>
        <p:sp>
          <p:nvSpPr>
            <p:cNvPr id="21" name="object 21" descr=""/>
            <p:cNvSpPr/>
            <p:nvPr/>
          </p:nvSpPr>
          <p:spPr>
            <a:xfrm>
              <a:off x="12283440" y="1616963"/>
              <a:ext cx="6004560" cy="2540635"/>
            </a:xfrm>
            <a:custGeom>
              <a:avLst/>
              <a:gdLst/>
              <a:ahLst/>
              <a:cxnLst/>
              <a:rect l="l" t="t" r="r" b="b"/>
              <a:pathLst>
                <a:path w="6004559" h="2540635">
                  <a:moveTo>
                    <a:pt x="5913881" y="0"/>
                  </a:moveTo>
                  <a:lnTo>
                    <a:pt x="90677" y="0"/>
                  </a:lnTo>
                  <a:lnTo>
                    <a:pt x="55399" y="7131"/>
                  </a:lnTo>
                  <a:lnTo>
                    <a:pt x="26574" y="26574"/>
                  </a:lnTo>
                  <a:lnTo>
                    <a:pt x="7131" y="55399"/>
                  </a:lnTo>
                  <a:lnTo>
                    <a:pt x="0" y="90677"/>
                  </a:lnTo>
                  <a:lnTo>
                    <a:pt x="0" y="2449829"/>
                  </a:lnTo>
                  <a:lnTo>
                    <a:pt x="7131" y="2485108"/>
                  </a:lnTo>
                  <a:lnTo>
                    <a:pt x="26574" y="2513933"/>
                  </a:lnTo>
                  <a:lnTo>
                    <a:pt x="55399" y="2533376"/>
                  </a:lnTo>
                  <a:lnTo>
                    <a:pt x="90677" y="2540507"/>
                  </a:lnTo>
                  <a:lnTo>
                    <a:pt x="5913881" y="2540507"/>
                  </a:lnTo>
                  <a:lnTo>
                    <a:pt x="5949160" y="2533376"/>
                  </a:lnTo>
                  <a:lnTo>
                    <a:pt x="5977985" y="2513933"/>
                  </a:lnTo>
                  <a:lnTo>
                    <a:pt x="5997428" y="2485108"/>
                  </a:lnTo>
                  <a:lnTo>
                    <a:pt x="6004559" y="2449829"/>
                  </a:lnTo>
                  <a:lnTo>
                    <a:pt x="6004559" y="90677"/>
                  </a:lnTo>
                  <a:lnTo>
                    <a:pt x="5997428" y="55399"/>
                  </a:lnTo>
                  <a:lnTo>
                    <a:pt x="5977985" y="26574"/>
                  </a:lnTo>
                  <a:lnTo>
                    <a:pt x="5949160" y="7131"/>
                  </a:lnTo>
                  <a:lnTo>
                    <a:pt x="5913881" y="0"/>
                  </a:lnTo>
                  <a:close/>
                </a:path>
              </a:pathLst>
            </a:custGeom>
            <a:solidFill>
              <a:srgbClr val="797A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0203180" y="2523744"/>
              <a:ext cx="3194685" cy="749935"/>
            </a:xfrm>
            <a:custGeom>
              <a:avLst/>
              <a:gdLst/>
              <a:ahLst/>
              <a:cxnLst/>
              <a:rect l="l" t="t" r="r" b="b"/>
              <a:pathLst>
                <a:path w="3194684" h="749935">
                  <a:moveTo>
                    <a:pt x="2925445" y="0"/>
                  </a:moveTo>
                  <a:lnTo>
                    <a:pt x="0" y="0"/>
                  </a:lnTo>
                  <a:lnTo>
                    <a:pt x="0" y="749807"/>
                  </a:lnTo>
                  <a:lnTo>
                    <a:pt x="3194304" y="749807"/>
                  </a:lnTo>
                  <a:lnTo>
                    <a:pt x="292544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283440" y="4546091"/>
              <a:ext cx="6004560" cy="2539365"/>
            </a:xfrm>
            <a:custGeom>
              <a:avLst/>
              <a:gdLst/>
              <a:ahLst/>
              <a:cxnLst/>
              <a:rect l="l" t="t" r="r" b="b"/>
              <a:pathLst>
                <a:path w="6004559" h="2539365">
                  <a:moveTo>
                    <a:pt x="5913881" y="0"/>
                  </a:moveTo>
                  <a:lnTo>
                    <a:pt x="90677" y="0"/>
                  </a:lnTo>
                  <a:lnTo>
                    <a:pt x="55399" y="7129"/>
                  </a:lnTo>
                  <a:lnTo>
                    <a:pt x="26574" y="26558"/>
                  </a:lnTo>
                  <a:lnTo>
                    <a:pt x="7131" y="55346"/>
                  </a:lnTo>
                  <a:lnTo>
                    <a:pt x="0" y="90550"/>
                  </a:lnTo>
                  <a:lnTo>
                    <a:pt x="0" y="2448433"/>
                  </a:lnTo>
                  <a:lnTo>
                    <a:pt x="7131" y="2483637"/>
                  </a:lnTo>
                  <a:lnTo>
                    <a:pt x="26574" y="2512425"/>
                  </a:lnTo>
                  <a:lnTo>
                    <a:pt x="55399" y="2531854"/>
                  </a:lnTo>
                  <a:lnTo>
                    <a:pt x="90677" y="2538984"/>
                  </a:lnTo>
                  <a:lnTo>
                    <a:pt x="5913881" y="2538984"/>
                  </a:lnTo>
                  <a:lnTo>
                    <a:pt x="5949160" y="2531854"/>
                  </a:lnTo>
                  <a:lnTo>
                    <a:pt x="5977985" y="2512425"/>
                  </a:lnTo>
                  <a:lnTo>
                    <a:pt x="5997428" y="2483637"/>
                  </a:lnTo>
                  <a:lnTo>
                    <a:pt x="6004559" y="2448433"/>
                  </a:lnTo>
                  <a:lnTo>
                    <a:pt x="6004559" y="90550"/>
                  </a:lnTo>
                  <a:lnTo>
                    <a:pt x="5997428" y="55346"/>
                  </a:lnTo>
                  <a:lnTo>
                    <a:pt x="5977985" y="26558"/>
                  </a:lnTo>
                  <a:lnTo>
                    <a:pt x="5949160" y="7129"/>
                  </a:lnTo>
                  <a:lnTo>
                    <a:pt x="5913881" y="0"/>
                  </a:lnTo>
                  <a:close/>
                </a:path>
              </a:pathLst>
            </a:custGeom>
            <a:solidFill>
              <a:srgbClr val="C330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0203180" y="5452872"/>
              <a:ext cx="3194685" cy="749935"/>
            </a:xfrm>
            <a:custGeom>
              <a:avLst/>
              <a:gdLst/>
              <a:ahLst/>
              <a:cxnLst/>
              <a:rect l="l" t="t" r="r" b="b"/>
              <a:pathLst>
                <a:path w="3194684" h="749935">
                  <a:moveTo>
                    <a:pt x="2925445" y="0"/>
                  </a:moveTo>
                  <a:lnTo>
                    <a:pt x="0" y="0"/>
                  </a:lnTo>
                  <a:lnTo>
                    <a:pt x="0" y="749807"/>
                  </a:lnTo>
                  <a:lnTo>
                    <a:pt x="3194304" y="749807"/>
                  </a:lnTo>
                  <a:lnTo>
                    <a:pt x="292544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3922502" y="2222678"/>
            <a:ext cx="1564005" cy="106807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831194" y="2518029"/>
            <a:ext cx="1939289" cy="74231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295910" marR="5080" indent="-283845">
              <a:lnSpc>
                <a:spcPts val="2590"/>
              </a:lnSpc>
              <a:spcBef>
                <a:spcPts val="570"/>
              </a:spcBef>
            </a:pPr>
            <a:r>
              <a:rPr dirty="0" sz="255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4043152" y="5150987"/>
            <a:ext cx="1447800" cy="106870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730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Youth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Adult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927206" y="5424296"/>
            <a:ext cx="1746885" cy="742950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37160" marR="5080" indent="-125095">
              <a:lnSpc>
                <a:spcPts val="2590"/>
              </a:lnSpc>
              <a:spcBef>
                <a:spcPts val="570"/>
              </a:spcBef>
            </a:pPr>
            <a:r>
              <a:rPr dirty="0" sz="2550">
                <a:solidFill>
                  <a:srgbClr val="43B4BD"/>
                </a:solidFill>
                <a:latin typeface="Verdana"/>
                <a:cs typeface="Verdana"/>
              </a:rPr>
              <a:t>Age</a:t>
            </a:r>
            <a:r>
              <a:rPr dirty="0" sz="2550" spc="-10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43B4BD"/>
                </a:solidFill>
                <a:latin typeface="Verdana"/>
                <a:cs typeface="Verdana"/>
              </a:rPr>
              <a:t>Group Segment</a:t>
            </a:r>
            <a:endParaRPr sz="2550">
              <a:latin typeface="Verdana"/>
              <a:cs typeface="Verdana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0203180" y="7476743"/>
            <a:ext cx="8084820" cy="2539365"/>
            <a:chOff x="10203180" y="7476743"/>
            <a:chExt cx="8084820" cy="2539365"/>
          </a:xfrm>
        </p:grpSpPr>
        <p:sp>
          <p:nvSpPr>
            <p:cNvPr id="30" name="object 30" descr=""/>
            <p:cNvSpPr/>
            <p:nvPr/>
          </p:nvSpPr>
          <p:spPr>
            <a:xfrm>
              <a:off x="12283440" y="7476743"/>
              <a:ext cx="6004560" cy="2539365"/>
            </a:xfrm>
            <a:custGeom>
              <a:avLst/>
              <a:gdLst/>
              <a:ahLst/>
              <a:cxnLst/>
              <a:rect l="l" t="t" r="r" b="b"/>
              <a:pathLst>
                <a:path w="6004559" h="2539365">
                  <a:moveTo>
                    <a:pt x="5913881" y="0"/>
                  </a:moveTo>
                  <a:lnTo>
                    <a:pt x="90677" y="0"/>
                  </a:lnTo>
                  <a:lnTo>
                    <a:pt x="55399" y="7129"/>
                  </a:lnTo>
                  <a:lnTo>
                    <a:pt x="26574" y="26558"/>
                  </a:lnTo>
                  <a:lnTo>
                    <a:pt x="7131" y="55346"/>
                  </a:lnTo>
                  <a:lnTo>
                    <a:pt x="0" y="90550"/>
                  </a:lnTo>
                  <a:lnTo>
                    <a:pt x="0" y="2448394"/>
                  </a:lnTo>
                  <a:lnTo>
                    <a:pt x="7131" y="2483605"/>
                  </a:lnTo>
                  <a:lnTo>
                    <a:pt x="26574" y="2512406"/>
                  </a:lnTo>
                  <a:lnTo>
                    <a:pt x="55399" y="2531848"/>
                  </a:lnTo>
                  <a:lnTo>
                    <a:pt x="90677" y="2538983"/>
                  </a:lnTo>
                  <a:lnTo>
                    <a:pt x="5913881" y="2538983"/>
                  </a:lnTo>
                  <a:lnTo>
                    <a:pt x="5949160" y="2531848"/>
                  </a:lnTo>
                  <a:lnTo>
                    <a:pt x="5977985" y="2512406"/>
                  </a:lnTo>
                  <a:lnTo>
                    <a:pt x="5997428" y="2483605"/>
                  </a:lnTo>
                  <a:lnTo>
                    <a:pt x="6004559" y="2448394"/>
                  </a:lnTo>
                  <a:lnTo>
                    <a:pt x="6004559" y="90550"/>
                  </a:lnTo>
                  <a:lnTo>
                    <a:pt x="5997428" y="55346"/>
                  </a:lnTo>
                  <a:lnTo>
                    <a:pt x="5977985" y="26558"/>
                  </a:lnTo>
                  <a:lnTo>
                    <a:pt x="5949160" y="7129"/>
                  </a:lnTo>
                  <a:lnTo>
                    <a:pt x="5913881" y="0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0203180" y="8383523"/>
              <a:ext cx="3194685" cy="749935"/>
            </a:xfrm>
            <a:custGeom>
              <a:avLst/>
              <a:gdLst/>
              <a:ahLst/>
              <a:cxnLst/>
              <a:rect l="l" t="t" r="r" b="b"/>
              <a:pathLst>
                <a:path w="3194684" h="749934">
                  <a:moveTo>
                    <a:pt x="2925445" y="0"/>
                  </a:moveTo>
                  <a:lnTo>
                    <a:pt x="0" y="0"/>
                  </a:lnTo>
                  <a:lnTo>
                    <a:pt x="0" y="749807"/>
                  </a:lnTo>
                  <a:lnTo>
                    <a:pt x="3194304" y="749807"/>
                  </a:lnTo>
                  <a:lnTo>
                    <a:pt x="292544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13922502" y="8151056"/>
            <a:ext cx="2580005" cy="106934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324485" indent="-311785">
              <a:lnSpc>
                <a:spcPct val="100000"/>
              </a:lnSpc>
              <a:spcBef>
                <a:spcPts val="730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endParaRPr sz="2900">
              <a:latin typeface="Verdana"/>
              <a:cs typeface="Verdana"/>
            </a:endParaRPr>
          </a:p>
          <a:p>
            <a:pPr marL="324485" indent="-31178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24485" algn="l"/>
              </a:tabLst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Amateur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052175" y="8402193"/>
            <a:ext cx="1497965" cy="74231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2700" marR="5080" indent="12065">
              <a:lnSpc>
                <a:spcPts val="2590"/>
              </a:lnSpc>
              <a:spcBef>
                <a:spcPts val="570"/>
              </a:spcBef>
            </a:pPr>
            <a:r>
              <a:rPr dirty="0" sz="2550" spc="80">
                <a:solidFill>
                  <a:srgbClr val="43B4BD"/>
                </a:solidFill>
                <a:latin typeface="Verdana"/>
                <a:cs typeface="Verdana"/>
              </a:rPr>
              <a:t>End</a:t>
            </a:r>
            <a:r>
              <a:rPr dirty="0" sz="2550" spc="-254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550" spc="-20">
                <a:solidFill>
                  <a:srgbClr val="43B4BD"/>
                </a:solidFill>
                <a:latin typeface="Verdana"/>
                <a:cs typeface="Verdana"/>
              </a:rPr>
              <a:t>User </a:t>
            </a:r>
            <a:r>
              <a:rPr dirty="0" sz="25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598" y="1473340"/>
            <a:ext cx="10669754" cy="8762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145"/>
              <a:t> </a:t>
            </a:r>
            <a:r>
              <a:rPr dirty="0" sz="5000"/>
              <a:t>Basketball</a:t>
            </a:r>
            <a:r>
              <a:rPr dirty="0" sz="5000" spc="-105"/>
              <a:t> </a:t>
            </a:r>
            <a:r>
              <a:rPr dirty="0" sz="5000" spc="75"/>
              <a:t>Balls</a:t>
            </a:r>
            <a:r>
              <a:rPr dirty="0" sz="5000" spc="-125"/>
              <a:t> </a:t>
            </a:r>
            <a:r>
              <a:rPr dirty="0" sz="5000"/>
              <a:t>Market</a:t>
            </a:r>
            <a:r>
              <a:rPr dirty="0" sz="5000" spc="-130"/>
              <a:t> </a:t>
            </a:r>
            <a:r>
              <a:rPr dirty="0" sz="5000"/>
              <a:t>Revenue</a:t>
            </a:r>
            <a:r>
              <a:rPr dirty="0" sz="5000" spc="-125"/>
              <a:t> </a:t>
            </a:r>
            <a:r>
              <a:rPr dirty="0" sz="5000"/>
              <a:t>share</a:t>
            </a:r>
            <a:r>
              <a:rPr dirty="0" sz="5000" spc="-140"/>
              <a:t> </a:t>
            </a:r>
            <a:r>
              <a:rPr dirty="0" sz="5000" spc="140"/>
              <a:t>for</a:t>
            </a:r>
            <a:r>
              <a:rPr dirty="0" sz="5000" spc="-160"/>
              <a:t> </a:t>
            </a:r>
            <a:r>
              <a:rPr dirty="0" sz="5000" spc="-20"/>
              <a:t>2024</a:t>
            </a:r>
            <a:endParaRPr sz="5000"/>
          </a:p>
          <a:p>
            <a:pPr>
              <a:lnSpc>
                <a:spcPct val="100000"/>
              </a:lnSpc>
            </a:pPr>
            <a:endParaRPr sz="5000"/>
          </a:p>
          <a:p>
            <a:pPr>
              <a:lnSpc>
                <a:spcPct val="100000"/>
              </a:lnSpc>
            </a:pPr>
            <a:endParaRPr sz="5000"/>
          </a:p>
          <a:p>
            <a:pPr>
              <a:lnSpc>
                <a:spcPct val="100000"/>
              </a:lnSpc>
            </a:pPr>
            <a:endParaRPr sz="5000"/>
          </a:p>
          <a:p>
            <a:pPr>
              <a:lnSpc>
                <a:spcPct val="100000"/>
              </a:lnSpc>
            </a:pPr>
            <a:endParaRPr sz="5000"/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5000"/>
          </a:p>
          <a:p>
            <a:pPr marL="11191875">
              <a:lnSpc>
                <a:spcPct val="100000"/>
              </a:lnSpc>
            </a:pPr>
            <a:r>
              <a:rPr dirty="0" sz="5000" spc="105"/>
              <a:t>North</a:t>
            </a:r>
            <a:r>
              <a:rPr dirty="0" sz="5000" spc="-445"/>
              <a:t> </a:t>
            </a:r>
            <a:r>
              <a:rPr dirty="0" sz="5000" spc="65"/>
              <a:t>America</a:t>
            </a:r>
            <a:endParaRPr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10072" y="1658111"/>
              <a:ext cx="8811895" cy="3248025"/>
            </a:xfrm>
            <a:custGeom>
              <a:avLst/>
              <a:gdLst/>
              <a:ahLst/>
              <a:cxnLst/>
              <a:rect l="l" t="t" r="r" b="b"/>
              <a:pathLst>
                <a:path w="8811894" h="3248025">
                  <a:moveTo>
                    <a:pt x="8651620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8651620" y="3247644"/>
                  </a:lnTo>
                  <a:lnTo>
                    <a:pt x="8702170" y="3239462"/>
                  </a:lnTo>
                  <a:lnTo>
                    <a:pt x="8746123" y="3216692"/>
                  </a:lnTo>
                  <a:lnTo>
                    <a:pt x="8780816" y="3181999"/>
                  </a:lnTo>
                  <a:lnTo>
                    <a:pt x="8803586" y="3138046"/>
                  </a:lnTo>
                  <a:lnTo>
                    <a:pt x="8811768" y="3087497"/>
                  </a:lnTo>
                  <a:lnTo>
                    <a:pt x="8811768" y="160147"/>
                  </a:lnTo>
                  <a:lnTo>
                    <a:pt x="8803586" y="109597"/>
                  </a:lnTo>
                  <a:lnTo>
                    <a:pt x="8780816" y="65644"/>
                  </a:lnTo>
                  <a:lnTo>
                    <a:pt x="8746123" y="30951"/>
                  </a:lnTo>
                  <a:lnTo>
                    <a:pt x="8702170" y="8181"/>
                  </a:lnTo>
                  <a:lnTo>
                    <a:pt x="8651620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87111" y="5344667"/>
              <a:ext cx="9634855" cy="3284220"/>
            </a:xfrm>
            <a:custGeom>
              <a:avLst/>
              <a:gdLst/>
              <a:ahLst/>
              <a:cxnLst/>
              <a:rect l="l" t="t" r="r" b="b"/>
              <a:pathLst>
                <a:path w="9634855" h="3284220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124073"/>
                  </a:lnTo>
                  <a:lnTo>
                    <a:pt x="8181" y="3174622"/>
                  </a:lnTo>
                  <a:lnTo>
                    <a:pt x="30951" y="3218575"/>
                  </a:lnTo>
                  <a:lnTo>
                    <a:pt x="65644" y="3253268"/>
                  </a:lnTo>
                  <a:lnTo>
                    <a:pt x="109597" y="3276038"/>
                  </a:lnTo>
                  <a:lnTo>
                    <a:pt x="160147" y="3284220"/>
                  </a:lnTo>
                  <a:lnTo>
                    <a:pt x="9474581" y="3284220"/>
                  </a:lnTo>
                  <a:lnTo>
                    <a:pt x="9525130" y="3276038"/>
                  </a:lnTo>
                  <a:lnTo>
                    <a:pt x="9569083" y="3253268"/>
                  </a:lnTo>
                  <a:lnTo>
                    <a:pt x="9603776" y="3218575"/>
                  </a:lnTo>
                  <a:lnTo>
                    <a:pt x="9626546" y="3174622"/>
                  </a:lnTo>
                  <a:lnTo>
                    <a:pt x="9634728" y="3124073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C330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633A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60" y="216103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C3301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66160" y="586435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633A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45352" y="2907792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5">
                  <a:moveTo>
                    <a:pt x="0" y="0"/>
                  </a:moveTo>
                  <a:lnTo>
                    <a:pt x="0" y="749807"/>
                  </a:lnTo>
                  <a:lnTo>
                    <a:pt x="649224" y="374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301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45352" y="6611111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4">
                  <a:moveTo>
                    <a:pt x="0" y="0"/>
                  </a:moveTo>
                  <a:lnTo>
                    <a:pt x="0" y="749808"/>
                  </a:lnTo>
                  <a:lnTo>
                    <a:pt x="649224" y="37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3A2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786" y="2842514"/>
              <a:ext cx="2004694" cy="6324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2860" y="6694627"/>
              <a:ext cx="2761361" cy="632764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7163181" y="2005330"/>
            <a:ext cx="7010400" cy="590486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06045" marR="641350">
              <a:lnSpc>
                <a:spcPct val="87000"/>
              </a:lnSpc>
              <a:spcBef>
                <a:spcPts val="800"/>
              </a:spcBef>
            </a:pP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Technological </a:t>
            </a:r>
            <a:r>
              <a:rPr dirty="0" sz="45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Advancements</a:t>
            </a:r>
            <a:r>
              <a:rPr dirty="0" sz="45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Ball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Design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</a:pPr>
            <a:endParaRPr sz="45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  <a:spcBef>
                <a:spcPts val="1900"/>
              </a:spcBef>
            </a:pPr>
            <a:endParaRPr sz="4500">
              <a:latin typeface="Yanone Kaffeesatz Thin"/>
              <a:cs typeface="Yanone Kaffeesatz Thin"/>
            </a:endParaRPr>
          </a:p>
          <a:p>
            <a:pPr marL="12700" marR="5080">
              <a:lnSpc>
                <a:spcPct val="87000"/>
              </a:lnSpc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855" b="0">
                <a:solidFill>
                  <a:srgbClr val="FFFFFF"/>
                </a:solidFill>
                <a:latin typeface="Yanone Kaffeesatz Thin"/>
                <a:cs typeface="Yanone Kaffeesatz Thin"/>
              </a:rPr>
              <a:t>Raw</a:t>
            </a:r>
            <a:r>
              <a:rPr dirty="0" sz="45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Material </a:t>
            </a:r>
            <a:r>
              <a:rPr dirty="0" sz="45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Costs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1233" y="677418"/>
            <a:ext cx="911161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70">
                <a:solidFill>
                  <a:srgbClr val="FFFFFF"/>
                </a:solidFill>
              </a:rPr>
              <a:t>AUTHOR'S</a:t>
            </a:r>
            <a:r>
              <a:rPr dirty="0" sz="6000" spc="-570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991006" y="2081924"/>
            <a:ext cx="9123045" cy="79508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9730" marR="434975" indent="-367665">
              <a:lnSpc>
                <a:spcPct val="117700"/>
              </a:lnSpc>
              <a:spcBef>
                <a:spcPts val="95"/>
              </a:spcBef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4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will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significantly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6.80%</a:t>
            </a:r>
            <a:r>
              <a:rPr dirty="0" sz="34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CAGR 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between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80">
                <a:solidFill>
                  <a:srgbClr val="FFFFFF"/>
                </a:solidFill>
                <a:latin typeface="Verdana"/>
                <a:cs typeface="Verdana"/>
              </a:rPr>
              <a:t>2023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2030.</a:t>
            </a:r>
            <a:endParaRPr sz="3400">
              <a:latin typeface="Verdana"/>
              <a:cs typeface="Verdana"/>
            </a:endParaRPr>
          </a:p>
          <a:p>
            <a:pPr marL="379730" marR="5080" indent="-367665">
              <a:lnSpc>
                <a:spcPct val="117600"/>
              </a:lnSpc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rising </a:t>
            </a:r>
            <a:r>
              <a:rPr dirty="0" sz="3400" spc="10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4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4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4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sport.</a:t>
            </a:r>
            <a:endParaRPr sz="3400">
              <a:latin typeface="Verdana"/>
              <a:cs typeface="Verdana"/>
            </a:endParaRPr>
          </a:p>
          <a:p>
            <a:pPr marL="379730" marR="651510" indent="-367665">
              <a:lnSpc>
                <a:spcPct val="117600"/>
              </a:lnSpc>
              <a:spcBef>
                <a:spcPts val="5"/>
              </a:spcBef>
              <a:buFont typeface="Arial"/>
              <a:buChar char="•"/>
              <a:tabLst>
                <a:tab pos="379730" algn="l"/>
              </a:tabLst>
            </a:pPr>
            <a:r>
              <a:rPr dirty="0" sz="3400" spc="114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5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remains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higher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400">
              <a:latin typeface="Verdana"/>
              <a:cs typeface="Verdana"/>
            </a:endParaRPr>
          </a:p>
          <a:p>
            <a:pPr marL="379730" marR="904240" indent="-367665">
              <a:lnSpc>
                <a:spcPts val="4800"/>
              </a:lnSpc>
              <a:spcBef>
                <a:spcPts val="280"/>
              </a:spcBef>
              <a:buFont typeface="Arial"/>
              <a:buChar char="•"/>
              <a:tabLst>
                <a:tab pos="379730" algn="l"/>
              </a:tabLst>
            </a:pP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American</a:t>
            </a:r>
            <a:r>
              <a:rPr dirty="0" sz="34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4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will 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continue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lead,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whereas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Asia</a:t>
            </a:r>
            <a:endParaRPr sz="3400">
              <a:latin typeface="Verdana"/>
              <a:cs typeface="Verdana"/>
            </a:endParaRPr>
          </a:p>
          <a:p>
            <a:pPr marL="379730" marR="85725">
              <a:lnSpc>
                <a:spcPts val="4800"/>
              </a:lnSpc>
            </a:pP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Pacific</a:t>
            </a:r>
            <a:r>
              <a:rPr dirty="0" sz="3400" spc="7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Basketball</a:t>
            </a:r>
            <a:r>
              <a:rPr dirty="0" sz="34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Balls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4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will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most</a:t>
            </a:r>
            <a:r>
              <a:rPr dirty="0" sz="34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substantial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5">
                <a:solidFill>
                  <a:srgbClr val="FFFFFF"/>
                </a:solidFill>
                <a:latin typeface="Verdana"/>
                <a:cs typeface="Verdana"/>
              </a:rPr>
              <a:t>growth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until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2030.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162" y="2396486"/>
            <a:ext cx="3063989" cy="160858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70962" y="2016038"/>
            <a:ext cx="7960699" cy="799196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17899" y="1983028"/>
            <a:ext cx="2674315" cy="179374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13547" y="1903476"/>
            <a:ext cx="2244852" cy="228904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2995" y="4215064"/>
            <a:ext cx="4081367" cy="166450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28032" y="4549140"/>
            <a:ext cx="4936236" cy="118871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9768" y="6301740"/>
            <a:ext cx="2932176" cy="171754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84091" y="6380988"/>
            <a:ext cx="6016752" cy="138379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1004" y="8658381"/>
            <a:ext cx="2490782" cy="124470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27903" y="8107680"/>
            <a:ext cx="3936492" cy="194983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00202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marL="690880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3800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380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494665">
              <a:lnSpc>
                <a:spcPct val="100000"/>
              </a:lnSpc>
              <a:spcBef>
                <a:spcPts val="199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70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http://tinyurl.com/4dmdrfa2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127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2024-02-20T10:32:05Z</dcterms:created>
  <dcterms:modified xsi:type="dcterms:W3CDTF">2024-02-20T10:32:05Z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2024-02-20T00:00:00Z</vt:filetime>
  </property>
  <property fmtid="{D5CDD505-2E9C-101B-9397-08002B2CF9AE}" pid="5" name="Producer">
    <vt:lpwstr>3-Heights(TM) PDF Security Shell 4.8.25.2 (http://www.pdf-tools.com)</vt:lpwstr>
  </property>
</Properties>
</file>