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73"/>
    <p:sldId id="257" r:id="rId74"/>
    <p:sldId id="258" r:id="rId75"/>
    <p:sldId id="259" r:id="rId76"/>
    <p:sldId id="260" r:id="rId77"/>
    <p:sldId id="261" r:id="rId78"/>
    <p:sldId id="262" r:id="rId79"/>
    <p:sldId id="263" r:id="rId80"/>
    <p:sldId id="264" r:id="rId8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fonts/font6.fntdata" Type="http://schemas.openxmlformats.org/officeDocument/2006/relationships/font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66" Target="fonts/font66.fntdata" Type="http://schemas.openxmlformats.org/officeDocument/2006/relationships/font"/><Relationship Id="rId67" Target="fonts/font67.fntdata" Type="http://schemas.openxmlformats.org/officeDocument/2006/relationships/font"/><Relationship Id="rId68" Target="fonts/font68.fntdata" Type="http://schemas.openxmlformats.org/officeDocument/2006/relationships/font"/><Relationship Id="rId69" Target="fonts/font69.fntdata" Type="http://schemas.openxmlformats.org/officeDocument/2006/relationships/font"/><Relationship Id="rId7" Target="fonts/font7.fntdata" Type="http://schemas.openxmlformats.org/officeDocument/2006/relationships/font"/><Relationship Id="rId70" Target="fonts/font70.fntdata" Type="http://schemas.openxmlformats.org/officeDocument/2006/relationships/font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slides/slide1.xml" Type="http://schemas.openxmlformats.org/officeDocument/2006/relationships/slide"/><Relationship Id="rId74" Target="slides/slide2.xml" Type="http://schemas.openxmlformats.org/officeDocument/2006/relationships/slide"/><Relationship Id="rId75" Target="slides/slide3.xml" Type="http://schemas.openxmlformats.org/officeDocument/2006/relationships/slide"/><Relationship Id="rId76" Target="slides/slide4.xml" Type="http://schemas.openxmlformats.org/officeDocument/2006/relationships/slide"/><Relationship Id="rId77" Target="slides/slide5.xml" Type="http://schemas.openxmlformats.org/officeDocument/2006/relationships/slide"/><Relationship Id="rId78" Target="slides/slide6.xml" Type="http://schemas.openxmlformats.org/officeDocument/2006/relationships/slide"/><Relationship Id="rId79" Target="slides/slide7.xml" Type="http://schemas.openxmlformats.org/officeDocument/2006/relationships/slide"/><Relationship Id="rId8" Target="fonts/font8.fntdata" Type="http://schemas.openxmlformats.org/officeDocument/2006/relationships/font"/><Relationship Id="rId80" Target="slides/slide8.xml" Type="http://schemas.openxmlformats.org/officeDocument/2006/relationships/slide"/><Relationship Id="rId81" Target="slides/slide9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Relationship Id="rId4" Target="https://tinyurl.com/4cr3sy95" TargetMode="External" Type="http://schemas.openxmlformats.org/officeDocument/2006/relationships/hyperlink"/><Relationship Id="rId5" Target="https://www.cognitivemarketresearch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48" r="0" b="-934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82166" y="3327689"/>
            <a:ext cx="12723668" cy="3631623"/>
            <a:chOff x="0" y="0"/>
            <a:chExt cx="3351090" cy="9564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51090" cy="956477"/>
            </a:xfrm>
            <a:custGeom>
              <a:avLst/>
              <a:gdLst/>
              <a:ahLst/>
              <a:cxnLst/>
              <a:rect r="r" b="b" t="t" l="l"/>
              <a:pathLst>
                <a:path h="956477" w="3351090">
                  <a:moveTo>
                    <a:pt x="31032" y="0"/>
                  </a:moveTo>
                  <a:lnTo>
                    <a:pt x="3320058" y="0"/>
                  </a:lnTo>
                  <a:cubicBezTo>
                    <a:pt x="3328288" y="0"/>
                    <a:pt x="3336181" y="3269"/>
                    <a:pt x="3342001" y="9089"/>
                  </a:cubicBezTo>
                  <a:cubicBezTo>
                    <a:pt x="3347820" y="14909"/>
                    <a:pt x="3351090" y="22802"/>
                    <a:pt x="3351090" y="31032"/>
                  </a:cubicBezTo>
                  <a:lnTo>
                    <a:pt x="3351090" y="925445"/>
                  </a:lnTo>
                  <a:cubicBezTo>
                    <a:pt x="3351090" y="933675"/>
                    <a:pt x="3347820" y="941568"/>
                    <a:pt x="3342001" y="947388"/>
                  </a:cubicBezTo>
                  <a:cubicBezTo>
                    <a:pt x="3336181" y="953207"/>
                    <a:pt x="3328288" y="956477"/>
                    <a:pt x="3320058" y="956477"/>
                  </a:cubicBezTo>
                  <a:lnTo>
                    <a:pt x="31032" y="956477"/>
                  </a:lnTo>
                  <a:cubicBezTo>
                    <a:pt x="22802" y="956477"/>
                    <a:pt x="14909" y="953207"/>
                    <a:pt x="9089" y="947388"/>
                  </a:cubicBezTo>
                  <a:cubicBezTo>
                    <a:pt x="3269" y="941568"/>
                    <a:pt x="0" y="933675"/>
                    <a:pt x="0" y="925445"/>
                  </a:cubicBezTo>
                  <a:lnTo>
                    <a:pt x="0" y="31032"/>
                  </a:lnTo>
                  <a:cubicBezTo>
                    <a:pt x="0" y="22802"/>
                    <a:pt x="3269" y="14909"/>
                    <a:pt x="9089" y="9089"/>
                  </a:cubicBezTo>
                  <a:cubicBezTo>
                    <a:pt x="14909" y="3269"/>
                    <a:pt x="22802" y="0"/>
                    <a:pt x="31032" y="0"/>
                  </a:cubicBezTo>
                  <a:close/>
                </a:path>
              </a:pathLst>
            </a:custGeom>
            <a:solidFill>
              <a:srgbClr val="28211C">
                <a:alpha val="6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51090" cy="994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782166" y="3865894"/>
            <a:ext cx="12723668" cy="2793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8"/>
              </a:lnSpc>
            </a:pPr>
            <a:r>
              <a:rPr lang="en-US" sz="10998">
                <a:solidFill>
                  <a:srgbClr val="FFFFFF"/>
                </a:solidFill>
                <a:latin typeface="Canva Sans"/>
              </a:rPr>
              <a:t>BASEBALL CAP </a:t>
            </a:r>
          </a:p>
          <a:p>
            <a:pPr algn="ctr">
              <a:lnSpc>
                <a:spcPts val="10778"/>
              </a:lnSpc>
            </a:pPr>
            <a:r>
              <a:rPr lang="en-US" sz="10998">
                <a:solidFill>
                  <a:srgbClr val="FFFFFF"/>
                </a:solidFill>
                <a:latin typeface="Canva Sans"/>
              </a:rPr>
              <a:t>MARKET REPORT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53205" y="2392507"/>
            <a:ext cx="7699664" cy="7034645"/>
            <a:chOff x="0" y="0"/>
            <a:chExt cx="2027895" cy="18527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27895" cy="1852746"/>
            </a:xfrm>
            <a:custGeom>
              <a:avLst/>
              <a:gdLst/>
              <a:ahLst/>
              <a:cxnLst/>
              <a:rect r="r" b="b" t="t" l="l"/>
              <a:pathLst>
                <a:path h="1852746" w="2027895">
                  <a:moveTo>
                    <a:pt x="51280" y="0"/>
                  </a:moveTo>
                  <a:lnTo>
                    <a:pt x="1976615" y="0"/>
                  </a:lnTo>
                  <a:cubicBezTo>
                    <a:pt x="1990215" y="0"/>
                    <a:pt x="2003259" y="5403"/>
                    <a:pt x="2012876" y="15020"/>
                  </a:cubicBezTo>
                  <a:cubicBezTo>
                    <a:pt x="2022492" y="24636"/>
                    <a:pt x="2027895" y="37680"/>
                    <a:pt x="2027895" y="51280"/>
                  </a:cubicBezTo>
                  <a:lnTo>
                    <a:pt x="2027895" y="1801466"/>
                  </a:lnTo>
                  <a:cubicBezTo>
                    <a:pt x="2027895" y="1815067"/>
                    <a:pt x="2022492" y="1828110"/>
                    <a:pt x="2012876" y="1837727"/>
                  </a:cubicBezTo>
                  <a:cubicBezTo>
                    <a:pt x="2003259" y="1847343"/>
                    <a:pt x="1990215" y="1852746"/>
                    <a:pt x="1976615" y="1852746"/>
                  </a:cubicBezTo>
                  <a:lnTo>
                    <a:pt x="51280" y="1852746"/>
                  </a:lnTo>
                  <a:cubicBezTo>
                    <a:pt x="37680" y="1852746"/>
                    <a:pt x="24636" y="1847343"/>
                    <a:pt x="15020" y="1837727"/>
                  </a:cubicBezTo>
                  <a:cubicBezTo>
                    <a:pt x="5403" y="1828110"/>
                    <a:pt x="0" y="1815067"/>
                    <a:pt x="0" y="1801466"/>
                  </a:cubicBezTo>
                  <a:lnTo>
                    <a:pt x="0" y="51280"/>
                  </a:lnTo>
                  <a:cubicBezTo>
                    <a:pt x="0" y="37680"/>
                    <a:pt x="5403" y="24636"/>
                    <a:pt x="15020" y="15020"/>
                  </a:cubicBezTo>
                  <a:cubicBezTo>
                    <a:pt x="24636" y="5403"/>
                    <a:pt x="37680" y="0"/>
                    <a:pt x="51280" y="0"/>
                  </a:cubicBezTo>
                  <a:close/>
                </a:path>
              </a:pathLst>
            </a:custGeom>
            <a:solidFill>
              <a:srgbClr val="432219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27895" cy="1890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743128" y="779979"/>
            <a:ext cx="8801745" cy="972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0"/>
              </a:lnSpc>
            </a:pPr>
            <a:r>
              <a:rPr lang="en-US" sz="7000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403898" y="2913899"/>
            <a:ext cx="6998277" cy="6179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FFF"/>
                </a:solidFill>
                <a:latin typeface="Canva Sans"/>
              </a:rPr>
              <a:t>A baseball cap is a soft hat with a rounded crown and a stiff bill that protrudes from the front. Some custom-made caps come in precise sizes to fit the user, while the majority of mass-produced versions feature a plastic extender in the center rear that may be adjusted to match the wearer's demands. On the peak of the crown, where all the fabric portions come together, is a button covered in fabric. The center front of the crown might have the team's lettering painted on or have team logos embroidered on it.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578385" y="1171575"/>
            <a:ext cx="7963503" cy="91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Poppins"/>
              </a:rPr>
              <a:t>KEY INSIGHTS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578385" y="7087075"/>
            <a:ext cx="8275231" cy="1646366"/>
            <a:chOff x="0" y="0"/>
            <a:chExt cx="2156186" cy="428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8067" y="0"/>
                  </a:moveTo>
                  <a:lnTo>
                    <a:pt x="2128120" y="0"/>
                  </a:lnTo>
                  <a:cubicBezTo>
                    <a:pt x="2143620" y="0"/>
                    <a:pt x="2156186" y="12566"/>
                    <a:pt x="2156186" y="28067"/>
                  </a:cubicBezTo>
                  <a:lnTo>
                    <a:pt x="2156186" y="400909"/>
                  </a:lnTo>
                  <a:cubicBezTo>
                    <a:pt x="2156186" y="408353"/>
                    <a:pt x="2153229" y="415491"/>
                    <a:pt x="2147966" y="420755"/>
                  </a:cubicBezTo>
                  <a:cubicBezTo>
                    <a:pt x="2142702" y="426018"/>
                    <a:pt x="2135563" y="428975"/>
                    <a:pt x="2128120" y="428975"/>
                  </a:cubicBezTo>
                  <a:lnTo>
                    <a:pt x="28067" y="428975"/>
                  </a:lnTo>
                  <a:cubicBezTo>
                    <a:pt x="20623" y="428975"/>
                    <a:pt x="13484" y="426018"/>
                    <a:pt x="8221" y="420755"/>
                  </a:cubicBezTo>
                  <a:cubicBezTo>
                    <a:pt x="2957" y="415491"/>
                    <a:pt x="0" y="408353"/>
                    <a:pt x="0" y="400909"/>
                  </a:cubicBezTo>
                  <a:lnTo>
                    <a:pt x="0" y="28067"/>
                  </a:lnTo>
                  <a:cubicBezTo>
                    <a:pt x="0" y="20623"/>
                    <a:pt x="2957" y="13484"/>
                    <a:pt x="8221" y="8221"/>
                  </a:cubicBezTo>
                  <a:cubicBezTo>
                    <a:pt x="13484" y="2957"/>
                    <a:pt x="20623" y="0"/>
                    <a:pt x="28067" y="0"/>
                  </a:cubicBezTo>
                  <a:close/>
                </a:path>
              </a:pathLst>
            </a:custGeom>
            <a:solidFill>
              <a:srgbClr val="935B3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815614" y="5240733"/>
            <a:ext cx="7800773" cy="2420759"/>
          </a:xfrm>
          <a:custGeom>
            <a:avLst/>
            <a:gdLst/>
            <a:ahLst/>
            <a:cxnLst/>
            <a:rect r="r" b="b" t="t" l="l"/>
            <a:pathLst>
              <a:path h="2420759" w="7800773">
                <a:moveTo>
                  <a:pt x="0" y="0"/>
                </a:moveTo>
                <a:lnTo>
                  <a:pt x="7800772" y="0"/>
                </a:lnTo>
                <a:lnTo>
                  <a:pt x="7800772" y="2420759"/>
                </a:lnTo>
                <a:lnTo>
                  <a:pt x="0" y="24207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54842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578385" y="4991398"/>
            <a:ext cx="8275231" cy="1646366"/>
            <a:chOff x="0" y="0"/>
            <a:chExt cx="2156186" cy="428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8067" y="0"/>
                  </a:moveTo>
                  <a:lnTo>
                    <a:pt x="2128120" y="0"/>
                  </a:lnTo>
                  <a:cubicBezTo>
                    <a:pt x="2143620" y="0"/>
                    <a:pt x="2156186" y="12566"/>
                    <a:pt x="2156186" y="28067"/>
                  </a:cubicBezTo>
                  <a:lnTo>
                    <a:pt x="2156186" y="400909"/>
                  </a:lnTo>
                  <a:cubicBezTo>
                    <a:pt x="2156186" y="408353"/>
                    <a:pt x="2153229" y="415491"/>
                    <a:pt x="2147966" y="420755"/>
                  </a:cubicBezTo>
                  <a:cubicBezTo>
                    <a:pt x="2142702" y="426018"/>
                    <a:pt x="2135563" y="428975"/>
                    <a:pt x="2128120" y="428975"/>
                  </a:cubicBezTo>
                  <a:lnTo>
                    <a:pt x="28067" y="428975"/>
                  </a:lnTo>
                  <a:cubicBezTo>
                    <a:pt x="20623" y="428975"/>
                    <a:pt x="13484" y="426018"/>
                    <a:pt x="8221" y="420755"/>
                  </a:cubicBezTo>
                  <a:cubicBezTo>
                    <a:pt x="2957" y="415491"/>
                    <a:pt x="0" y="408353"/>
                    <a:pt x="0" y="400909"/>
                  </a:cubicBezTo>
                  <a:lnTo>
                    <a:pt x="0" y="28067"/>
                  </a:lnTo>
                  <a:cubicBezTo>
                    <a:pt x="0" y="20623"/>
                    <a:pt x="2957" y="13484"/>
                    <a:pt x="8221" y="8221"/>
                  </a:cubicBezTo>
                  <a:cubicBezTo>
                    <a:pt x="13484" y="2957"/>
                    <a:pt x="20623" y="0"/>
                    <a:pt x="28067" y="0"/>
                  </a:cubicBezTo>
                  <a:close/>
                </a:path>
              </a:pathLst>
            </a:custGeom>
            <a:solidFill>
              <a:srgbClr val="935B3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815614" y="3145850"/>
            <a:ext cx="7800773" cy="2420759"/>
          </a:xfrm>
          <a:custGeom>
            <a:avLst/>
            <a:gdLst/>
            <a:ahLst/>
            <a:cxnLst/>
            <a:rect r="r" b="b" t="t" l="l"/>
            <a:pathLst>
              <a:path h="2420759" w="7800773">
                <a:moveTo>
                  <a:pt x="0" y="0"/>
                </a:moveTo>
                <a:lnTo>
                  <a:pt x="7800772" y="0"/>
                </a:lnTo>
                <a:lnTo>
                  <a:pt x="7800772" y="2420758"/>
                </a:lnTo>
                <a:lnTo>
                  <a:pt x="0" y="24207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54842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578385" y="2895721"/>
            <a:ext cx="8275231" cy="1646366"/>
            <a:chOff x="0" y="0"/>
            <a:chExt cx="2156186" cy="428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8067" y="0"/>
                  </a:moveTo>
                  <a:lnTo>
                    <a:pt x="2128120" y="0"/>
                  </a:lnTo>
                  <a:cubicBezTo>
                    <a:pt x="2143620" y="0"/>
                    <a:pt x="2156186" y="12566"/>
                    <a:pt x="2156186" y="28067"/>
                  </a:cubicBezTo>
                  <a:lnTo>
                    <a:pt x="2156186" y="400909"/>
                  </a:lnTo>
                  <a:cubicBezTo>
                    <a:pt x="2156186" y="408353"/>
                    <a:pt x="2153229" y="415491"/>
                    <a:pt x="2147966" y="420755"/>
                  </a:cubicBezTo>
                  <a:cubicBezTo>
                    <a:pt x="2142702" y="426018"/>
                    <a:pt x="2135563" y="428975"/>
                    <a:pt x="2128120" y="428975"/>
                  </a:cubicBezTo>
                  <a:lnTo>
                    <a:pt x="28067" y="428975"/>
                  </a:lnTo>
                  <a:cubicBezTo>
                    <a:pt x="20623" y="428975"/>
                    <a:pt x="13484" y="426018"/>
                    <a:pt x="8221" y="420755"/>
                  </a:cubicBezTo>
                  <a:cubicBezTo>
                    <a:pt x="2957" y="415491"/>
                    <a:pt x="0" y="408353"/>
                    <a:pt x="0" y="400909"/>
                  </a:cubicBezTo>
                  <a:lnTo>
                    <a:pt x="0" y="28067"/>
                  </a:lnTo>
                  <a:cubicBezTo>
                    <a:pt x="0" y="20623"/>
                    <a:pt x="2957" y="13484"/>
                    <a:pt x="8221" y="8221"/>
                  </a:cubicBezTo>
                  <a:cubicBezTo>
                    <a:pt x="13484" y="2957"/>
                    <a:pt x="20623" y="0"/>
                    <a:pt x="28067" y="0"/>
                  </a:cubicBezTo>
                  <a:close/>
                </a:path>
              </a:pathLst>
            </a:custGeom>
            <a:solidFill>
              <a:srgbClr val="935B3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 flipV="true">
            <a:off x="11294619" y="3286252"/>
            <a:ext cx="0" cy="865305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flipV="true">
            <a:off x="11294619" y="5381928"/>
            <a:ext cx="0" cy="865305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flipV="true">
            <a:off x="11294619" y="7477605"/>
            <a:ext cx="0" cy="865305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11462838" y="3044464"/>
            <a:ext cx="6022116" cy="1243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$17.98 Billion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462838" y="5159387"/>
            <a:ext cx="6022116" cy="1243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$25.64 Billion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462838" y="7272347"/>
            <a:ext cx="6022116" cy="1243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5.2%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10984" y="3429411"/>
            <a:ext cx="1497112" cy="60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2021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80531" y="5499933"/>
            <a:ext cx="1497112" cy="60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2029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710984" y="7255064"/>
            <a:ext cx="1497112" cy="1243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spc="114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84564" y="286326"/>
            <a:ext cx="16678145" cy="984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FFFFFF"/>
                </a:solidFill>
                <a:latin typeface="Poppins"/>
              </a:rPr>
              <a:t>REVENUE MARKET SHARE BY SEGMENTS 2022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957790" y="6343251"/>
            <a:ext cx="2264107" cy="226410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68388" y="0"/>
                  </a:moveTo>
                  <a:lnTo>
                    <a:pt x="744412" y="0"/>
                  </a:lnTo>
                  <a:cubicBezTo>
                    <a:pt x="762549" y="0"/>
                    <a:pt x="779944" y="7205"/>
                    <a:pt x="792770" y="20030"/>
                  </a:cubicBezTo>
                  <a:cubicBezTo>
                    <a:pt x="805595" y="32856"/>
                    <a:pt x="812800" y="50251"/>
                    <a:pt x="812800" y="68388"/>
                  </a:cubicBezTo>
                  <a:lnTo>
                    <a:pt x="812800" y="744412"/>
                  </a:lnTo>
                  <a:cubicBezTo>
                    <a:pt x="812800" y="762549"/>
                    <a:pt x="805595" y="779944"/>
                    <a:pt x="792770" y="792770"/>
                  </a:cubicBezTo>
                  <a:cubicBezTo>
                    <a:pt x="779944" y="805595"/>
                    <a:pt x="762549" y="812800"/>
                    <a:pt x="744412" y="812800"/>
                  </a:cubicBezTo>
                  <a:lnTo>
                    <a:pt x="68388" y="812800"/>
                  </a:lnTo>
                  <a:cubicBezTo>
                    <a:pt x="50251" y="812800"/>
                    <a:pt x="32856" y="805595"/>
                    <a:pt x="20030" y="792770"/>
                  </a:cubicBezTo>
                  <a:cubicBezTo>
                    <a:pt x="7205" y="779944"/>
                    <a:pt x="0" y="762549"/>
                    <a:pt x="0" y="744412"/>
                  </a:cubicBezTo>
                  <a:lnTo>
                    <a:pt x="0" y="68388"/>
                  </a:lnTo>
                  <a:cubicBezTo>
                    <a:pt x="0" y="50251"/>
                    <a:pt x="7205" y="32856"/>
                    <a:pt x="20030" y="20030"/>
                  </a:cubicBezTo>
                  <a:cubicBezTo>
                    <a:pt x="32856" y="7205"/>
                    <a:pt x="50251" y="0"/>
                    <a:pt x="68388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186568" y="6584458"/>
            <a:ext cx="6143642" cy="3364837"/>
            <a:chOff x="0" y="0"/>
            <a:chExt cx="148404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84040" cy="812800"/>
            </a:xfrm>
            <a:custGeom>
              <a:avLst/>
              <a:gdLst/>
              <a:ahLst/>
              <a:cxnLst/>
              <a:rect r="r" b="b" t="t" l="l"/>
              <a:pathLst>
                <a:path h="812800" w="1484040">
                  <a:moveTo>
                    <a:pt x="25203" y="0"/>
                  </a:moveTo>
                  <a:lnTo>
                    <a:pt x="1458837" y="0"/>
                  </a:lnTo>
                  <a:cubicBezTo>
                    <a:pt x="1465521" y="0"/>
                    <a:pt x="1471931" y="2655"/>
                    <a:pt x="1476658" y="7382"/>
                  </a:cubicBezTo>
                  <a:cubicBezTo>
                    <a:pt x="1481384" y="12108"/>
                    <a:pt x="1484040" y="18519"/>
                    <a:pt x="1484040" y="25203"/>
                  </a:cubicBezTo>
                  <a:lnTo>
                    <a:pt x="1484040" y="787597"/>
                  </a:lnTo>
                  <a:cubicBezTo>
                    <a:pt x="1484040" y="794281"/>
                    <a:pt x="1481384" y="800692"/>
                    <a:pt x="1476658" y="805418"/>
                  </a:cubicBezTo>
                  <a:cubicBezTo>
                    <a:pt x="1471931" y="810145"/>
                    <a:pt x="1465521" y="812800"/>
                    <a:pt x="1458837" y="812800"/>
                  </a:cubicBezTo>
                  <a:lnTo>
                    <a:pt x="25203" y="812800"/>
                  </a:lnTo>
                  <a:cubicBezTo>
                    <a:pt x="18519" y="812800"/>
                    <a:pt x="12108" y="810145"/>
                    <a:pt x="7382" y="805418"/>
                  </a:cubicBezTo>
                  <a:cubicBezTo>
                    <a:pt x="2655" y="800692"/>
                    <a:pt x="0" y="794281"/>
                    <a:pt x="0" y="787597"/>
                  </a:cubicBezTo>
                  <a:lnTo>
                    <a:pt x="0" y="25203"/>
                  </a:lnTo>
                  <a:cubicBezTo>
                    <a:pt x="0" y="18519"/>
                    <a:pt x="2655" y="12108"/>
                    <a:pt x="7382" y="7382"/>
                  </a:cubicBezTo>
                  <a:cubicBezTo>
                    <a:pt x="12108" y="2655"/>
                    <a:pt x="18519" y="0"/>
                    <a:pt x="25203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DD54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8404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392558" y="6886654"/>
            <a:ext cx="5937652" cy="577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2"/>
              </a:lnSpc>
            </a:pPr>
            <a:r>
              <a:rPr lang="en-US" sz="4640" spc="148">
                <a:solidFill>
                  <a:srgbClr val="000000"/>
                </a:solidFill>
                <a:latin typeface="Barlow Semi-Bold"/>
              </a:rPr>
              <a:t>BY APPLICATION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92558" y="7689148"/>
            <a:ext cx="5778876" cy="182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6000" spc="192">
                <a:solidFill>
                  <a:srgbClr val="000000"/>
                </a:solidFill>
                <a:latin typeface="Barlow Semi-Bold"/>
              </a:rPr>
              <a:t>Athletic</a:t>
            </a:r>
          </a:p>
          <a:p>
            <a:pPr algn="ctr">
              <a:lnSpc>
                <a:spcPts val="7139"/>
              </a:lnSpc>
            </a:pPr>
            <a:r>
              <a:rPr lang="en-US" sz="6000" spc="192">
                <a:solidFill>
                  <a:srgbClr val="000000"/>
                </a:solidFill>
                <a:latin typeface="Barlow Semi-Bold"/>
              </a:rPr>
              <a:t>46.78%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5957790" y="2012080"/>
            <a:ext cx="2264107" cy="2264107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68388" y="0"/>
                  </a:moveTo>
                  <a:lnTo>
                    <a:pt x="744412" y="0"/>
                  </a:lnTo>
                  <a:cubicBezTo>
                    <a:pt x="762549" y="0"/>
                    <a:pt x="779944" y="7205"/>
                    <a:pt x="792770" y="20030"/>
                  </a:cubicBezTo>
                  <a:cubicBezTo>
                    <a:pt x="805595" y="32856"/>
                    <a:pt x="812800" y="50251"/>
                    <a:pt x="812800" y="68388"/>
                  </a:cubicBezTo>
                  <a:lnTo>
                    <a:pt x="812800" y="744412"/>
                  </a:lnTo>
                  <a:cubicBezTo>
                    <a:pt x="812800" y="762549"/>
                    <a:pt x="805595" y="779944"/>
                    <a:pt x="792770" y="792770"/>
                  </a:cubicBezTo>
                  <a:cubicBezTo>
                    <a:pt x="779944" y="805595"/>
                    <a:pt x="762549" y="812800"/>
                    <a:pt x="744412" y="812800"/>
                  </a:cubicBezTo>
                  <a:lnTo>
                    <a:pt x="68388" y="812800"/>
                  </a:lnTo>
                  <a:cubicBezTo>
                    <a:pt x="50251" y="812800"/>
                    <a:pt x="32856" y="805595"/>
                    <a:pt x="20030" y="792770"/>
                  </a:cubicBezTo>
                  <a:cubicBezTo>
                    <a:pt x="7205" y="779944"/>
                    <a:pt x="0" y="762549"/>
                    <a:pt x="0" y="744412"/>
                  </a:cubicBezTo>
                  <a:lnTo>
                    <a:pt x="0" y="68388"/>
                  </a:lnTo>
                  <a:cubicBezTo>
                    <a:pt x="0" y="50251"/>
                    <a:pt x="7205" y="32856"/>
                    <a:pt x="20030" y="20030"/>
                  </a:cubicBezTo>
                  <a:cubicBezTo>
                    <a:pt x="32856" y="7205"/>
                    <a:pt x="50251" y="0"/>
                    <a:pt x="68388" y="0"/>
                  </a:cubicBezTo>
                  <a:close/>
                </a:path>
              </a:pathLst>
            </a:custGeom>
            <a:solidFill>
              <a:srgbClr val="DC6B1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186568" y="2253287"/>
            <a:ext cx="6143642" cy="3606044"/>
            <a:chOff x="0" y="0"/>
            <a:chExt cx="1484040" cy="87106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84040" cy="871065"/>
            </a:xfrm>
            <a:custGeom>
              <a:avLst/>
              <a:gdLst/>
              <a:ahLst/>
              <a:cxnLst/>
              <a:rect r="r" b="b" t="t" l="l"/>
              <a:pathLst>
                <a:path h="871065" w="1484040">
                  <a:moveTo>
                    <a:pt x="25203" y="0"/>
                  </a:moveTo>
                  <a:lnTo>
                    <a:pt x="1458837" y="0"/>
                  </a:lnTo>
                  <a:cubicBezTo>
                    <a:pt x="1465521" y="0"/>
                    <a:pt x="1471931" y="2655"/>
                    <a:pt x="1476658" y="7382"/>
                  </a:cubicBezTo>
                  <a:cubicBezTo>
                    <a:pt x="1481384" y="12108"/>
                    <a:pt x="1484040" y="18519"/>
                    <a:pt x="1484040" y="25203"/>
                  </a:cubicBezTo>
                  <a:lnTo>
                    <a:pt x="1484040" y="845862"/>
                  </a:lnTo>
                  <a:cubicBezTo>
                    <a:pt x="1484040" y="852546"/>
                    <a:pt x="1481384" y="858957"/>
                    <a:pt x="1476658" y="863683"/>
                  </a:cubicBezTo>
                  <a:cubicBezTo>
                    <a:pt x="1471931" y="868410"/>
                    <a:pt x="1465521" y="871065"/>
                    <a:pt x="1458837" y="871065"/>
                  </a:cubicBezTo>
                  <a:lnTo>
                    <a:pt x="25203" y="871065"/>
                  </a:lnTo>
                  <a:cubicBezTo>
                    <a:pt x="18519" y="871065"/>
                    <a:pt x="12108" y="868410"/>
                    <a:pt x="7382" y="863683"/>
                  </a:cubicBezTo>
                  <a:cubicBezTo>
                    <a:pt x="2655" y="858957"/>
                    <a:pt x="0" y="852546"/>
                    <a:pt x="0" y="845862"/>
                  </a:cubicBezTo>
                  <a:lnTo>
                    <a:pt x="0" y="25203"/>
                  </a:lnTo>
                  <a:cubicBezTo>
                    <a:pt x="0" y="18519"/>
                    <a:pt x="2655" y="12108"/>
                    <a:pt x="7382" y="7382"/>
                  </a:cubicBezTo>
                  <a:cubicBezTo>
                    <a:pt x="12108" y="2655"/>
                    <a:pt x="18519" y="0"/>
                    <a:pt x="25203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DD54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484040" cy="918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6392558" y="2676086"/>
            <a:ext cx="5937652" cy="577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2"/>
              </a:lnSpc>
            </a:pPr>
            <a:r>
              <a:rPr lang="en-US" sz="4640" spc="148">
                <a:solidFill>
                  <a:srgbClr val="000000"/>
                </a:solidFill>
                <a:latin typeface="Barlow Semi-Bold"/>
              </a:rPr>
              <a:t>BY PRODUCT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551334" y="3566416"/>
            <a:ext cx="5620101" cy="182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6000" spc="192">
                <a:solidFill>
                  <a:srgbClr val="000000"/>
                </a:solidFill>
                <a:latin typeface="Barlow Semi-Bold"/>
              </a:rPr>
              <a:t>Men</a:t>
            </a:r>
          </a:p>
          <a:p>
            <a:pPr algn="ctr">
              <a:lnSpc>
                <a:spcPts val="7139"/>
              </a:lnSpc>
            </a:pPr>
            <a:r>
              <a:rPr lang="en-US" sz="6000" spc="192">
                <a:solidFill>
                  <a:srgbClr val="000000"/>
                </a:solidFill>
                <a:latin typeface="Barlow Semi-Bold"/>
              </a:rPr>
              <a:t>53.19%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4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5983" y="334644"/>
            <a:ext cx="18016033" cy="79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spc="140">
                <a:solidFill>
                  <a:srgbClr val="FFFFFF"/>
                </a:solidFill>
                <a:latin typeface="Poppins"/>
              </a:rPr>
              <a:t>GLOBAL BASEBALL CAP MARKET REVENUE SHARE FOR 2022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676409" y="4574598"/>
            <a:ext cx="7522152" cy="2122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67"/>
              </a:lnSpc>
            </a:pPr>
            <a:r>
              <a:rPr lang="en-US" sz="7213" spc="230">
                <a:solidFill>
                  <a:srgbClr val="FFFFFF"/>
                </a:solidFill>
                <a:latin typeface="Barlow Semi-Bold"/>
              </a:rPr>
              <a:t>North America</a:t>
            </a:r>
          </a:p>
          <a:p>
            <a:pPr algn="ctr">
              <a:lnSpc>
                <a:spcPts val="8367"/>
              </a:lnSpc>
            </a:pPr>
            <a:r>
              <a:rPr lang="en-US" sz="7213" spc="230">
                <a:solidFill>
                  <a:srgbClr val="FFFFFF"/>
                </a:solidFill>
                <a:latin typeface="Barlow Semi-Bold"/>
              </a:rPr>
              <a:t> 46.82%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7605058" y="4739640"/>
            <a:ext cx="184785" cy="184785"/>
            <a:chOff x="0" y="0"/>
            <a:chExt cx="246380" cy="2463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5720" y="49530"/>
              <a:ext cx="147320" cy="154940"/>
            </a:xfrm>
            <a:custGeom>
              <a:avLst/>
              <a:gdLst/>
              <a:ahLst/>
              <a:cxnLst/>
              <a:rect r="r" b="b" t="t" l="l"/>
              <a:pathLst>
                <a:path h="154940" w="147320">
                  <a:moveTo>
                    <a:pt x="147320" y="54610"/>
                  </a:moveTo>
                  <a:cubicBezTo>
                    <a:pt x="144780" y="107950"/>
                    <a:pt x="125730" y="137160"/>
                    <a:pt x="106680" y="146050"/>
                  </a:cubicBezTo>
                  <a:cubicBezTo>
                    <a:pt x="87630" y="154940"/>
                    <a:pt x="52070" y="149860"/>
                    <a:pt x="35560" y="142240"/>
                  </a:cubicBezTo>
                  <a:cubicBezTo>
                    <a:pt x="24130" y="137160"/>
                    <a:pt x="15240" y="128270"/>
                    <a:pt x="10160" y="115570"/>
                  </a:cubicBezTo>
                  <a:cubicBezTo>
                    <a:pt x="2540" y="99060"/>
                    <a:pt x="0" y="63500"/>
                    <a:pt x="5080" y="45720"/>
                  </a:cubicBezTo>
                  <a:cubicBezTo>
                    <a:pt x="8890" y="33020"/>
                    <a:pt x="19050" y="24130"/>
                    <a:pt x="27940" y="16510"/>
                  </a:cubicBezTo>
                  <a:cubicBezTo>
                    <a:pt x="36830" y="8890"/>
                    <a:pt x="48260" y="2540"/>
                    <a:pt x="6096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48" r="0" b="-934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83842" y="2051205"/>
            <a:ext cx="7521033" cy="2772053"/>
            <a:chOff x="0" y="0"/>
            <a:chExt cx="6848186" cy="25240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48187" cy="2524060"/>
            </a:xfrm>
            <a:custGeom>
              <a:avLst/>
              <a:gdLst/>
              <a:ahLst/>
              <a:cxnLst/>
              <a:rect r="r" b="b" t="t" l="l"/>
              <a:pathLst>
                <a:path h="2524060" w="6848187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682048" y="5126509"/>
            <a:ext cx="8222827" cy="3109286"/>
            <a:chOff x="0" y="0"/>
            <a:chExt cx="7487197" cy="28311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487197" cy="2831124"/>
            </a:xfrm>
            <a:custGeom>
              <a:avLst/>
              <a:gdLst/>
              <a:ahLst/>
              <a:cxnLst/>
              <a:rect r="r" b="b" t="t" l="l"/>
              <a:pathLst>
                <a:path h="2831124" w="7487197">
                  <a:moveTo>
                    <a:pt x="7362737" y="2831123"/>
                  </a:moveTo>
                  <a:lnTo>
                    <a:pt x="124460" y="2831123"/>
                  </a:lnTo>
                  <a:cubicBezTo>
                    <a:pt x="55880" y="2831123"/>
                    <a:pt x="0" y="2775243"/>
                    <a:pt x="0" y="2706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706663"/>
                  </a:lnTo>
                  <a:cubicBezTo>
                    <a:pt x="7487197" y="2775243"/>
                    <a:pt x="7431317" y="2831124"/>
                    <a:pt x="7362737" y="2831124"/>
                  </a:cubicBezTo>
                  <a:close/>
                </a:path>
              </a:pathLst>
            </a:custGeom>
            <a:solidFill>
              <a:srgbClr val="6A4F1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682048" y="2051205"/>
            <a:ext cx="8222827" cy="2772053"/>
            <a:chOff x="0" y="0"/>
            <a:chExt cx="7487197" cy="2524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487197" cy="2524060"/>
            </a:xfrm>
            <a:custGeom>
              <a:avLst/>
              <a:gdLst/>
              <a:ahLst/>
              <a:cxnLst/>
              <a:rect r="r" b="b" t="t" l="l"/>
              <a:pathLst>
                <a:path h="2524060" w="7487197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8211C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625838" y="2480082"/>
            <a:ext cx="2112419" cy="1914300"/>
            <a:chOff x="0" y="0"/>
            <a:chExt cx="1923438" cy="17430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6A4F1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625838" y="5555385"/>
            <a:ext cx="2112419" cy="1914300"/>
            <a:chOff x="0" y="0"/>
            <a:chExt cx="1923438" cy="1743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28211C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5400000">
            <a:off x="6626742" y="3160194"/>
            <a:ext cx="639809" cy="554075"/>
            <a:chOff x="0" y="0"/>
            <a:chExt cx="6350000" cy="5499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A4F12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5400000">
            <a:off x="6626742" y="6235498"/>
            <a:ext cx="639809" cy="554075"/>
            <a:chOff x="0" y="0"/>
            <a:chExt cx="6350000" cy="54991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8211C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4625838" y="3114216"/>
            <a:ext cx="2112419" cy="496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83125" y="6235716"/>
            <a:ext cx="2597845" cy="496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Trends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23683" y="2234746"/>
            <a:ext cx="6459026" cy="215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9"/>
              </a:lnSpc>
              <a:spcBef>
                <a:spcPct val="0"/>
              </a:spcBef>
            </a:pPr>
            <a:r>
              <a:rPr lang="en-US" sz="3099" spc="99">
                <a:solidFill>
                  <a:srgbClr val="FFFFFF"/>
                </a:solidFill>
                <a:latin typeface="Barlow Semi-Bold"/>
              </a:rPr>
              <a:t>As baseball caps are used during baseball, the rising number of baseball players majorly boosts the demand for baseball caps.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23683" y="5670843"/>
            <a:ext cx="6459026" cy="161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 spc="99">
                <a:solidFill>
                  <a:srgbClr val="FFFFFF"/>
                </a:solidFill>
                <a:latin typeface="Barlow Semi-Bold"/>
              </a:rPr>
              <a:t>Rising interest in designer baseball caps, which are regaining popularity.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66615" y="2535382"/>
            <a:ext cx="15934459" cy="5216236"/>
            <a:chOff x="0" y="0"/>
            <a:chExt cx="4196730" cy="13738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730" cy="1373824"/>
            </a:xfrm>
            <a:custGeom>
              <a:avLst/>
              <a:gdLst/>
              <a:ahLst/>
              <a:cxnLst/>
              <a:rect r="r" b="b" t="t" l="l"/>
              <a:pathLst>
                <a:path h="1373824" w="4196730">
                  <a:moveTo>
                    <a:pt x="24779" y="0"/>
                  </a:moveTo>
                  <a:lnTo>
                    <a:pt x="4171951" y="0"/>
                  </a:lnTo>
                  <a:cubicBezTo>
                    <a:pt x="4178523" y="0"/>
                    <a:pt x="4184826" y="2611"/>
                    <a:pt x="4189472" y="7258"/>
                  </a:cubicBezTo>
                  <a:cubicBezTo>
                    <a:pt x="4194119" y="11905"/>
                    <a:pt x="4196730" y="18207"/>
                    <a:pt x="4196730" y="24779"/>
                  </a:cubicBezTo>
                  <a:lnTo>
                    <a:pt x="4196730" y="1349045"/>
                  </a:lnTo>
                  <a:cubicBezTo>
                    <a:pt x="4196730" y="1355616"/>
                    <a:pt x="4194119" y="1361919"/>
                    <a:pt x="4189472" y="1366566"/>
                  </a:cubicBezTo>
                  <a:cubicBezTo>
                    <a:pt x="4184826" y="1371213"/>
                    <a:pt x="4178523" y="1373824"/>
                    <a:pt x="4171951" y="1373824"/>
                  </a:cubicBezTo>
                  <a:lnTo>
                    <a:pt x="24779" y="1373824"/>
                  </a:lnTo>
                  <a:cubicBezTo>
                    <a:pt x="18207" y="1373824"/>
                    <a:pt x="11905" y="1371213"/>
                    <a:pt x="7258" y="1366566"/>
                  </a:cubicBezTo>
                  <a:cubicBezTo>
                    <a:pt x="2611" y="1361919"/>
                    <a:pt x="0" y="1355616"/>
                    <a:pt x="0" y="1349045"/>
                  </a:cubicBezTo>
                  <a:lnTo>
                    <a:pt x="0" y="24779"/>
                  </a:lnTo>
                  <a:cubicBezTo>
                    <a:pt x="0" y="18207"/>
                    <a:pt x="2611" y="11905"/>
                    <a:pt x="7258" y="7258"/>
                  </a:cubicBezTo>
                  <a:cubicBezTo>
                    <a:pt x="11905" y="2611"/>
                    <a:pt x="18207" y="0"/>
                    <a:pt x="24779" y="0"/>
                  </a:cubicBezTo>
                  <a:close/>
                </a:path>
              </a:pathLst>
            </a:custGeom>
            <a:solidFill>
              <a:srgbClr val="432219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196730" cy="14119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74434" y="3770399"/>
            <a:ext cx="15384866" cy="3798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82932" indent="-291466" lvl="1">
              <a:lnSpc>
                <a:spcPts val="3780"/>
              </a:lnSpc>
              <a:buFont typeface="Arial"/>
              <a:buChar char="•"/>
            </a:pPr>
            <a:r>
              <a:rPr lang="en-US" sz="2700" spc="86">
                <a:solidFill>
                  <a:srgbClr val="FFFFFF"/>
                </a:solidFill>
                <a:latin typeface="Barlow Semi-Bold"/>
              </a:rPr>
              <a:t>Global Baseball Cap Market Report 2023 talks about crucial market insights with the help of segments and sub-segments analysis. </a:t>
            </a:r>
          </a:p>
          <a:p>
            <a:pPr marL="582932" indent="-291466" lvl="1">
              <a:lnSpc>
                <a:spcPts val="3780"/>
              </a:lnSpc>
              <a:buFont typeface="Arial"/>
              <a:buChar char="•"/>
            </a:pPr>
            <a:r>
              <a:rPr lang="en-US" sz="2700" spc="86">
                <a:solidFill>
                  <a:srgbClr val="FFFFFF"/>
                </a:solidFill>
                <a:latin typeface="Barlow Semi-Bold"/>
              </a:rPr>
              <a:t>The men’s segment is dominating the baseball cap market owing to the rising demand from men and the rising number of men baseball players.</a:t>
            </a:r>
          </a:p>
          <a:p>
            <a:pPr marL="582932" indent="-291466" lvl="1">
              <a:lnSpc>
                <a:spcPts val="3780"/>
              </a:lnSpc>
              <a:buFont typeface="Arial"/>
              <a:buChar char="•"/>
            </a:pPr>
            <a:r>
              <a:rPr lang="en-US" sz="2700" spc="86">
                <a:solidFill>
                  <a:srgbClr val="FFFFFF"/>
                </a:solidFill>
                <a:latin typeface="Barlow Semi-Bold"/>
              </a:rPr>
              <a:t>The Application, the athletic segment dominates the market by taking high revenue market share.</a:t>
            </a:r>
          </a:p>
          <a:p>
            <a:pPr marL="582932" indent="-291466" lvl="1">
              <a:lnSpc>
                <a:spcPts val="3780"/>
              </a:lnSpc>
              <a:buFont typeface="Arial"/>
              <a:buChar char="•"/>
            </a:pPr>
            <a:r>
              <a:rPr lang="en-US" sz="2700" spc="86">
                <a:solidFill>
                  <a:srgbClr val="FFFFFF"/>
                </a:solidFill>
                <a:latin typeface="Barlow Semi-Bold"/>
              </a:rPr>
              <a:t>The Athletic segment is expected to expand at the significant CAGR retaining position throughout the forecast period.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63971" y="2886941"/>
            <a:ext cx="10160058" cy="696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1"/>
              </a:lnSpc>
            </a:pPr>
            <a:r>
              <a:rPr lang="en-US" sz="51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518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3944" y="3574558"/>
            <a:ext cx="3649141" cy="1320496"/>
          </a:xfrm>
          <a:custGeom>
            <a:avLst/>
            <a:gdLst/>
            <a:ahLst/>
            <a:cxnLst/>
            <a:rect r="r" b="b" t="t" l="l"/>
            <a:pathLst>
              <a:path h="1320496" w="3649141">
                <a:moveTo>
                  <a:pt x="0" y="0"/>
                </a:moveTo>
                <a:lnTo>
                  <a:pt x="3649141" y="0"/>
                </a:lnTo>
                <a:lnTo>
                  <a:pt x="3649141" y="1320496"/>
                </a:lnTo>
                <a:lnTo>
                  <a:pt x="0" y="1320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10" t="-104230" r="-4732" b="-10346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87219" y="3104809"/>
            <a:ext cx="3075795" cy="2038691"/>
          </a:xfrm>
          <a:custGeom>
            <a:avLst/>
            <a:gdLst/>
            <a:ahLst/>
            <a:cxnLst/>
            <a:rect r="r" b="b" t="t" l="l"/>
            <a:pathLst>
              <a:path h="2038691" w="3075795">
                <a:moveTo>
                  <a:pt x="0" y="0"/>
                </a:moveTo>
                <a:lnTo>
                  <a:pt x="3075795" y="0"/>
                </a:lnTo>
                <a:lnTo>
                  <a:pt x="3075795" y="2038691"/>
                </a:lnTo>
                <a:lnTo>
                  <a:pt x="0" y="20386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57" t="-7665" r="-5889" b="-731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4380" y="5881310"/>
            <a:ext cx="3480037" cy="1408808"/>
          </a:xfrm>
          <a:custGeom>
            <a:avLst/>
            <a:gdLst/>
            <a:ahLst/>
            <a:cxnLst/>
            <a:rect r="r" b="b" t="t" l="l"/>
            <a:pathLst>
              <a:path h="1408808" w="3480037">
                <a:moveTo>
                  <a:pt x="0" y="0"/>
                </a:moveTo>
                <a:lnTo>
                  <a:pt x="3480037" y="0"/>
                </a:lnTo>
                <a:lnTo>
                  <a:pt x="3480037" y="1408809"/>
                </a:lnTo>
                <a:lnTo>
                  <a:pt x="0" y="14088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877" t="-47902" r="-20107" b="-5077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87219" y="5881310"/>
            <a:ext cx="2877357" cy="1556170"/>
          </a:xfrm>
          <a:custGeom>
            <a:avLst/>
            <a:gdLst/>
            <a:ahLst/>
            <a:cxnLst/>
            <a:rect r="r" b="b" t="t" l="l"/>
            <a:pathLst>
              <a:path h="1556170" w="2877357">
                <a:moveTo>
                  <a:pt x="0" y="0"/>
                </a:moveTo>
                <a:lnTo>
                  <a:pt x="2877357" y="0"/>
                </a:lnTo>
                <a:lnTo>
                  <a:pt x="2877357" y="1556171"/>
                </a:lnTo>
                <a:lnTo>
                  <a:pt x="0" y="15561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3944" y="8048800"/>
            <a:ext cx="2667116" cy="1820819"/>
          </a:xfrm>
          <a:custGeom>
            <a:avLst/>
            <a:gdLst/>
            <a:ahLst/>
            <a:cxnLst/>
            <a:rect r="r" b="b" t="t" l="l"/>
            <a:pathLst>
              <a:path h="1820819" w="2667116">
                <a:moveTo>
                  <a:pt x="0" y="0"/>
                </a:moveTo>
                <a:lnTo>
                  <a:pt x="2667116" y="0"/>
                </a:lnTo>
                <a:lnTo>
                  <a:pt x="2667116" y="1820819"/>
                </a:lnTo>
                <a:lnTo>
                  <a:pt x="0" y="1820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5961" t="-66197" r="-64807" b="-71267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0" y="1578120"/>
            <a:ext cx="6898435" cy="91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Poppins"/>
              </a:rPr>
              <a:t>KEY PLAYERS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235206" y="7803628"/>
            <a:ext cx="2329369" cy="2223993"/>
          </a:xfrm>
          <a:custGeom>
            <a:avLst/>
            <a:gdLst/>
            <a:ahLst/>
            <a:cxnLst/>
            <a:rect r="r" b="b" t="t" l="l"/>
            <a:pathLst>
              <a:path h="2223993" w="2329369">
                <a:moveTo>
                  <a:pt x="0" y="0"/>
                </a:moveTo>
                <a:lnTo>
                  <a:pt x="2329370" y="0"/>
                </a:lnTo>
                <a:lnTo>
                  <a:pt x="2329370" y="2223994"/>
                </a:lnTo>
                <a:lnTo>
                  <a:pt x="0" y="2223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7142" t="-18952" r="-48095" b="-19451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518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3490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89816" y="585355"/>
            <a:ext cx="7331614" cy="414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3234">
                <a:solidFill>
                  <a:srgbClr val="FFFFFF"/>
                </a:solidFill>
                <a:latin typeface="Georgia Pro Bold"/>
              </a:rPr>
              <a:t>For Full Report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17588" y="583039"/>
            <a:ext cx="9941097" cy="1461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07"/>
              </a:lnSpc>
            </a:pPr>
            <a:r>
              <a:rPr lang="en-US" sz="8505">
                <a:solidFill>
                  <a:srgbClr val="FFFFFF"/>
                </a:solidFill>
                <a:latin typeface="Canva Sans Bold"/>
              </a:rPr>
              <a:t>Contact us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100327" y="1896334"/>
            <a:ext cx="3510592" cy="2232225"/>
          </a:xfrm>
          <a:custGeom>
            <a:avLst/>
            <a:gdLst/>
            <a:ahLst/>
            <a:cxnLst/>
            <a:rect r="r" b="b" t="t" l="l"/>
            <a:pathLst>
              <a:path h="2232225" w="3510592">
                <a:moveTo>
                  <a:pt x="0" y="0"/>
                </a:moveTo>
                <a:lnTo>
                  <a:pt x="3510592" y="0"/>
                </a:lnTo>
                <a:lnTo>
                  <a:pt x="3510592" y="2232225"/>
                </a:lnTo>
                <a:lnTo>
                  <a:pt x="0" y="2232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06418" y="4004734"/>
            <a:ext cx="17563438" cy="106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6"/>
              </a:lnSpc>
              <a:spcBef>
                <a:spcPct val="0"/>
              </a:spcBef>
            </a:pPr>
            <a:r>
              <a:rPr lang="en-US" sz="6161">
                <a:solidFill>
                  <a:srgbClr val="FFFFFF"/>
                </a:solidFill>
                <a:latin typeface="Lato Bold"/>
              </a:rPr>
              <a:t>COGNITIVE MARKET RESEARCH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96402" y="5210219"/>
            <a:ext cx="9813972" cy="10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FFFFFF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FFFFFF"/>
                </a:solidFill>
                <a:latin typeface="Lato"/>
              </a:rPr>
              <a:t>India: (+91) 983-496-8611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69714" y="6330754"/>
            <a:ext cx="12636846" cy="5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3114" spc="317">
                <a:solidFill>
                  <a:srgbClr val="FFFFFF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73227" y="6999384"/>
            <a:ext cx="15060323" cy="663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1"/>
              </a:lnSpc>
              <a:spcBef>
                <a:spcPct val="0"/>
              </a:spcBef>
            </a:pPr>
            <a:r>
              <a:rPr lang="en-US" sz="3894" spc="389">
                <a:solidFill>
                  <a:srgbClr val="FFFFFF"/>
                </a:solidFill>
                <a:latin typeface="Lato"/>
              </a:rPr>
              <a:t>Access the Full Report : </a:t>
            </a:r>
            <a:r>
              <a:rPr lang="en-US" sz="3894" spc="389" u="sng">
                <a:solidFill>
                  <a:srgbClr val="FFFFFF"/>
                </a:solidFill>
                <a:latin typeface="Lato"/>
                <a:hlinkClick r:id="rId4" tooltip="https://tinyurl.com/4cr3sy95"/>
              </a:rPr>
              <a:t>https://tinyurl.com/4cr3sy95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890162" y="9296400"/>
            <a:ext cx="8507676" cy="75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FFFFFF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spc="283" u="sng">
                <a:solidFill>
                  <a:srgbClr val="FFFFFF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DAFx4CQDce8</dc:identifier>
  <dcterms:modified xsi:type="dcterms:W3CDTF">2011-08-01T06:04:30Z</dcterms:modified>
  <cp:revision>1</cp:revision>
  <dc:title>Baseball Cap Market Report</dc:title>
</cp:coreProperties>
</file>