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71366"/>
            <a:ext cx="14354189" cy="7658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05972" y="171513"/>
            <a:ext cx="17076054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74726" y="2062032"/>
            <a:ext cx="2971799" cy="148588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85466" y="4052681"/>
            <a:ext cx="2971799" cy="141920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300710" y="3869283"/>
            <a:ext cx="2362199" cy="236219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670956" y="4052681"/>
            <a:ext cx="2617027" cy="193355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341931" y="6166194"/>
            <a:ext cx="2200274" cy="220025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927214" y="6388089"/>
            <a:ext cx="3181349" cy="184784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984833" y="1916533"/>
            <a:ext cx="4303166" cy="177164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461479" y="5834450"/>
            <a:ext cx="2495549" cy="240029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93917" y="8875287"/>
            <a:ext cx="3943349" cy="11239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90122"/>
            <a:ext cx="17002587" cy="2248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34597" y="4026781"/>
            <a:ext cx="15126335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hyperlink" Target="http://tinyurl.com/2ww5ehjd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4674" y="2959194"/>
            <a:ext cx="4594225" cy="13055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400" spc="-430">
                <a:solidFill>
                  <a:srgbClr val="87543A"/>
                </a:solidFill>
                <a:latin typeface="Arial Black"/>
                <a:cs typeface="Arial Black"/>
              </a:rPr>
              <a:t>GLOBAL</a:t>
            </a:r>
            <a:endParaRPr sz="84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64674" y="3968844"/>
            <a:ext cx="9476740" cy="3324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015"/>
              </a:lnSpc>
              <a:spcBef>
                <a:spcPts val="100"/>
              </a:spcBef>
            </a:pPr>
            <a:r>
              <a:rPr dirty="0" sz="8400" spc="-355">
                <a:solidFill>
                  <a:srgbClr val="87543A"/>
                </a:solidFill>
                <a:latin typeface="Arial Black"/>
                <a:cs typeface="Arial Black"/>
              </a:rPr>
              <a:t>BANANA</a:t>
            </a:r>
            <a:r>
              <a:rPr dirty="0" sz="8400" spc="-100">
                <a:solidFill>
                  <a:srgbClr val="87543A"/>
                </a:solidFill>
                <a:latin typeface="Arial Black"/>
                <a:cs typeface="Arial Black"/>
              </a:rPr>
              <a:t> </a:t>
            </a:r>
            <a:r>
              <a:rPr dirty="0" sz="8400" spc="-425">
                <a:solidFill>
                  <a:srgbClr val="87543A"/>
                </a:solidFill>
                <a:latin typeface="Arial Black"/>
                <a:cs typeface="Arial Black"/>
              </a:rPr>
              <a:t>BREAD</a:t>
            </a:r>
            <a:endParaRPr sz="8400">
              <a:latin typeface="Arial Black"/>
              <a:cs typeface="Arial Black"/>
            </a:endParaRPr>
          </a:p>
          <a:p>
            <a:pPr marL="12700" marR="5080">
              <a:lnSpc>
                <a:spcPct val="78900"/>
              </a:lnSpc>
              <a:spcBef>
                <a:spcPts val="1060"/>
              </a:spcBef>
            </a:pPr>
            <a:r>
              <a:rPr dirty="0" sz="8400" spc="-620">
                <a:solidFill>
                  <a:srgbClr val="87543A"/>
                </a:solidFill>
                <a:latin typeface="Arial Black"/>
                <a:cs typeface="Arial Black"/>
              </a:rPr>
              <a:t>MARKET</a:t>
            </a:r>
            <a:r>
              <a:rPr dirty="0" sz="8400" spc="-120">
                <a:solidFill>
                  <a:srgbClr val="87543A"/>
                </a:solidFill>
                <a:latin typeface="Arial Black"/>
                <a:cs typeface="Arial Black"/>
              </a:rPr>
              <a:t> </a:t>
            </a:r>
            <a:r>
              <a:rPr dirty="0" sz="8400" spc="-575">
                <a:solidFill>
                  <a:srgbClr val="87543A"/>
                </a:solidFill>
                <a:latin typeface="Arial Black"/>
                <a:cs typeface="Arial Black"/>
              </a:rPr>
              <a:t>REPORT </a:t>
            </a:r>
            <a:r>
              <a:rPr dirty="0" sz="8400" spc="-280">
                <a:solidFill>
                  <a:srgbClr val="87543A"/>
                </a:solidFill>
                <a:latin typeface="Arial Black"/>
                <a:cs typeface="Arial Black"/>
              </a:rPr>
              <a:t>2024</a:t>
            </a:r>
            <a:endParaRPr sz="84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91998" y="9472286"/>
            <a:ext cx="7014845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20" b="1">
                <a:solidFill>
                  <a:srgbClr val="3B251D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26033" y="1776885"/>
            <a:ext cx="15436215" cy="6733540"/>
          </a:xfrm>
          <a:custGeom>
            <a:avLst/>
            <a:gdLst/>
            <a:ahLst/>
            <a:cxnLst/>
            <a:rect l="l" t="t" r="r" b="b"/>
            <a:pathLst>
              <a:path w="15436215" h="6733540">
                <a:moveTo>
                  <a:pt x="15435925" y="6733214"/>
                </a:moveTo>
                <a:lnTo>
                  <a:pt x="0" y="6733214"/>
                </a:lnTo>
                <a:lnTo>
                  <a:pt x="0" y="0"/>
                </a:lnTo>
                <a:lnTo>
                  <a:pt x="15435925" y="0"/>
                </a:lnTo>
                <a:lnTo>
                  <a:pt x="15435925" y="6733214"/>
                </a:lnTo>
                <a:close/>
              </a:path>
            </a:pathLst>
          </a:custGeom>
          <a:solidFill>
            <a:srgbClr val="46200E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430877" y="2018479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862545" y="3112391"/>
            <a:ext cx="14549119" cy="5168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100"/>
              </a:spcBef>
            </a:pPr>
            <a:r>
              <a:rPr dirty="0" sz="2900" spc="7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major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factor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popularity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banana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bread,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85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mainly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drives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need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baked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5">
                <a:solidFill>
                  <a:srgbClr val="FFFFFF"/>
                </a:solidFill>
                <a:latin typeface="Verdana"/>
                <a:cs typeface="Verdana"/>
              </a:rPr>
              <a:t>goods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delicious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consumers.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because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people's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tastes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changing,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there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overall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increase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consciousness.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5">
                <a:solidFill>
                  <a:srgbClr val="FFFFFF"/>
                </a:solidFill>
                <a:latin typeface="Verdana"/>
                <a:cs typeface="Verdana"/>
              </a:rPr>
              <a:t>happening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simultaneously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disposable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incomes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fast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urbanization.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Additionally,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health-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conscious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shoppers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those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105">
                <a:solidFill>
                  <a:srgbClr val="FFFFFF"/>
                </a:solidFill>
                <a:latin typeface="Verdana"/>
                <a:cs typeface="Verdana"/>
              </a:rPr>
              <a:t>who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0">
                <a:solidFill>
                  <a:srgbClr val="FFFFFF"/>
                </a:solidFill>
                <a:latin typeface="Verdana"/>
                <a:cs typeface="Verdana"/>
              </a:rPr>
              <a:t>gluten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intolerant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jumping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5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85">
                <a:solidFill>
                  <a:srgbClr val="FFFFFF"/>
                </a:solidFill>
                <a:latin typeface="Verdana"/>
                <a:cs typeface="Verdana"/>
              </a:rPr>
              <a:t>bandwagon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gluten-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free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banana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bread.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30">
                <a:solidFill>
                  <a:srgbClr val="FFFFFF"/>
                </a:solidFill>
                <a:latin typeface="Verdana"/>
                <a:cs typeface="Verdana"/>
              </a:rPr>
              <a:t>This,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addition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widespread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availability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35">
                <a:solidFill>
                  <a:srgbClr val="FFFFFF"/>
                </a:solidFill>
                <a:latin typeface="Verdana"/>
                <a:cs typeface="Verdana"/>
              </a:rPr>
              <a:t>products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through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80">
                <a:solidFill>
                  <a:srgbClr val="FFFFFF"/>
                </a:solidFill>
                <a:latin typeface="Verdana"/>
                <a:cs typeface="Verdana"/>
              </a:rPr>
              <a:t>both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offline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organized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shopping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platforms,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anticipated</a:t>
            </a:r>
            <a:r>
              <a:rPr dirty="0" sz="2900" spc="7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fuel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0">
                <a:solidFill>
                  <a:srgbClr val="FFFFFF"/>
                </a:solidFill>
                <a:latin typeface="Verdana"/>
                <a:cs typeface="Verdana"/>
              </a:rPr>
              <a:t>market's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substantially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more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over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next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few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years.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387949"/>
            <a:ext cx="8948420" cy="2709545"/>
            <a:chOff x="0" y="5387949"/>
            <a:chExt cx="8948420" cy="2709545"/>
          </a:xfrm>
        </p:grpSpPr>
        <p:sp>
          <p:nvSpPr>
            <p:cNvPr id="4" name="object 4" descr=""/>
            <p:cNvSpPr/>
            <p:nvPr/>
          </p:nvSpPr>
          <p:spPr>
            <a:xfrm>
              <a:off x="0" y="5387949"/>
              <a:ext cx="8948420" cy="2709545"/>
            </a:xfrm>
            <a:custGeom>
              <a:avLst/>
              <a:gdLst/>
              <a:ahLst/>
              <a:cxnLst/>
              <a:rect l="l" t="t" r="r" b="b"/>
              <a:pathLst>
                <a:path w="8948420" h="2709545">
                  <a:moveTo>
                    <a:pt x="7995391" y="2708940"/>
                  </a:moveTo>
                  <a:lnTo>
                    <a:pt x="952500" y="2708940"/>
                  </a:lnTo>
                  <a:lnTo>
                    <a:pt x="902130" y="2707609"/>
                  </a:lnTo>
                  <a:lnTo>
                    <a:pt x="852130" y="2703641"/>
                  </a:lnTo>
                  <a:lnTo>
                    <a:pt x="802596" y="2697076"/>
                  </a:lnTo>
                  <a:lnTo>
                    <a:pt x="753623" y="2687952"/>
                  </a:lnTo>
                  <a:lnTo>
                    <a:pt x="705304" y="2676311"/>
                  </a:lnTo>
                  <a:lnTo>
                    <a:pt x="657734" y="2662189"/>
                  </a:lnTo>
                  <a:lnTo>
                    <a:pt x="611010" y="2645627"/>
                  </a:lnTo>
                  <a:lnTo>
                    <a:pt x="565224" y="2626664"/>
                  </a:lnTo>
                  <a:lnTo>
                    <a:pt x="520472" y="2605339"/>
                  </a:lnTo>
                  <a:lnTo>
                    <a:pt x="476849" y="2581692"/>
                  </a:lnTo>
                  <a:lnTo>
                    <a:pt x="434449" y="2555761"/>
                  </a:lnTo>
                  <a:lnTo>
                    <a:pt x="393368" y="2527585"/>
                  </a:lnTo>
                  <a:lnTo>
                    <a:pt x="353699" y="2497205"/>
                  </a:lnTo>
                  <a:lnTo>
                    <a:pt x="315539" y="2464659"/>
                  </a:lnTo>
                  <a:lnTo>
                    <a:pt x="278980" y="2429987"/>
                  </a:lnTo>
                  <a:lnTo>
                    <a:pt x="244305" y="2393426"/>
                  </a:lnTo>
                  <a:lnTo>
                    <a:pt x="211756" y="2355262"/>
                  </a:lnTo>
                  <a:lnTo>
                    <a:pt x="181373" y="2315590"/>
                  </a:lnTo>
                  <a:lnTo>
                    <a:pt x="153195" y="2274506"/>
                  </a:lnTo>
                  <a:lnTo>
                    <a:pt x="127261" y="2232104"/>
                  </a:lnTo>
                  <a:lnTo>
                    <a:pt x="103612" y="2188479"/>
                  </a:lnTo>
                  <a:lnTo>
                    <a:pt x="82284" y="2143725"/>
                  </a:lnTo>
                  <a:lnTo>
                    <a:pt x="63319" y="2097937"/>
                  </a:lnTo>
                  <a:lnTo>
                    <a:pt x="46756" y="2051210"/>
                  </a:lnTo>
                  <a:lnTo>
                    <a:pt x="32633" y="2003639"/>
                  </a:lnTo>
                  <a:lnTo>
                    <a:pt x="20989" y="1955319"/>
                  </a:lnTo>
                  <a:lnTo>
                    <a:pt x="11865" y="1906344"/>
                  </a:lnTo>
                  <a:lnTo>
                    <a:pt x="5299" y="1856810"/>
                  </a:lnTo>
                  <a:lnTo>
                    <a:pt x="1331" y="1806810"/>
                  </a:lnTo>
                  <a:lnTo>
                    <a:pt x="0" y="1756440"/>
                  </a:lnTo>
                  <a:lnTo>
                    <a:pt x="0" y="952499"/>
                  </a:lnTo>
                  <a:lnTo>
                    <a:pt x="1331" y="902129"/>
                  </a:lnTo>
                  <a:lnTo>
                    <a:pt x="5299" y="852130"/>
                  </a:lnTo>
                  <a:lnTo>
                    <a:pt x="11865" y="802595"/>
                  </a:lnTo>
                  <a:lnTo>
                    <a:pt x="20989" y="753621"/>
                  </a:lnTo>
                  <a:lnTo>
                    <a:pt x="32633" y="705301"/>
                  </a:lnTo>
                  <a:lnTo>
                    <a:pt x="46756" y="657731"/>
                  </a:lnTo>
                  <a:lnTo>
                    <a:pt x="63319" y="611005"/>
                  </a:lnTo>
                  <a:lnTo>
                    <a:pt x="82284" y="565219"/>
                  </a:lnTo>
                  <a:lnTo>
                    <a:pt x="103612" y="520467"/>
                  </a:lnTo>
                  <a:lnTo>
                    <a:pt x="127261" y="476844"/>
                  </a:lnTo>
                  <a:lnTo>
                    <a:pt x="153195" y="434445"/>
                  </a:lnTo>
                  <a:lnTo>
                    <a:pt x="181373" y="393365"/>
                  </a:lnTo>
                  <a:lnTo>
                    <a:pt x="211756" y="353697"/>
                  </a:lnTo>
                  <a:lnTo>
                    <a:pt x="244305" y="315539"/>
                  </a:lnTo>
                  <a:lnTo>
                    <a:pt x="278980" y="278983"/>
                  </a:lnTo>
                  <a:lnTo>
                    <a:pt x="315539" y="244305"/>
                  </a:lnTo>
                  <a:lnTo>
                    <a:pt x="353699" y="211754"/>
                  </a:lnTo>
                  <a:lnTo>
                    <a:pt x="393368" y="181370"/>
                  </a:lnTo>
                  <a:lnTo>
                    <a:pt x="434449" y="153191"/>
                  </a:lnTo>
                  <a:lnTo>
                    <a:pt x="476849" y="127257"/>
                  </a:lnTo>
                  <a:lnTo>
                    <a:pt x="520472" y="103607"/>
                  </a:lnTo>
                  <a:lnTo>
                    <a:pt x="565224" y="82280"/>
                  </a:lnTo>
                  <a:lnTo>
                    <a:pt x="611010" y="63315"/>
                  </a:lnTo>
                  <a:lnTo>
                    <a:pt x="657734" y="46752"/>
                  </a:lnTo>
                  <a:lnTo>
                    <a:pt x="705304" y="32630"/>
                  </a:lnTo>
                  <a:lnTo>
                    <a:pt x="753623" y="20987"/>
                  </a:lnTo>
                  <a:lnTo>
                    <a:pt x="802596" y="11864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5" y="0"/>
                  </a:lnTo>
                  <a:lnTo>
                    <a:pt x="7995396" y="0"/>
                  </a:lnTo>
                  <a:lnTo>
                    <a:pt x="8045761" y="1331"/>
                  </a:lnTo>
                  <a:lnTo>
                    <a:pt x="8095760" y="5299"/>
                  </a:lnTo>
                  <a:lnTo>
                    <a:pt x="8145293" y="11864"/>
                  </a:lnTo>
                  <a:lnTo>
                    <a:pt x="8194265" y="20987"/>
                  </a:lnTo>
                  <a:lnTo>
                    <a:pt x="8242583" y="32630"/>
                  </a:lnTo>
                  <a:lnTo>
                    <a:pt x="8290151" y="46752"/>
                  </a:lnTo>
                  <a:lnTo>
                    <a:pt x="8336875" y="63315"/>
                  </a:lnTo>
                  <a:lnTo>
                    <a:pt x="8382659" y="82280"/>
                  </a:lnTo>
                  <a:lnTo>
                    <a:pt x="8427410" y="103607"/>
                  </a:lnTo>
                  <a:lnTo>
                    <a:pt x="8471033" y="127257"/>
                  </a:lnTo>
                  <a:lnTo>
                    <a:pt x="8513433" y="153191"/>
                  </a:lnTo>
                  <a:lnTo>
                    <a:pt x="8554515" y="181370"/>
                  </a:lnTo>
                  <a:lnTo>
                    <a:pt x="8594184" y="211754"/>
                  </a:lnTo>
                  <a:lnTo>
                    <a:pt x="8632347" y="244305"/>
                  </a:lnTo>
                  <a:lnTo>
                    <a:pt x="8668908" y="278983"/>
                  </a:lnTo>
                  <a:lnTo>
                    <a:pt x="8703581" y="315539"/>
                  </a:lnTo>
                  <a:lnTo>
                    <a:pt x="8736128" y="353697"/>
                  </a:lnTo>
                  <a:lnTo>
                    <a:pt x="8766510" y="393365"/>
                  </a:lnTo>
                  <a:lnTo>
                    <a:pt x="8794687" y="434445"/>
                  </a:lnTo>
                  <a:lnTo>
                    <a:pt x="8820620" y="476844"/>
                  </a:lnTo>
                  <a:lnTo>
                    <a:pt x="8844271" y="520467"/>
                  </a:lnTo>
                  <a:lnTo>
                    <a:pt x="8865599" y="565219"/>
                  </a:lnTo>
                  <a:lnTo>
                    <a:pt x="8884565" y="611005"/>
                  </a:lnTo>
                  <a:lnTo>
                    <a:pt x="8901130" y="657731"/>
                  </a:lnTo>
                  <a:lnTo>
                    <a:pt x="8915254" y="705301"/>
                  </a:lnTo>
                  <a:lnTo>
                    <a:pt x="8926899" y="753621"/>
                  </a:lnTo>
                  <a:lnTo>
                    <a:pt x="8936024" y="802595"/>
                  </a:lnTo>
                  <a:lnTo>
                    <a:pt x="8942591" y="852130"/>
                  </a:lnTo>
                  <a:lnTo>
                    <a:pt x="8946560" y="902129"/>
                  </a:lnTo>
                  <a:lnTo>
                    <a:pt x="8947891" y="952499"/>
                  </a:lnTo>
                  <a:lnTo>
                    <a:pt x="8947891" y="1756440"/>
                  </a:lnTo>
                  <a:lnTo>
                    <a:pt x="8946560" y="1806810"/>
                  </a:lnTo>
                  <a:lnTo>
                    <a:pt x="8942591" y="1856810"/>
                  </a:lnTo>
                  <a:lnTo>
                    <a:pt x="8936024" y="1906344"/>
                  </a:lnTo>
                  <a:lnTo>
                    <a:pt x="8926899" y="1955319"/>
                  </a:lnTo>
                  <a:lnTo>
                    <a:pt x="8915254" y="2003639"/>
                  </a:lnTo>
                  <a:lnTo>
                    <a:pt x="8901130" y="2051210"/>
                  </a:lnTo>
                  <a:lnTo>
                    <a:pt x="8884565" y="2097937"/>
                  </a:lnTo>
                  <a:lnTo>
                    <a:pt x="8865599" y="2143725"/>
                  </a:lnTo>
                  <a:lnTo>
                    <a:pt x="8844271" y="2188479"/>
                  </a:lnTo>
                  <a:lnTo>
                    <a:pt x="8820620" y="2232104"/>
                  </a:lnTo>
                  <a:lnTo>
                    <a:pt x="8794687" y="2274506"/>
                  </a:lnTo>
                  <a:lnTo>
                    <a:pt x="8766510" y="2315590"/>
                  </a:lnTo>
                  <a:lnTo>
                    <a:pt x="8736128" y="2355262"/>
                  </a:lnTo>
                  <a:lnTo>
                    <a:pt x="8703581" y="2393426"/>
                  </a:lnTo>
                  <a:lnTo>
                    <a:pt x="8668908" y="2429987"/>
                  </a:lnTo>
                  <a:lnTo>
                    <a:pt x="8632347" y="2464659"/>
                  </a:lnTo>
                  <a:lnTo>
                    <a:pt x="8594184" y="2497205"/>
                  </a:lnTo>
                  <a:lnTo>
                    <a:pt x="8554515" y="2527585"/>
                  </a:lnTo>
                  <a:lnTo>
                    <a:pt x="8513433" y="2555761"/>
                  </a:lnTo>
                  <a:lnTo>
                    <a:pt x="8471033" y="2581692"/>
                  </a:lnTo>
                  <a:lnTo>
                    <a:pt x="8427410" y="2605339"/>
                  </a:lnTo>
                  <a:lnTo>
                    <a:pt x="8382659" y="2626664"/>
                  </a:lnTo>
                  <a:lnTo>
                    <a:pt x="8336875" y="2645627"/>
                  </a:lnTo>
                  <a:lnTo>
                    <a:pt x="8290151" y="2662189"/>
                  </a:lnTo>
                  <a:lnTo>
                    <a:pt x="8242583" y="2676311"/>
                  </a:lnTo>
                  <a:lnTo>
                    <a:pt x="8194265" y="2687952"/>
                  </a:lnTo>
                  <a:lnTo>
                    <a:pt x="8145293" y="2697076"/>
                  </a:lnTo>
                  <a:lnTo>
                    <a:pt x="8095760" y="2703641"/>
                  </a:lnTo>
                  <a:lnTo>
                    <a:pt x="8045761" y="2707609"/>
                  </a:lnTo>
                  <a:lnTo>
                    <a:pt x="7995391" y="2708940"/>
                  </a:lnTo>
                  <a:close/>
                </a:path>
              </a:pathLst>
            </a:custGeom>
            <a:solidFill>
              <a:srgbClr val="795A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344" y="5720790"/>
              <a:ext cx="2181224" cy="21812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17389" y="5633435"/>
              <a:ext cx="2153920" cy="2153920"/>
            </a:xfrm>
            <a:custGeom>
              <a:avLst/>
              <a:gdLst/>
              <a:ahLst/>
              <a:cxnLst/>
              <a:rect l="l" t="t" r="r" b="b"/>
              <a:pathLst>
                <a:path w="2153920" h="2153920">
                  <a:moveTo>
                    <a:pt x="1076677" y="2153351"/>
                  </a:moveTo>
                  <a:lnTo>
                    <a:pt x="1028718" y="2152301"/>
                  </a:lnTo>
                  <a:lnTo>
                    <a:pt x="981295" y="2149184"/>
                  </a:lnTo>
                  <a:lnTo>
                    <a:pt x="934454" y="2144040"/>
                  </a:lnTo>
                  <a:lnTo>
                    <a:pt x="888237" y="2136916"/>
                  </a:lnTo>
                  <a:lnTo>
                    <a:pt x="842689" y="2127854"/>
                  </a:lnTo>
                  <a:lnTo>
                    <a:pt x="797853" y="2116898"/>
                  </a:lnTo>
                  <a:lnTo>
                    <a:pt x="753773" y="2104092"/>
                  </a:lnTo>
                  <a:lnTo>
                    <a:pt x="710493" y="2089479"/>
                  </a:lnTo>
                  <a:lnTo>
                    <a:pt x="668057" y="2073104"/>
                  </a:lnTo>
                  <a:lnTo>
                    <a:pt x="626508" y="2055011"/>
                  </a:lnTo>
                  <a:lnTo>
                    <a:pt x="585890" y="2035242"/>
                  </a:lnTo>
                  <a:lnTo>
                    <a:pt x="546247" y="2013842"/>
                  </a:lnTo>
                  <a:lnTo>
                    <a:pt x="507622" y="1990854"/>
                  </a:lnTo>
                  <a:lnTo>
                    <a:pt x="470060" y="1966323"/>
                  </a:lnTo>
                  <a:lnTo>
                    <a:pt x="433604" y="1940291"/>
                  </a:lnTo>
                  <a:lnTo>
                    <a:pt x="398297" y="1912804"/>
                  </a:lnTo>
                  <a:lnTo>
                    <a:pt x="364185" y="1883903"/>
                  </a:lnTo>
                  <a:lnTo>
                    <a:pt x="331310" y="1853635"/>
                  </a:lnTo>
                  <a:lnTo>
                    <a:pt x="299716" y="1822041"/>
                  </a:lnTo>
                  <a:lnTo>
                    <a:pt x="269447" y="1789166"/>
                  </a:lnTo>
                  <a:lnTo>
                    <a:pt x="240547" y="1755053"/>
                  </a:lnTo>
                  <a:lnTo>
                    <a:pt x="213059" y="1719747"/>
                  </a:lnTo>
                  <a:lnTo>
                    <a:pt x="187027" y="1683291"/>
                  </a:lnTo>
                  <a:lnTo>
                    <a:pt x="162496" y="1645729"/>
                  </a:lnTo>
                  <a:lnTo>
                    <a:pt x="139508" y="1607105"/>
                  </a:lnTo>
                  <a:lnTo>
                    <a:pt x="118108" y="1567462"/>
                  </a:lnTo>
                  <a:lnTo>
                    <a:pt x="98339" y="1526844"/>
                  </a:lnTo>
                  <a:lnTo>
                    <a:pt x="80245" y="1485295"/>
                  </a:lnTo>
                  <a:lnTo>
                    <a:pt x="63870" y="1442858"/>
                  </a:lnTo>
                  <a:lnTo>
                    <a:pt x="49258" y="1399578"/>
                  </a:lnTo>
                  <a:lnTo>
                    <a:pt x="36451" y="1355499"/>
                  </a:lnTo>
                  <a:lnTo>
                    <a:pt x="25495" y="1310663"/>
                  </a:lnTo>
                  <a:lnTo>
                    <a:pt x="16433" y="1265115"/>
                  </a:lnTo>
                  <a:lnTo>
                    <a:pt x="9309" y="1218898"/>
                  </a:lnTo>
                  <a:lnTo>
                    <a:pt x="4166" y="1172057"/>
                  </a:lnTo>
                  <a:lnTo>
                    <a:pt x="1048" y="1124635"/>
                  </a:lnTo>
                  <a:lnTo>
                    <a:pt x="0" y="1076630"/>
                  </a:lnTo>
                  <a:lnTo>
                    <a:pt x="1048" y="1028715"/>
                  </a:lnTo>
                  <a:lnTo>
                    <a:pt x="4166" y="981293"/>
                  </a:lnTo>
                  <a:lnTo>
                    <a:pt x="9309" y="934452"/>
                  </a:lnTo>
                  <a:lnTo>
                    <a:pt x="16433" y="888235"/>
                  </a:lnTo>
                  <a:lnTo>
                    <a:pt x="25495" y="842687"/>
                  </a:lnTo>
                  <a:lnTo>
                    <a:pt x="36451" y="797851"/>
                  </a:lnTo>
                  <a:lnTo>
                    <a:pt x="49258" y="753772"/>
                  </a:lnTo>
                  <a:lnTo>
                    <a:pt x="63870" y="710492"/>
                  </a:lnTo>
                  <a:lnTo>
                    <a:pt x="80245" y="668055"/>
                  </a:lnTo>
                  <a:lnTo>
                    <a:pt x="98339" y="626506"/>
                  </a:lnTo>
                  <a:lnTo>
                    <a:pt x="118108" y="585888"/>
                  </a:lnTo>
                  <a:lnTo>
                    <a:pt x="139508" y="546245"/>
                  </a:lnTo>
                  <a:lnTo>
                    <a:pt x="162496" y="507621"/>
                  </a:lnTo>
                  <a:lnTo>
                    <a:pt x="187027" y="470058"/>
                  </a:lnTo>
                  <a:lnTo>
                    <a:pt x="213059" y="433603"/>
                  </a:lnTo>
                  <a:lnTo>
                    <a:pt x="240547" y="398296"/>
                  </a:lnTo>
                  <a:lnTo>
                    <a:pt x="269447" y="364184"/>
                  </a:lnTo>
                  <a:lnTo>
                    <a:pt x="299716" y="331309"/>
                  </a:lnTo>
                  <a:lnTo>
                    <a:pt x="331310" y="299715"/>
                  </a:lnTo>
                  <a:lnTo>
                    <a:pt x="364185" y="269446"/>
                  </a:lnTo>
                  <a:lnTo>
                    <a:pt x="398297" y="240546"/>
                  </a:lnTo>
                  <a:lnTo>
                    <a:pt x="433604" y="213059"/>
                  </a:lnTo>
                  <a:lnTo>
                    <a:pt x="470060" y="187027"/>
                  </a:lnTo>
                  <a:lnTo>
                    <a:pt x="507622" y="162496"/>
                  </a:lnTo>
                  <a:lnTo>
                    <a:pt x="546247" y="139508"/>
                  </a:lnTo>
                  <a:lnTo>
                    <a:pt x="585890" y="118108"/>
                  </a:lnTo>
                  <a:lnTo>
                    <a:pt x="626508" y="98339"/>
                  </a:lnTo>
                  <a:lnTo>
                    <a:pt x="668057" y="80245"/>
                  </a:lnTo>
                  <a:lnTo>
                    <a:pt x="710493" y="63870"/>
                  </a:lnTo>
                  <a:lnTo>
                    <a:pt x="753773" y="49258"/>
                  </a:lnTo>
                  <a:lnTo>
                    <a:pt x="797853" y="36452"/>
                  </a:lnTo>
                  <a:lnTo>
                    <a:pt x="842689" y="25496"/>
                  </a:lnTo>
                  <a:lnTo>
                    <a:pt x="888237" y="16434"/>
                  </a:lnTo>
                  <a:lnTo>
                    <a:pt x="934454" y="9309"/>
                  </a:lnTo>
                  <a:lnTo>
                    <a:pt x="981295" y="4166"/>
                  </a:lnTo>
                  <a:lnTo>
                    <a:pt x="1028718" y="1048"/>
                  </a:lnTo>
                  <a:lnTo>
                    <a:pt x="1076671" y="0"/>
                  </a:lnTo>
                  <a:lnTo>
                    <a:pt x="1124636" y="1048"/>
                  </a:lnTo>
                  <a:lnTo>
                    <a:pt x="1172059" y="4166"/>
                  </a:lnTo>
                  <a:lnTo>
                    <a:pt x="1218900" y="9309"/>
                  </a:lnTo>
                  <a:lnTo>
                    <a:pt x="1265116" y="16434"/>
                  </a:lnTo>
                  <a:lnTo>
                    <a:pt x="1310664" y="25496"/>
                  </a:lnTo>
                  <a:lnTo>
                    <a:pt x="1355500" y="36452"/>
                  </a:lnTo>
                  <a:lnTo>
                    <a:pt x="1399579" y="49258"/>
                  </a:lnTo>
                  <a:lnTo>
                    <a:pt x="1442859" y="63870"/>
                  </a:lnTo>
                  <a:lnTo>
                    <a:pt x="1485296" y="80245"/>
                  </a:lnTo>
                  <a:lnTo>
                    <a:pt x="1526845" y="98339"/>
                  </a:lnTo>
                  <a:lnTo>
                    <a:pt x="1567463" y="118108"/>
                  </a:lnTo>
                  <a:lnTo>
                    <a:pt x="1607106" y="139508"/>
                  </a:lnTo>
                  <a:lnTo>
                    <a:pt x="1645730" y="162496"/>
                  </a:lnTo>
                  <a:lnTo>
                    <a:pt x="1683292" y="187027"/>
                  </a:lnTo>
                  <a:lnTo>
                    <a:pt x="1719748" y="213059"/>
                  </a:lnTo>
                  <a:lnTo>
                    <a:pt x="1755054" y="240546"/>
                  </a:lnTo>
                  <a:lnTo>
                    <a:pt x="1789167" y="269446"/>
                  </a:lnTo>
                  <a:lnTo>
                    <a:pt x="1822042" y="299715"/>
                  </a:lnTo>
                  <a:lnTo>
                    <a:pt x="1853636" y="331309"/>
                  </a:lnTo>
                  <a:lnTo>
                    <a:pt x="1883905" y="364184"/>
                  </a:lnTo>
                  <a:lnTo>
                    <a:pt x="1912805" y="398296"/>
                  </a:lnTo>
                  <a:lnTo>
                    <a:pt x="1940293" y="433603"/>
                  </a:lnTo>
                  <a:lnTo>
                    <a:pt x="1966324" y="470058"/>
                  </a:lnTo>
                  <a:lnTo>
                    <a:pt x="1990856" y="507621"/>
                  </a:lnTo>
                  <a:lnTo>
                    <a:pt x="2013843" y="546245"/>
                  </a:lnTo>
                  <a:lnTo>
                    <a:pt x="2035243" y="585888"/>
                  </a:lnTo>
                  <a:lnTo>
                    <a:pt x="2055012" y="626506"/>
                  </a:lnTo>
                  <a:lnTo>
                    <a:pt x="2073106" y="668055"/>
                  </a:lnTo>
                  <a:lnTo>
                    <a:pt x="2089481" y="710492"/>
                  </a:lnTo>
                  <a:lnTo>
                    <a:pt x="2104094" y="753772"/>
                  </a:lnTo>
                  <a:lnTo>
                    <a:pt x="2116900" y="797851"/>
                  </a:lnTo>
                  <a:lnTo>
                    <a:pt x="2127856" y="842687"/>
                  </a:lnTo>
                  <a:lnTo>
                    <a:pt x="2136918" y="888235"/>
                  </a:lnTo>
                  <a:lnTo>
                    <a:pt x="2144043" y="934452"/>
                  </a:lnTo>
                  <a:lnTo>
                    <a:pt x="2149186" y="981293"/>
                  </a:lnTo>
                  <a:lnTo>
                    <a:pt x="2152304" y="1028715"/>
                  </a:lnTo>
                  <a:lnTo>
                    <a:pt x="2153351" y="1076675"/>
                  </a:lnTo>
                  <a:lnTo>
                    <a:pt x="2152304" y="1124635"/>
                  </a:lnTo>
                  <a:lnTo>
                    <a:pt x="2149186" y="1172057"/>
                  </a:lnTo>
                  <a:lnTo>
                    <a:pt x="2144043" y="1218898"/>
                  </a:lnTo>
                  <a:lnTo>
                    <a:pt x="2136918" y="1265115"/>
                  </a:lnTo>
                  <a:lnTo>
                    <a:pt x="2127856" y="1310663"/>
                  </a:lnTo>
                  <a:lnTo>
                    <a:pt x="2116900" y="1355499"/>
                  </a:lnTo>
                  <a:lnTo>
                    <a:pt x="2104094" y="1399578"/>
                  </a:lnTo>
                  <a:lnTo>
                    <a:pt x="2089481" y="1442858"/>
                  </a:lnTo>
                  <a:lnTo>
                    <a:pt x="2073106" y="1485295"/>
                  </a:lnTo>
                  <a:lnTo>
                    <a:pt x="2055012" y="1526844"/>
                  </a:lnTo>
                  <a:lnTo>
                    <a:pt x="2035243" y="1567462"/>
                  </a:lnTo>
                  <a:lnTo>
                    <a:pt x="2013843" y="1607105"/>
                  </a:lnTo>
                  <a:lnTo>
                    <a:pt x="1990856" y="1645729"/>
                  </a:lnTo>
                  <a:lnTo>
                    <a:pt x="1966324" y="1683291"/>
                  </a:lnTo>
                  <a:lnTo>
                    <a:pt x="1940293" y="1719747"/>
                  </a:lnTo>
                  <a:lnTo>
                    <a:pt x="1912805" y="1755053"/>
                  </a:lnTo>
                  <a:lnTo>
                    <a:pt x="1883905" y="1789166"/>
                  </a:lnTo>
                  <a:lnTo>
                    <a:pt x="1853636" y="1822041"/>
                  </a:lnTo>
                  <a:lnTo>
                    <a:pt x="1822042" y="1853635"/>
                  </a:lnTo>
                  <a:lnTo>
                    <a:pt x="1789167" y="1883903"/>
                  </a:lnTo>
                  <a:lnTo>
                    <a:pt x="1755054" y="1912804"/>
                  </a:lnTo>
                  <a:lnTo>
                    <a:pt x="1719748" y="1940291"/>
                  </a:lnTo>
                  <a:lnTo>
                    <a:pt x="1683292" y="1966323"/>
                  </a:lnTo>
                  <a:lnTo>
                    <a:pt x="1645730" y="1990854"/>
                  </a:lnTo>
                  <a:lnTo>
                    <a:pt x="1607106" y="2013842"/>
                  </a:lnTo>
                  <a:lnTo>
                    <a:pt x="1567463" y="2035242"/>
                  </a:lnTo>
                  <a:lnTo>
                    <a:pt x="1526845" y="2055011"/>
                  </a:lnTo>
                  <a:lnTo>
                    <a:pt x="1485296" y="2073104"/>
                  </a:lnTo>
                  <a:lnTo>
                    <a:pt x="1442859" y="2089479"/>
                  </a:lnTo>
                  <a:lnTo>
                    <a:pt x="1399579" y="2104092"/>
                  </a:lnTo>
                  <a:lnTo>
                    <a:pt x="1355500" y="2116898"/>
                  </a:lnTo>
                  <a:lnTo>
                    <a:pt x="1310664" y="2127854"/>
                  </a:lnTo>
                  <a:lnTo>
                    <a:pt x="1265116" y="2136916"/>
                  </a:lnTo>
                  <a:lnTo>
                    <a:pt x="1218900" y="2144040"/>
                  </a:lnTo>
                  <a:lnTo>
                    <a:pt x="1172059" y="2149184"/>
                  </a:lnTo>
                  <a:lnTo>
                    <a:pt x="1124636" y="2152301"/>
                  </a:lnTo>
                  <a:lnTo>
                    <a:pt x="1076677" y="21533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7365" cy="1307465"/>
          </a:xfrm>
          <a:custGeom>
            <a:avLst/>
            <a:gdLst/>
            <a:ahLst/>
            <a:cxnLst/>
            <a:rect l="l" t="t" r="r" b="b"/>
            <a:pathLst>
              <a:path w="18287365" h="1307465">
                <a:moveTo>
                  <a:pt x="18286911" y="1307302"/>
                </a:moveTo>
                <a:lnTo>
                  <a:pt x="0" y="1307302"/>
                </a:lnTo>
                <a:lnTo>
                  <a:pt x="0" y="0"/>
                </a:lnTo>
                <a:lnTo>
                  <a:pt x="18286911" y="0"/>
                </a:lnTo>
                <a:lnTo>
                  <a:pt x="18286911" y="1307302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0" y="2377619"/>
            <a:ext cx="8948420" cy="2709545"/>
            <a:chOff x="0" y="2377619"/>
            <a:chExt cx="8948420" cy="2709545"/>
          </a:xfrm>
        </p:grpSpPr>
        <p:sp>
          <p:nvSpPr>
            <p:cNvPr id="9" name="object 9" descr=""/>
            <p:cNvSpPr/>
            <p:nvPr/>
          </p:nvSpPr>
          <p:spPr>
            <a:xfrm>
              <a:off x="0" y="2377619"/>
              <a:ext cx="8948420" cy="2709545"/>
            </a:xfrm>
            <a:custGeom>
              <a:avLst/>
              <a:gdLst/>
              <a:ahLst/>
              <a:cxnLst/>
              <a:rect l="l" t="t" r="r" b="b"/>
              <a:pathLst>
                <a:path w="8948420" h="2709545">
                  <a:moveTo>
                    <a:pt x="7995737" y="2708964"/>
                  </a:moveTo>
                  <a:lnTo>
                    <a:pt x="952154" y="2708964"/>
                  </a:lnTo>
                  <a:lnTo>
                    <a:pt x="902130" y="2707642"/>
                  </a:lnTo>
                  <a:lnTo>
                    <a:pt x="852130" y="2703673"/>
                  </a:lnTo>
                  <a:lnTo>
                    <a:pt x="802596" y="2697106"/>
                  </a:lnTo>
                  <a:lnTo>
                    <a:pt x="753623" y="2687981"/>
                  </a:lnTo>
                  <a:lnTo>
                    <a:pt x="705304" y="2676336"/>
                  </a:lnTo>
                  <a:lnTo>
                    <a:pt x="657734" y="2662212"/>
                  </a:lnTo>
                  <a:lnTo>
                    <a:pt x="611010" y="2645647"/>
                  </a:lnTo>
                  <a:lnTo>
                    <a:pt x="565224" y="2626681"/>
                  </a:lnTo>
                  <a:lnTo>
                    <a:pt x="520472" y="2605353"/>
                  </a:lnTo>
                  <a:lnTo>
                    <a:pt x="476849" y="2581703"/>
                  </a:lnTo>
                  <a:lnTo>
                    <a:pt x="434449" y="2555769"/>
                  </a:lnTo>
                  <a:lnTo>
                    <a:pt x="393368" y="2527592"/>
                  </a:lnTo>
                  <a:lnTo>
                    <a:pt x="353699" y="2497210"/>
                  </a:lnTo>
                  <a:lnTo>
                    <a:pt x="315539" y="2464663"/>
                  </a:lnTo>
                  <a:lnTo>
                    <a:pt x="278980" y="2429990"/>
                  </a:lnTo>
                  <a:lnTo>
                    <a:pt x="244305" y="2393429"/>
                  </a:lnTo>
                  <a:lnTo>
                    <a:pt x="211756" y="2355266"/>
                  </a:lnTo>
                  <a:lnTo>
                    <a:pt x="181373" y="2315597"/>
                  </a:lnTo>
                  <a:lnTo>
                    <a:pt x="153195" y="2274515"/>
                  </a:lnTo>
                  <a:lnTo>
                    <a:pt x="127261" y="2232115"/>
                  </a:lnTo>
                  <a:lnTo>
                    <a:pt x="103612" y="2188492"/>
                  </a:lnTo>
                  <a:lnTo>
                    <a:pt x="82284" y="2143741"/>
                  </a:lnTo>
                  <a:lnTo>
                    <a:pt x="63319" y="2097957"/>
                  </a:lnTo>
                  <a:lnTo>
                    <a:pt x="46756" y="2051233"/>
                  </a:lnTo>
                  <a:lnTo>
                    <a:pt x="32633" y="2003665"/>
                  </a:lnTo>
                  <a:lnTo>
                    <a:pt x="20989" y="1955348"/>
                  </a:lnTo>
                  <a:lnTo>
                    <a:pt x="11865" y="1906375"/>
                  </a:lnTo>
                  <a:lnTo>
                    <a:pt x="5299" y="1856842"/>
                  </a:lnTo>
                  <a:lnTo>
                    <a:pt x="1331" y="1806843"/>
                  </a:lnTo>
                  <a:lnTo>
                    <a:pt x="0" y="1756474"/>
                  </a:lnTo>
                  <a:lnTo>
                    <a:pt x="0" y="952503"/>
                  </a:lnTo>
                  <a:lnTo>
                    <a:pt x="1331" y="902133"/>
                  </a:lnTo>
                  <a:lnTo>
                    <a:pt x="5299" y="852133"/>
                  </a:lnTo>
                  <a:lnTo>
                    <a:pt x="11865" y="802599"/>
                  </a:lnTo>
                  <a:lnTo>
                    <a:pt x="20989" y="753625"/>
                  </a:lnTo>
                  <a:lnTo>
                    <a:pt x="32633" y="705306"/>
                  </a:lnTo>
                  <a:lnTo>
                    <a:pt x="46756" y="657736"/>
                  </a:lnTo>
                  <a:lnTo>
                    <a:pt x="63319" y="611011"/>
                  </a:lnTo>
                  <a:lnTo>
                    <a:pt x="82284" y="565225"/>
                  </a:lnTo>
                  <a:lnTo>
                    <a:pt x="103612" y="520473"/>
                  </a:lnTo>
                  <a:lnTo>
                    <a:pt x="127261" y="476850"/>
                  </a:lnTo>
                  <a:lnTo>
                    <a:pt x="153195" y="434450"/>
                  </a:lnTo>
                  <a:lnTo>
                    <a:pt x="181373" y="393368"/>
                  </a:lnTo>
                  <a:lnTo>
                    <a:pt x="211756" y="353699"/>
                  </a:lnTo>
                  <a:lnTo>
                    <a:pt x="244305" y="315538"/>
                  </a:lnTo>
                  <a:lnTo>
                    <a:pt x="278980" y="278980"/>
                  </a:lnTo>
                  <a:lnTo>
                    <a:pt x="315539" y="244304"/>
                  </a:lnTo>
                  <a:lnTo>
                    <a:pt x="353699" y="211756"/>
                  </a:lnTo>
                  <a:lnTo>
                    <a:pt x="393368" y="181373"/>
                  </a:lnTo>
                  <a:lnTo>
                    <a:pt x="434449" y="153195"/>
                  </a:lnTo>
                  <a:lnTo>
                    <a:pt x="476849" y="127261"/>
                  </a:lnTo>
                  <a:lnTo>
                    <a:pt x="520472" y="103611"/>
                  </a:lnTo>
                  <a:lnTo>
                    <a:pt x="565224" y="82284"/>
                  </a:lnTo>
                  <a:lnTo>
                    <a:pt x="611010" y="63319"/>
                  </a:lnTo>
                  <a:lnTo>
                    <a:pt x="657734" y="46756"/>
                  </a:lnTo>
                  <a:lnTo>
                    <a:pt x="705304" y="32633"/>
                  </a:lnTo>
                  <a:lnTo>
                    <a:pt x="753623" y="20989"/>
                  </a:lnTo>
                  <a:lnTo>
                    <a:pt x="802596" y="11865"/>
                  </a:lnTo>
                  <a:lnTo>
                    <a:pt x="852130" y="5299"/>
                  </a:lnTo>
                  <a:lnTo>
                    <a:pt x="902130" y="1331"/>
                  </a:lnTo>
                  <a:lnTo>
                    <a:pt x="952498" y="0"/>
                  </a:lnTo>
                  <a:lnTo>
                    <a:pt x="7995393" y="0"/>
                  </a:lnTo>
                  <a:lnTo>
                    <a:pt x="8045761" y="1331"/>
                  </a:lnTo>
                  <a:lnTo>
                    <a:pt x="8095760" y="5299"/>
                  </a:lnTo>
                  <a:lnTo>
                    <a:pt x="8145293" y="11865"/>
                  </a:lnTo>
                  <a:lnTo>
                    <a:pt x="8194265" y="20989"/>
                  </a:lnTo>
                  <a:lnTo>
                    <a:pt x="8242583" y="32633"/>
                  </a:lnTo>
                  <a:lnTo>
                    <a:pt x="8290151" y="46756"/>
                  </a:lnTo>
                  <a:lnTo>
                    <a:pt x="8336875" y="63319"/>
                  </a:lnTo>
                  <a:lnTo>
                    <a:pt x="8382659" y="82284"/>
                  </a:lnTo>
                  <a:lnTo>
                    <a:pt x="8427410" y="103611"/>
                  </a:lnTo>
                  <a:lnTo>
                    <a:pt x="8471033" y="127261"/>
                  </a:lnTo>
                  <a:lnTo>
                    <a:pt x="8513433" y="153195"/>
                  </a:lnTo>
                  <a:lnTo>
                    <a:pt x="8554515" y="181373"/>
                  </a:lnTo>
                  <a:lnTo>
                    <a:pt x="8594184" y="211756"/>
                  </a:lnTo>
                  <a:lnTo>
                    <a:pt x="8632347" y="244304"/>
                  </a:lnTo>
                  <a:lnTo>
                    <a:pt x="8668908" y="278980"/>
                  </a:lnTo>
                  <a:lnTo>
                    <a:pt x="8703581" y="315538"/>
                  </a:lnTo>
                  <a:lnTo>
                    <a:pt x="8736128" y="353699"/>
                  </a:lnTo>
                  <a:lnTo>
                    <a:pt x="8766510" y="393368"/>
                  </a:lnTo>
                  <a:lnTo>
                    <a:pt x="8794687" y="434450"/>
                  </a:lnTo>
                  <a:lnTo>
                    <a:pt x="8820620" y="476850"/>
                  </a:lnTo>
                  <a:lnTo>
                    <a:pt x="8844271" y="520473"/>
                  </a:lnTo>
                  <a:lnTo>
                    <a:pt x="8865599" y="565225"/>
                  </a:lnTo>
                  <a:lnTo>
                    <a:pt x="8884565" y="611011"/>
                  </a:lnTo>
                  <a:lnTo>
                    <a:pt x="8901130" y="657736"/>
                  </a:lnTo>
                  <a:lnTo>
                    <a:pt x="8915254" y="705306"/>
                  </a:lnTo>
                  <a:lnTo>
                    <a:pt x="8926899" y="753625"/>
                  </a:lnTo>
                  <a:lnTo>
                    <a:pt x="8936024" y="802599"/>
                  </a:lnTo>
                  <a:lnTo>
                    <a:pt x="8942591" y="852133"/>
                  </a:lnTo>
                  <a:lnTo>
                    <a:pt x="8946560" y="902133"/>
                  </a:lnTo>
                  <a:lnTo>
                    <a:pt x="8947891" y="952503"/>
                  </a:lnTo>
                  <a:lnTo>
                    <a:pt x="8947891" y="1756474"/>
                  </a:lnTo>
                  <a:lnTo>
                    <a:pt x="8946560" y="1806843"/>
                  </a:lnTo>
                  <a:lnTo>
                    <a:pt x="8942591" y="1856842"/>
                  </a:lnTo>
                  <a:lnTo>
                    <a:pt x="8936024" y="1906375"/>
                  </a:lnTo>
                  <a:lnTo>
                    <a:pt x="8926899" y="1955348"/>
                  </a:lnTo>
                  <a:lnTo>
                    <a:pt x="8915254" y="2003665"/>
                  </a:lnTo>
                  <a:lnTo>
                    <a:pt x="8901130" y="2051233"/>
                  </a:lnTo>
                  <a:lnTo>
                    <a:pt x="8884565" y="2097957"/>
                  </a:lnTo>
                  <a:lnTo>
                    <a:pt x="8865599" y="2143741"/>
                  </a:lnTo>
                  <a:lnTo>
                    <a:pt x="8844271" y="2188492"/>
                  </a:lnTo>
                  <a:lnTo>
                    <a:pt x="8820620" y="2232115"/>
                  </a:lnTo>
                  <a:lnTo>
                    <a:pt x="8794687" y="2274515"/>
                  </a:lnTo>
                  <a:lnTo>
                    <a:pt x="8766510" y="2315597"/>
                  </a:lnTo>
                  <a:lnTo>
                    <a:pt x="8736128" y="2355266"/>
                  </a:lnTo>
                  <a:lnTo>
                    <a:pt x="8703581" y="2393429"/>
                  </a:lnTo>
                  <a:lnTo>
                    <a:pt x="8668908" y="2429990"/>
                  </a:lnTo>
                  <a:lnTo>
                    <a:pt x="8632347" y="2464663"/>
                  </a:lnTo>
                  <a:lnTo>
                    <a:pt x="8594184" y="2497210"/>
                  </a:lnTo>
                  <a:lnTo>
                    <a:pt x="8554515" y="2527592"/>
                  </a:lnTo>
                  <a:lnTo>
                    <a:pt x="8513433" y="2555769"/>
                  </a:lnTo>
                  <a:lnTo>
                    <a:pt x="8471033" y="2581703"/>
                  </a:lnTo>
                  <a:lnTo>
                    <a:pt x="8427410" y="2605353"/>
                  </a:lnTo>
                  <a:lnTo>
                    <a:pt x="8382659" y="2626681"/>
                  </a:lnTo>
                  <a:lnTo>
                    <a:pt x="8336875" y="2645647"/>
                  </a:lnTo>
                  <a:lnTo>
                    <a:pt x="8290151" y="2662212"/>
                  </a:lnTo>
                  <a:lnTo>
                    <a:pt x="8242583" y="2676336"/>
                  </a:lnTo>
                  <a:lnTo>
                    <a:pt x="8194265" y="2687981"/>
                  </a:lnTo>
                  <a:lnTo>
                    <a:pt x="8145293" y="2697106"/>
                  </a:lnTo>
                  <a:lnTo>
                    <a:pt x="8095760" y="2703673"/>
                  </a:lnTo>
                  <a:lnTo>
                    <a:pt x="8045761" y="2707642"/>
                  </a:lnTo>
                  <a:lnTo>
                    <a:pt x="7995737" y="2708964"/>
                  </a:lnTo>
                  <a:close/>
                </a:path>
              </a:pathLst>
            </a:custGeom>
            <a:solidFill>
              <a:srgbClr val="795A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344" y="2710461"/>
              <a:ext cx="2181224" cy="2181212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17389" y="2623110"/>
              <a:ext cx="2153920" cy="2153920"/>
            </a:xfrm>
            <a:custGeom>
              <a:avLst/>
              <a:gdLst/>
              <a:ahLst/>
              <a:cxnLst/>
              <a:rect l="l" t="t" r="r" b="b"/>
              <a:pathLst>
                <a:path w="2153920" h="2153920">
                  <a:moveTo>
                    <a:pt x="1076677" y="2153348"/>
                  </a:moveTo>
                  <a:lnTo>
                    <a:pt x="1028718" y="2152299"/>
                  </a:lnTo>
                  <a:lnTo>
                    <a:pt x="981295" y="2149181"/>
                  </a:lnTo>
                  <a:lnTo>
                    <a:pt x="934454" y="2144037"/>
                  </a:lnTo>
                  <a:lnTo>
                    <a:pt x="888237" y="2136913"/>
                  </a:lnTo>
                  <a:lnTo>
                    <a:pt x="842689" y="2127851"/>
                  </a:lnTo>
                  <a:lnTo>
                    <a:pt x="797853" y="2116895"/>
                  </a:lnTo>
                  <a:lnTo>
                    <a:pt x="753773" y="2104089"/>
                  </a:lnTo>
                  <a:lnTo>
                    <a:pt x="710493" y="2089476"/>
                  </a:lnTo>
                  <a:lnTo>
                    <a:pt x="668057" y="2073101"/>
                  </a:lnTo>
                  <a:lnTo>
                    <a:pt x="626508" y="2055008"/>
                  </a:lnTo>
                  <a:lnTo>
                    <a:pt x="585890" y="2035239"/>
                  </a:lnTo>
                  <a:lnTo>
                    <a:pt x="546247" y="2013839"/>
                  </a:lnTo>
                  <a:lnTo>
                    <a:pt x="507622" y="1990851"/>
                  </a:lnTo>
                  <a:lnTo>
                    <a:pt x="470060" y="1966320"/>
                  </a:lnTo>
                  <a:lnTo>
                    <a:pt x="433604" y="1940288"/>
                  </a:lnTo>
                  <a:lnTo>
                    <a:pt x="398297" y="1912801"/>
                  </a:lnTo>
                  <a:lnTo>
                    <a:pt x="364185" y="1883900"/>
                  </a:lnTo>
                  <a:lnTo>
                    <a:pt x="331310" y="1853632"/>
                  </a:lnTo>
                  <a:lnTo>
                    <a:pt x="299716" y="1822038"/>
                  </a:lnTo>
                  <a:lnTo>
                    <a:pt x="269447" y="1789163"/>
                  </a:lnTo>
                  <a:lnTo>
                    <a:pt x="240547" y="1755050"/>
                  </a:lnTo>
                  <a:lnTo>
                    <a:pt x="213059" y="1719744"/>
                  </a:lnTo>
                  <a:lnTo>
                    <a:pt x="187027" y="1683288"/>
                  </a:lnTo>
                  <a:lnTo>
                    <a:pt x="162496" y="1645726"/>
                  </a:lnTo>
                  <a:lnTo>
                    <a:pt x="139508" y="1607102"/>
                  </a:lnTo>
                  <a:lnTo>
                    <a:pt x="118108" y="1567459"/>
                  </a:lnTo>
                  <a:lnTo>
                    <a:pt x="98339" y="1526841"/>
                  </a:lnTo>
                  <a:lnTo>
                    <a:pt x="80245" y="1485292"/>
                  </a:lnTo>
                  <a:lnTo>
                    <a:pt x="63870" y="1442855"/>
                  </a:lnTo>
                  <a:lnTo>
                    <a:pt x="49258" y="1399575"/>
                  </a:lnTo>
                  <a:lnTo>
                    <a:pt x="36451" y="1355496"/>
                  </a:lnTo>
                  <a:lnTo>
                    <a:pt x="25495" y="1310660"/>
                  </a:lnTo>
                  <a:lnTo>
                    <a:pt x="16433" y="1265112"/>
                  </a:lnTo>
                  <a:lnTo>
                    <a:pt x="9309" y="1218895"/>
                  </a:lnTo>
                  <a:lnTo>
                    <a:pt x="4166" y="1172054"/>
                  </a:lnTo>
                  <a:lnTo>
                    <a:pt x="1048" y="1124632"/>
                  </a:lnTo>
                  <a:lnTo>
                    <a:pt x="0" y="1076627"/>
                  </a:lnTo>
                  <a:lnTo>
                    <a:pt x="1048" y="1028712"/>
                  </a:lnTo>
                  <a:lnTo>
                    <a:pt x="4166" y="981290"/>
                  </a:lnTo>
                  <a:lnTo>
                    <a:pt x="9309" y="934449"/>
                  </a:lnTo>
                  <a:lnTo>
                    <a:pt x="16433" y="888232"/>
                  </a:lnTo>
                  <a:lnTo>
                    <a:pt x="25495" y="842684"/>
                  </a:lnTo>
                  <a:lnTo>
                    <a:pt x="36451" y="797848"/>
                  </a:lnTo>
                  <a:lnTo>
                    <a:pt x="49258" y="753769"/>
                  </a:lnTo>
                  <a:lnTo>
                    <a:pt x="63870" y="710489"/>
                  </a:lnTo>
                  <a:lnTo>
                    <a:pt x="80245" y="668053"/>
                  </a:lnTo>
                  <a:lnTo>
                    <a:pt x="98339" y="626504"/>
                  </a:lnTo>
                  <a:lnTo>
                    <a:pt x="118108" y="585886"/>
                  </a:lnTo>
                  <a:lnTo>
                    <a:pt x="139508" y="546243"/>
                  </a:lnTo>
                  <a:lnTo>
                    <a:pt x="162496" y="507618"/>
                  </a:lnTo>
                  <a:lnTo>
                    <a:pt x="187027" y="470056"/>
                  </a:lnTo>
                  <a:lnTo>
                    <a:pt x="213059" y="433601"/>
                  </a:lnTo>
                  <a:lnTo>
                    <a:pt x="240547" y="398295"/>
                  </a:lnTo>
                  <a:lnTo>
                    <a:pt x="269447" y="364182"/>
                  </a:lnTo>
                  <a:lnTo>
                    <a:pt x="299716" y="331308"/>
                  </a:lnTo>
                  <a:lnTo>
                    <a:pt x="331310" y="299714"/>
                  </a:lnTo>
                  <a:lnTo>
                    <a:pt x="364185" y="269445"/>
                  </a:lnTo>
                  <a:lnTo>
                    <a:pt x="398297" y="240545"/>
                  </a:lnTo>
                  <a:lnTo>
                    <a:pt x="433604" y="213058"/>
                  </a:lnTo>
                  <a:lnTo>
                    <a:pt x="470060" y="187026"/>
                  </a:lnTo>
                  <a:lnTo>
                    <a:pt x="507622" y="162495"/>
                  </a:lnTo>
                  <a:lnTo>
                    <a:pt x="546247" y="139508"/>
                  </a:lnTo>
                  <a:lnTo>
                    <a:pt x="585890" y="118107"/>
                  </a:lnTo>
                  <a:lnTo>
                    <a:pt x="626508" y="98339"/>
                  </a:lnTo>
                  <a:lnTo>
                    <a:pt x="668057" y="80245"/>
                  </a:lnTo>
                  <a:lnTo>
                    <a:pt x="710493" y="63870"/>
                  </a:lnTo>
                  <a:lnTo>
                    <a:pt x="753773" y="49258"/>
                  </a:lnTo>
                  <a:lnTo>
                    <a:pt x="797853" y="36452"/>
                  </a:lnTo>
                  <a:lnTo>
                    <a:pt x="842689" y="25496"/>
                  </a:lnTo>
                  <a:lnTo>
                    <a:pt x="888237" y="16434"/>
                  </a:lnTo>
                  <a:lnTo>
                    <a:pt x="934454" y="9309"/>
                  </a:lnTo>
                  <a:lnTo>
                    <a:pt x="981295" y="4166"/>
                  </a:lnTo>
                  <a:lnTo>
                    <a:pt x="1028718" y="1048"/>
                  </a:lnTo>
                  <a:lnTo>
                    <a:pt x="1076674" y="0"/>
                  </a:lnTo>
                  <a:lnTo>
                    <a:pt x="1124636" y="1048"/>
                  </a:lnTo>
                  <a:lnTo>
                    <a:pt x="1172059" y="4166"/>
                  </a:lnTo>
                  <a:lnTo>
                    <a:pt x="1218900" y="9309"/>
                  </a:lnTo>
                  <a:lnTo>
                    <a:pt x="1265116" y="16434"/>
                  </a:lnTo>
                  <a:lnTo>
                    <a:pt x="1310664" y="25496"/>
                  </a:lnTo>
                  <a:lnTo>
                    <a:pt x="1355500" y="36452"/>
                  </a:lnTo>
                  <a:lnTo>
                    <a:pt x="1399579" y="49258"/>
                  </a:lnTo>
                  <a:lnTo>
                    <a:pt x="1442859" y="63870"/>
                  </a:lnTo>
                  <a:lnTo>
                    <a:pt x="1485296" y="80245"/>
                  </a:lnTo>
                  <a:lnTo>
                    <a:pt x="1526845" y="98339"/>
                  </a:lnTo>
                  <a:lnTo>
                    <a:pt x="1567463" y="118107"/>
                  </a:lnTo>
                  <a:lnTo>
                    <a:pt x="1607106" y="139508"/>
                  </a:lnTo>
                  <a:lnTo>
                    <a:pt x="1645730" y="162495"/>
                  </a:lnTo>
                  <a:lnTo>
                    <a:pt x="1683292" y="187026"/>
                  </a:lnTo>
                  <a:lnTo>
                    <a:pt x="1719748" y="213058"/>
                  </a:lnTo>
                  <a:lnTo>
                    <a:pt x="1755054" y="240545"/>
                  </a:lnTo>
                  <a:lnTo>
                    <a:pt x="1789167" y="269445"/>
                  </a:lnTo>
                  <a:lnTo>
                    <a:pt x="1822042" y="299714"/>
                  </a:lnTo>
                  <a:lnTo>
                    <a:pt x="1853636" y="331308"/>
                  </a:lnTo>
                  <a:lnTo>
                    <a:pt x="1883905" y="364182"/>
                  </a:lnTo>
                  <a:lnTo>
                    <a:pt x="1912805" y="398295"/>
                  </a:lnTo>
                  <a:lnTo>
                    <a:pt x="1940293" y="433601"/>
                  </a:lnTo>
                  <a:lnTo>
                    <a:pt x="1966324" y="470056"/>
                  </a:lnTo>
                  <a:lnTo>
                    <a:pt x="1990856" y="507618"/>
                  </a:lnTo>
                  <a:lnTo>
                    <a:pt x="2013843" y="546243"/>
                  </a:lnTo>
                  <a:lnTo>
                    <a:pt x="2035243" y="585886"/>
                  </a:lnTo>
                  <a:lnTo>
                    <a:pt x="2055012" y="626504"/>
                  </a:lnTo>
                  <a:lnTo>
                    <a:pt x="2073106" y="668053"/>
                  </a:lnTo>
                  <a:lnTo>
                    <a:pt x="2089481" y="710489"/>
                  </a:lnTo>
                  <a:lnTo>
                    <a:pt x="2104094" y="753769"/>
                  </a:lnTo>
                  <a:lnTo>
                    <a:pt x="2116900" y="797848"/>
                  </a:lnTo>
                  <a:lnTo>
                    <a:pt x="2127856" y="842684"/>
                  </a:lnTo>
                  <a:lnTo>
                    <a:pt x="2136918" y="888232"/>
                  </a:lnTo>
                  <a:lnTo>
                    <a:pt x="2144043" y="934449"/>
                  </a:lnTo>
                  <a:lnTo>
                    <a:pt x="2149186" y="981290"/>
                  </a:lnTo>
                  <a:lnTo>
                    <a:pt x="2152304" y="1028712"/>
                  </a:lnTo>
                  <a:lnTo>
                    <a:pt x="2153351" y="1076672"/>
                  </a:lnTo>
                  <a:lnTo>
                    <a:pt x="2152304" y="1124632"/>
                  </a:lnTo>
                  <a:lnTo>
                    <a:pt x="2149186" y="1172054"/>
                  </a:lnTo>
                  <a:lnTo>
                    <a:pt x="2144043" y="1218895"/>
                  </a:lnTo>
                  <a:lnTo>
                    <a:pt x="2136918" y="1265112"/>
                  </a:lnTo>
                  <a:lnTo>
                    <a:pt x="2127856" y="1310660"/>
                  </a:lnTo>
                  <a:lnTo>
                    <a:pt x="2116900" y="1355496"/>
                  </a:lnTo>
                  <a:lnTo>
                    <a:pt x="2104094" y="1399575"/>
                  </a:lnTo>
                  <a:lnTo>
                    <a:pt x="2089481" y="1442855"/>
                  </a:lnTo>
                  <a:lnTo>
                    <a:pt x="2073106" y="1485292"/>
                  </a:lnTo>
                  <a:lnTo>
                    <a:pt x="2055012" y="1526841"/>
                  </a:lnTo>
                  <a:lnTo>
                    <a:pt x="2035243" y="1567459"/>
                  </a:lnTo>
                  <a:lnTo>
                    <a:pt x="2013843" y="1607102"/>
                  </a:lnTo>
                  <a:lnTo>
                    <a:pt x="1990856" y="1645726"/>
                  </a:lnTo>
                  <a:lnTo>
                    <a:pt x="1966324" y="1683288"/>
                  </a:lnTo>
                  <a:lnTo>
                    <a:pt x="1940293" y="1719744"/>
                  </a:lnTo>
                  <a:lnTo>
                    <a:pt x="1912805" y="1755050"/>
                  </a:lnTo>
                  <a:lnTo>
                    <a:pt x="1883905" y="1789163"/>
                  </a:lnTo>
                  <a:lnTo>
                    <a:pt x="1853636" y="1822038"/>
                  </a:lnTo>
                  <a:lnTo>
                    <a:pt x="1822042" y="1853632"/>
                  </a:lnTo>
                  <a:lnTo>
                    <a:pt x="1789167" y="1883900"/>
                  </a:lnTo>
                  <a:lnTo>
                    <a:pt x="1755054" y="1912801"/>
                  </a:lnTo>
                  <a:lnTo>
                    <a:pt x="1719748" y="1940288"/>
                  </a:lnTo>
                  <a:lnTo>
                    <a:pt x="1683292" y="1966320"/>
                  </a:lnTo>
                  <a:lnTo>
                    <a:pt x="1645730" y="1990851"/>
                  </a:lnTo>
                  <a:lnTo>
                    <a:pt x="1607106" y="2013839"/>
                  </a:lnTo>
                  <a:lnTo>
                    <a:pt x="1567463" y="2035239"/>
                  </a:lnTo>
                  <a:lnTo>
                    <a:pt x="1526845" y="2055008"/>
                  </a:lnTo>
                  <a:lnTo>
                    <a:pt x="1485296" y="2073101"/>
                  </a:lnTo>
                  <a:lnTo>
                    <a:pt x="1442859" y="2089476"/>
                  </a:lnTo>
                  <a:lnTo>
                    <a:pt x="1399579" y="2104089"/>
                  </a:lnTo>
                  <a:lnTo>
                    <a:pt x="1355500" y="2116895"/>
                  </a:lnTo>
                  <a:lnTo>
                    <a:pt x="1310664" y="2127851"/>
                  </a:lnTo>
                  <a:lnTo>
                    <a:pt x="1265116" y="2136913"/>
                  </a:lnTo>
                  <a:lnTo>
                    <a:pt x="1218900" y="2144037"/>
                  </a:lnTo>
                  <a:lnTo>
                    <a:pt x="1172059" y="2149181"/>
                  </a:lnTo>
                  <a:lnTo>
                    <a:pt x="1124636" y="2152299"/>
                  </a:lnTo>
                  <a:lnTo>
                    <a:pt x="1076677" y="21533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704756" y="5948166"/>
            <a:ext cx="1378585" cy="6769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4250" spc="-16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250" spc="-162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908" sz="6375" spc="-1664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250" spc="-55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08199" y="6684744"/>
            <a:ext cx="1371600" cy="6769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250" spc="-409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444846" y="5771065"/>
            <a:ext cx="1830070" cy="180911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2225" marR="5080" indent="-10160">
              <a:lnSpc>
                <a:spcPct val="117000"/>
              </a:lnSpc>
              <a:spcBef>
                <a:spcPts val="95"/>
              </a:spcBef>
            </a:pPr>
            <a:r>
              <a:rPr dirty="0" sz="5000" spc="-7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000" spc="-20">
                <a:solidFill>
                  <a:srgbClr val="FFFFFF"/>
                </a:solidFill>
                <a:latin typeface="Arial"/>
                <a:cs typeface="Arial"/>
              </a:rPr>
              <a:t>4.20%</a:t>
            </a:r>
            <a:endParaRPr sz="50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730156" y="3328501"/>
            <a:ext cx="1327785" cy="6769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250" spc="-50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256576" y="2760758"/>
            <a:ext cx="4206875" cy="1809114"/>
          </a:xfrm>
          <a:prstGeom prst="rect">
            <a:avLst/>
          </a:prstGeom>
        </p:spPr>
        <p:txBody>
          <a:bodyPr wrap="square" lIns="0" tIns="1416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15"/>
              </a:spcBef>
            </a:pPr>
            <a:r>
              <a:rPr dirty="0" sz="5000" spc="-31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50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-44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5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19"/>
              </a:spcBef>
            </a:pPr>
            <a:r>
              <a:rPr dirty="0" sz="5000" spc="-229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5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-465">
                <a:solidFill>
                  <a:srgbClr val="FFFFFF"/>
                </a:solidFill>
                <a:latin typeface="Arial"/>
                <a:cs typeface="Arial"/>
              </a:rPr>
              <a:t>1.3</a:t>
            </a:r>
            <a:r>
              <a:rPr dirty="0" sz="5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00" spc="254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5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803" y="1909983"/>
            <a:ext cx="11041380" cy="2601595"/>
            <a:chOff x="803" y="1909983"/>
            <a:chExt cx="11041380" cy="2601595"/>
          </a:xfrm>
        </p:grpSpPr>
        <p:sp>
          <p:nvSpPr>
            <p:cNvPr id="5" name="object 5" descr=""/>
            <p:cNvSpPr/>
            <p:nvPr/>
          </p:nvSpPr>
          <p:spPr>
            <a:xfrm>
              <a:off x="3597036" y="1909983"/>
              <a:ext cx="7444740" cy="2601595"/>
            </a:xfrm>
            <a:custGeom>
              <a:avLst/>
              <a:gdLst/>
              <a:ahLst/>
              <a:cxnLst/>
              <a:rect l="l" t="t" r="r" b="b"/>
              <a:pathLst>
                <a:path w="7444740" h="2601595">
                  <a:moveTo>
                    <a:pt x="7330307" y="2601168"/>
                  </a:moveTo>
                  <a:lnTo>
                    <a:pt x="114341" y="2601168"/>
                  </a:lnTo>
                  <a:lnTo>
                    <a:pt x="69925" y="2592163"/>
                  </a:lnTo>
                  <a:lnTo>
                    <a:pt x="33558" y="2567604"/>
                  </a:lnTo>
                  <a:lnTo>
                    <a:pt x="9009" y="2531226"/>
                  </a:lnTo>
                  <a:lnTo>
                    <a:pt x="0" y="2486756"/>
                  </a:lnTo>
                  <a:lnTo>
                    <a:pt x="0" y="114409"/>
                  </a:lnTo>
                  <a:lnTo>
                    <a:pt x="9009" y="69937"/>
                  </a:lnTo>
                  <a:lnTo>
                    <a:pt x="33558" y="33564"/>
                  </a:lnTo>
                  <a:lnTo>
                    <a:pt x="69925" y="9011"/>
                  </a:lnTo>
                  <a:lnTo>
                    <a:pt x="114391" y="0"/>
                  </a:lnTo>
                  <a:lnTo>
                    <a:pt x="7330257" y="0"/>
                  </a:lnTo>
                  <a:lnTo>
                    <a:pt x="7374727" y="9011"/>
                  </a:lnTo>
                  <a:lnTo>
                    <a:pt x="7411105" y="33564"/>
                  </a:lnTo>
                  <a:lnTo>
                    <a:pt x="7435664" y="69937"/>
                  </a:lnTo>
                  <a:lnTo>
                    <a:pt x="7444678" y="114409"/>
                  </a:lnTo>
                  <a:lnTo>
                    <a:pt x="7444678" y="2486756"/>
                  </a:lnTo>
                  <a:lnTo>
                    <a:pt x="7435664" y="2531226"/>
                  </a:lnTo>
                  <a:lnTo>
                    <a:pt x="7411105" y="2567604"/>
                  </a:lnTo>
                  <a:lnTo>
                    <a:pt x="7374727" y="2592163"/>
                  </a:lnTo>
                  <a:lnTo>
                    <a:pt x="7330307" y="2601168"/>
                  </a:lnTo>
                  <a:close/>
                </a:path>
              </a:pathLst>
            </a:custGeom>
            <a:solidFill>
              <a:srgbClr val="74370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03" y="2489575"/>
              <a:ext cx="4810760" cy="1302385"/>
            </a:xfrm>
            <a:custGeom>
              <a:avLst/>
              <a:gdLst/>
              <a:ahLst/>
              <a:cxnLst/>
              <a:rect l="l" t="t" r="r" b="b"/>
              <a:pathLst>
                <a:path w="4810760" h="1302385">
                  <a:moveTo>
                    <a:pt x="0" y="1301831"/>
                  </a:moveTo>
                  <a:lnTo>
                    <a:pt x="0" y="0"/>
                  </a:lnTo>
                  <a:lnTo>
                    <a:pt x="4343296" y="0"/>
                  </a:lnTo>
                  <a:lnTo>
                    <a:pt x="4810665" y="1301798"/>
                  </a:lnTo>
                  <a:lnTo>
                    <a:pt x="0" y="1301831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803" y="4666335"/>
            <a:ext cx="11041380" cy="2601595"/>
            <a:chOff x="803" y="4666335"/>
            <a:chExt cx="11041380" cy="2601595"/>
          </a:xfrm>
        </p:grpSpPr>
        <p:sp>
          <p:nvSpPr>
            <p:cNvPr id="8" name="object 8" descr=""/>
            <p:cNvSpPr/>
            <p:nvPr/>
          </p:nvSpPr>
          <p:spPr>
            <a:xfrm>
              <a:off x="3597036" y="4666335"/>
              <a:ext cx="7444740" cy="2601595"/>
            </a:xfrm>
            <a:custGeom>
              <a:avLst/>
              <a:gdLst/>
              <a:ahLst/>
              <a:cxnLst/>
              <a:rect l="l" t="t" r="r" b="b"/>
              <a:pathLst>
                <a:path w="7444740" h="2601595">
                  <a:moveTo>
                    <a:pt x="7330257" y="2601163"/>
                  </a:moveTo>
                  <a:lnTo>
                    <a:pt x="114391" y="2601163"/>
                  </a:lnTo>
                  <a:lnTo>
                    <a:pt x="69925" y="2592148"/>
                  </a:lnTo>
                  <a:lnTo>
                    <a:pt x="33558" y="2567589"/>
                  </a:lnTo>
                  <a:lnTo>
                    <a:pt x="9009" y="2531211"/>
                  </a:lnTo>
                  <a:lnTo>
                    <a:pt x="0" y="2486741"/>
                  </a:lnTo>
                  <a:lnTo>
                    <a:pt x="0" y="114390"/>
                  </a:lnTo>
                  <a:lnTo>
                    <a:pt x="9009" y="69925"/>
                  </a:lnTo>
                  <a:lnTo>
                    <a:pt x="33558" y="33558"/>
                  </a:lnTo>
                  <a:lnTo>
                    <a:pt x="69925" y="9009"/>
                  </a:lnTo>
                  <a:lnTo>
                    <a:pt x="114390" y="0"/>
                  </a:lnTo>
                  <a:lnTo>
                    <a:pt x="7330257" y="0"/>
                  </a:lnTo>
                  <a:lnTo>
                    <a:pt x="7374727" y="9009"/>
                  </a:lnTo>
                  <a:lnTo>
                    <a:pt x="7411105" y="33558"/>
                  </a:lnTo>
                  <a:lnTo>
                    <a:pt x="7435664" y="69925"/>
                  </a:lnTo>
                  <a:lnTo>
                    <a:pt x="7444678" y="114390"/>
                  </a:lnTo>
                  <a:lnTo>
                    <a:pt x="7444678" y="2486741"/>
                  </a:lnTo>
                  <a:lnTo>
                    <a:pt x="7435664" y="2531211"/>
                  </a:lnTo>
                  <a:lnTo>
                    <a:pt x="7411105" y="2567589"/>
                  </a:lnTo>
                  <a:lnTo>
                    <a:pt x="7374727" y="2592148"/>
                  </a:lnTo>
                  <a:lnTo>
                    <a:pt x="7330257" y="2601163"/>
                  </a:lnTo>
                  <a:close/>
                </a:path>
              </a:pathLst>
            </a:custGeom>
            <a:solidFill>
              <a:srgbClr val="37110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03" y="5245912"/>
              <a:ext cx="4810760" cy="1302385"/>
            </a:xfrm>
            <a:custGeom>
              <a:avLst/>
              <a:gdLst/>
              <a:ahLst/>
              <a:cxnLst/>
              <a:rect l="l" t="t" r="r" b="b"/>
              <a:pathLst>
                <a:path w="4810760" h="1302384">
                  <a:moveTo>
                    <a:pt x="0" y="1301831"/>
                  </a:moveTo>
                  <a:lnTo>
                    <a:pt x="0" y="0"/>
                  </a:lnTo>
                  <a:lnTo>
                    <a:pt x="4343296" y="0"/>
                  </a:lnTo>
                  <a:lnTo>
                    <a:pt x="4810665" y="1301798"/>
                  </a:lnTo>
                  <a:lnTo>
                    <a:pt x="0" y="1301831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803" y="7422672"/>
            <a:ext cx="11041380" cy="2601595"/>
            <a:chOff x="803" y="7422672"/>
            <a:chExt cx="11041380" cy="2601595"/>
          </a:xfrm>
        </p:grpSpPr>
        <p:sp>
          <p:nvSpPr>
            <p:cNvPr id="11" name="object 11" descr=""/>
            <p:cNvSpPr/>
            <p:nvPr/>
          </p:nvSpPr>
          <p:spPr>
            <a:xfrm>
              <a:off x="3597036" y="7422672"/>
              <a:ext cx="7444740" cy="2601595"/>
            </a:xfrm>
            <a:custGeom>
              <a:avLst/>
              <a:gdLst/>
              <a:ahLst/>
              <a:cxnLst/>
              <a:rect l="l" t="t" r="r" b="b"/>
              <a:pathLst>
                <a:path w="7444740" h="2601595">
                  <a:moveTo>
                    <a:pt x="7330257" y="2601163"/>
                  </a:moveTo>
                  <a:lnTo>
                    <a:pt x="114391" y="2601163"/>
                  </a:lnTo>
                  <a:lnTo>
                    <a:pt x="69925" y="2592148"/>
                  </a:lnTo>
                  <a:lnTo>
                    <a:pt x="33558" y="2567589"/>
                  </a:lnTo>
                  <a:lnTo>
                    <a:pt x="9009" y="2531211"/>
                  </a:lnTo>
                  <a:lnTo>
                    <a:pt x="0" y="2486741"/>
                  </a:lnTo>
                  <a:lnTo>
                    <a:pt x="0" y="114390"/>
                  </a:lnTo>
                  <a:lnTo>
                    <a:pt x="9009" y="69925"/>
                  </a:lnTo>
                  <a:lnTo>
                    <a:pt x="33558" y="33558"/>
                  </a:lnTo>
                  <a:lnTo>
                    <a:pt x="69925" y="9009"/>
                  </a:lnTo>
                  <a:lnTo>
                    <a:pt x="114390" y="0"/>
                  </a:lnTo>
                  <a:lnTo>
                    <a:pt x="7330257" y="0"/>
                  </a:lnTo>
                  <a:lnTo>
                    <a:pt x="7374727" y="9009"/>
                  </a:lnTo>
                  <a:lnTo>
                    <a:pt x="7411105" y="33558"/>
                  </a:lnTo>
                  <a:lnTo>
                    <a:pt x="7435664" y="69925"/>
                  </a:lnTo>
                  <a:lnTo>
                    <a:pt x="7444678" y="114390"/>
                  </a:lnTo>
                  <a:lnTo>
                    <a:pt x="7444678" y="2486741"/>
                  </a:lnTo>
                  <a:lnTo>
                    <a:pt x="7435664" y="2531211"/>
                  </a:lnTo>
                  <a:lnTo>
                    <a:pt x="7411105" y="2567589"/>
                  </a:lnTo>
                  <a:lnTo>
                    <a:pt x="7374727" y="2592148"/>
                  </a:lnTo>
                  <a:lnTo>
                    <a:pt x="7330257" y="2601163"/>
                  </a:lnTo>
                  <a:close/>
                </a:path>
              </a:pathLst>
            </a:custGeom>
            <a:solidFill>
              <a:srgbClr val="AD5F0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803" y="8002249"/>
              <a:ext cx="4810760" cy="1302385"/>
            </a:xfrm>
            <a:custGeom>
              <a:avLst/>
              <a:gdLst/>
              <a:ahLst/>
              <a:cxnLst/>
              <a:rect l="l" t="t" r="r" b="b"/>
              <a:pathLst>
                <a:path w="4810760" h="1302384">
                  <a:moveTo>
                    <a:pt x="0" y="1301830"/>
                  </a:moveTo>
                  <a:lnTo>
                    <a:pt x="0" y="0"/>
                  </a:lnTo>
                  <a:lnTo>
                    <a:pt x="4343296" y="0"/>
                  </a:lnTo>
                  <a:lnTo>
                    <a:pt x="4810665" y="1301798"/>
                  </a:lnTo>
                  <a:lnTo>
                    <a:pt x="0" y="130183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43168" y="156273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4" name="object 14" descr=""/>
          <p:cNvSpPr txBox="1"/>
          <p:nvPr/>
        </p:nvSpPr>
        <p:spPr>
          <a:xfrm>
            <a:off x="295282" y="2867143"/>
            <a:ext cx="3851910" cy="5467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00" spc="90">
                <a:solidFill>
                  <a:srgbClr val="43B4BD"/>
                </a:solidFill>
                <a:latin typeface="Verdana"/>
                <a:cs typeface="Verdana"/>
              </a:rPr>
              <a:t>Product</a:t>
            </a:r>
            <a:r>
              <a:rPr dirty="0" sz="3400" spc="-28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400">
              <a:latin typeface="Verdana"/>
              <a:cs typeface="Verdana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49692" y="2686991"/>
            <a:ext cx="142875" cy="14287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49692" y="3334691"/>
            <a:ext cx="142875" cy="142875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5587482" y="2328915"/>
            <a:ext cx="2585085" cy="1320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100"/>
              </a:spcBef>
            </a:pPr>
            <a:r>
              <a:rPr dirty="0" sz="3650" spc="-10">
                <a:solidFill>
                  <a:srgbClr val="FFFFFF"/>
                </a:solidFill>
                <a:latin typeface="Verdana"/>
                <a:cs typeface="Verdana"/>
              </a:rPr>
              <a:t>Unflavored Flavored</a:t>
            </a:r>
            <a:endParaRPr sz="36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28401" y="5579669"/>
            <a:ext cx="4106545" cy="5467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00">
                <a:solidFill>
                  <a:srgbClr val="43B4BD"/>
                </a:solidFill>
                <a:latin typeface="Verdana"/>
                <a:cs typeface="Verdana"/>
              </a:rPr>
              <a:t>End-</a:t>
            </a:r>
            <a:r>
              <a:rPr dirty="0" sz="3400" spc="-55">
                <a:solidFill>
                  <a:srgbClr val="43B4BD"/>
                </a:solidFill>
                <a:latin typeface="Verdana"/>
                <a:cs typeface="Verdana"/>
              </a:rPr>
              <a:t>User</a:t>
            </a:r>
            <a:r>
              <a:rPr dirty="0" sz="3400" spc="-17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400">
              <a:latin typeface="Verdana"/>
              <a:cs typeface="Verdana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97423" y="5487131"/>
            <a:ext cx="142875" cy="142875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97423" y="6134831"/>
            <a:ext cx="142875" cy="142875"/>
          </a:xfrm>
          <a:prstGeom prst="rect">
            <a:avLst/>
          </a:prstGeom>
        </p:spPr>
      </p:pic>
      <p:sp>
        <p:nvSpPr>
          <p:cNvPr id="21" name="object 21" descr=""/>
          <p:cNvSpPr txBox="1"/>
          <p:nvPr/>
        </p:nvSpPr>
        <p:spPr>
          <a:xfrm>
            <a:off x="5635214" y="5129054"/>
            <a:ext cx="2884170" cy="1320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100"/>
              </a:spcBef>
            </a:pPr>
            <a:r>
              <a:rPr dirty="0" sz="3650" spc="55">
                <a:solidFill>
                  <a:srgbClr val="FFFFFF"/>
                </a:solidFill>
                <a:latin typeface="Verdana"/>
                <a:cs typeface="Verdana"/>
              </a:rPr>
              <a:t>Commercial </a:t>
            </a:r>
            <a:r>
              <a:rPr dirty="0" sz="3650" spc="-10">
                <a:solidFill>
                  <a:srgbClr val="FFFFFF"/>
                </a:solidFill>
                <a:latin typeface="Verdana"/>
                <a:cs typeface="Verdana"/>
              </a:rPr>
              <a:t>Residential</a:t>
            </a:r>
            <a:endParaRPr sz="365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081713" y="8154101"/>
            <a:ext cx="2600325" cy="981710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395605" marR="5080" indent="-383540">
              <a:lnSpc>
                <a:spcPts val="3420"/>
              </a:lnSpc>
              <a:spcBef>
                <a:spcPts val="785"/>
              </a:spcBef>
            </a:pPr>
            <a:r>
              <a:rPr dirty="0" sz="3400" spc="-10">
                <a:solidFill>
                  <a:srgbClr val="43B4BD"/>
                </a:solidFill>
                <a:latin typeface="Verdana"/>
                <a:cs typeface="Verdana"/>
              </a:rPr>
              <a:t>Distribution </a:t>
            </a:r>
            <a:r>
              <a:rPr dirty="0" sz="3400" spc="35">
                <a:solidFill>
                  <a:srgbClr val="43B4BD"/>
                </a:solidFill>
                <a:latin typeface="Verdana"/>
                <a:cs typeface="Verdana"/>
              </a:rPr>
              <a:t>Channel</a:t>
            </a:r>
            <a:endParaRPr sz="3400">
              <a:latin typeface="Verdana"/>
              <a:cs typeface="Verdana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5040965" y="7642981"/>
            <a:ext cx="142875" cy="2085975"/>
            <a:chOff x="5040965" y="7642981"/>
            <a:chExt cx="142875" cy="2085975"/>
          </a:xfrm>
        </p:grpSpPr>
        <p:pic>
          <p:nvPicPr>
            <p:cNvPr id="24" name="object 2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0965" y="7642981"/>
              <a:ext cx="142875" cy="142875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40965" y="8938381"/>
              <a:ext cx="142875" cy="142875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40965" y="9586081"/>
              <a:ext cx="142875" cy="142875"/>
            </a:xfrm>
            <a:prstGeom prst="rect">
              <a:avLst/>
            </a:prstGeom>
          </p:spPr>
        </p:pic>
      </p:grpSp>
      <p:sp>
        <p:nvSpPr>
          <p:cNvPr id="27" name="object 27" descr=""/>
          <p:cNvSpPr txBox="1"/>
          <p:nvPr/>
        </p:nvSpPr>
        <p:spPr>
          <a:xfrm>
            <a:off x="5378755" y="7284904"/>
            <a:ext cx="4648200" cy="2616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100"/>
              </a:spcBef>
            </a:pPr>
            <a:r>
              <a:rPr dirty="0" sz="3650">
                <a:solidFill>
                  <a:srgbClr val="FFFFFF"/>
                </a:solidFill>
                <a:latin typeface="Verdana"/>
                <a:cs typeface="Verdana"/>
              </a:rPr>
              <a:t>Supermarkets</a:t>
            </a:r>
            <a:r>
              <a:rPr dirty="0" sz="365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50" spc="6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3650" spc="-10">
                <a:solidFill>
                  <a:srgbClr val="FFFFFF"/>
                </a:solidFill>
                <a:latin typeface="Verdana"/>
                <a:cs typeface="Verdana"/>
              </a:rPr>
              <a:t>Hypermarkets </a:t>
            </a:r>
            <a:r>
              <a:rPr dirty="0" sz="3650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3650" spc="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50" spc="-35">
                <a:solidFill>
                  <a:srgbClr val="FFFFFF"/>
                </a:solidFill>
                <a:latin typeface="Verdana"/>
                <a:cs typeface="Verdana"/>
              </a:rPr>
              <a:t>Stores </a:t>
            </a:r>
            <a:r>
              <a:rPr dirty="0" sz="3650" spc="6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65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5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36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75"/>
              <a:t> </a:t>
            </a:r>
            <a:r>
              <a:rPr dirty="0" sz="5000"/>
              <a:t>Banana</a:t>
            </a:r>
            <a:r>
              <a:rPr dirty="0" sz="5000" spc="-175"/>
              <a:t> </a:t>
            </a:r>
            <a:r>
              <a:rPr dirty="0" sz="5000" spc="55"/>
              <a:t>Bread</a:t>
            </a:r>
            <a:r>
              <a:rPr dirty="0" sz="5000" spc="-175"/>
              <a:t> </a:t>
            </a:r>
            <a:r>
              <a:rPr dirty="0" sz="5000"/>
              <a:t>Market</a:t>
            </a:r>
            <a:r>
              <a:rPr dirty="0" sz="5000" spc="-175"/>
              <a:t> </a:t>
            </a:r>
            <a:r>
              <a:rPr dirty="0" sz="5000"/>
              <a:t>Revenue</a:t>
            </a:r>
            <a:r>
              <a:rPr dirty="0" sz="5000" spc="-175"/>
              <a:t> </a:t>
            </a:r>
            <a:r>
              <a:rPr dirty="0" sz="5000"/>
              <a:t>share</a:t>
            </a:r>
            <a:r>
              <a:rPr dirty="0" sz="5000" spc="-175"/>
              <a:t> </a:t>
            </a:r>
            <a:r>
              <a:rPr dirty="0" sz="5000" spc="135"/>
              <a:t>for</a:t>
            </a:r>
            <a:r>
              <a:rPr dirty="0" sz="5000" spc="-175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3155621" y="5081365"/>
            <a:ext cx="432117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55">
                <a:latin typeface="Verdana"/>
                <a:cs typeface="Verdana"/>
              </a:rPr>
              <a:t>Asia</a:t>
            </a:r>
            <a:r>
              <a:rPr dirty="0" sz="6000" spc="-515">
                <a:latin typeface="Verdana"/>
                <a:cs typeface="Verdana"/>
              </a:rPr>
              <a:t> </a:t>
            </a:r>
            <a:r>
              <a:rPr dirty="0" sz="6000" spc="114">
                <a:latin typeface="Verdana"/>
                <a:cs typeface="Verdana"/>
              </a:rPr>
              <a:t>Pacific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B988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5D3C1E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324306"/>
            <a:ext cx="10459085" cy="3328670"/>
            <a:chOff x="3914567" y="5324306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265938" y="5324306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13" y="3328355"/>
                  </a:lnTo>
                  <a:lnTo>
                    <a:pt x="102736" y="3320684"/>
                  </a:lnTo>
                  <a:lnTo>
                    <a:pt x="61537" y="3299337"/>
                  </a:lnTo>
                  <a:lnTo>
                    <a:pt x="29015" y="3266810"/>
                  </a:lnTo>
                  <a:lnTo>
                    <a:pt x="7670" y="3225602"/>
                  </a:lnTo>
                  <a:lnTo>
                    <a:pt x="0" y="3178211"/>
                  </a:lnTo>
                  <a:lnTo>
                    <a:pt x="0" y="150143"/>
                  </a:lnTo>
                  <a:lnTo>
                    <a:pt x="7670" y="102752"/>
                  </a:lnTo>
                  <a:lnTo>
                    <a:pt x="29015" y="61544"/>
                  </a:lnTo>
                  <a:lnTo>
                    <a:pt x="61537" y="29017"/>
                  </a:lnTo>
                  <a:lnTo>
                    <a:pt x="102736" y="7670"/>
                  </a:lnTo>
                  <a:lnTo>
                    <a:pt x="150113" y="0"/>
                  </a:lnTo>
                  <a:lnTo>
                    <a:pt x="8881964" y="0"/>
                  </a:lnTo>
                  <a:lnTo>
                    <a:pt x="8929341" y="7670"/>
                  </a:lnTo>
                  <a:lnTo>
                    <a:pt x="8970540" y="29017"/>
                  </a:lnTo>
                  <a:lnTo>
                    <a:pt x="9003061" y="61544"/>
                  </a:lnTo>
                  <a:lnTo>
                    <a:pt x="9024407" y="102752"/>
                  </a:lnTo>
                  <a:lnTo>
                    <a:pt x="9032077" y="150143"/>
                  </a:lnTo>
                  <a:lnTo>
                    <a:pt x="9032077" y="3178211"/>
                  </a:lnTo>
                  <a:lnTo>
                    <a:pt x="9024407" y="3225602"/>
                  </a:lnTo>
                  <a:lnTo>
                    <a:pt x="9003061" y="3266810"/>
                  </a:lnTo>
                  <a:lnTo>
                    <a:pt x="8970540" y="3299337"/>
                  </a:lnTo>
                  <a:lnTo>
                    <a:pt x="8929341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5D3C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B9884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207684" y="2296846"/>
            <a:ext cx="5953760" cy="1892300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Increased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05" b="0">
                <a:solidFill>
                  <a:srgbClr val="FFFFFF"/>
                </a:solidFill>
                <a:latin typeface="Yanone Kaffeesatz Thin"/>
                <a:cs typeface="Yanone Kaffeesatz Thin"/>
              </a:rPr>
              <a:t>Usage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of </a:t>
            </a:r>
            <a:r>
              <a:rPr dirty="0" sz="4500" spc="710" b="0">
                <a:solidFill>
                  <a:srgbClr val="FFFFFF"/>
                </a:solidFill>
                <a:latin typeface="Yanone Kaffeesatz Thin"/>
                <a:cs typeface="Yanone Kaffeesatz Thin"/>
              </a:rPr>
              <a:t>Social-</a:t>
            </a:r>
            <a:r>
              <a:rPr dirty="0" sz="45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Media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207684" y="6008905"/>
            <a:ext cx="6484620" cy="189230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algn="just"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Competitive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with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Similar </a:t>
            </a:r>
            <a:r>
              <a:rPr dirty="0" sz="4500" spc="760" b="0">
                <a:solidFill>
                  <a:srgbClr val="FFFFFF"/>
                </a:solidFill>
                <a:latin typeface="Yanone Kaffeesatz Thin"/>
                <a:cs typeface="Yanone Kaffeesatz Thin"/>
              </a:rPr>
              <a:t>Baked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45" b="0">
                <a:solidFill>
                  <a:srgbClr val="FFFFFF"/>
                </a:solidFill>
                <a:latin typeface="Yanone Kaffeesatz Thin"/>
                <a:cs typeface="Yanone Kaffeesatz Thin"/>
              </a:rPr>
              <a:t>Goods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992" y="604902"/>
            <a:ext cx="8049895" cy="83311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300" spc="-140"/>
              <a:t>AUTHOR'S</a:t>
            </a:r>
            <a:r>
              <a:rPr dirty="0" sz="5300" spc="-520"/>
              <a:t> </a:t>
            </a:r>
            <a:r>
              <a:rPr dirty="0" sz="5300" spc="-120"/>
              <a:t>PERSPECTIVE</a:t>
            </a:r>
            <a:endParaRPr sz="53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6756" y="2380082"/>
            <a:ext cx="114300" cy="1143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6756" y="3294482"/>
            <a:ext cx="114300" cy="1143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6756" y="5123282"/>
            <a:ext cx="114300" cy="1143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6756" y="6952082"/>
            <a:ext cx="114300" cy="1143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6756" y="8323682"/>
            <a:ext cx="114300" cy="11430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28588" y="2147659"/>
            <a:ext cx="7644130" cy="779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32105">
              <a:lnSpc>
                <a:spcPct val="115399"/>
              </a:lnSpc>
              <a:spcBef>
                <a:spcPts val="100"/>
              </a:spcBef>
            </a:pPr>
            <a:r>
              <a:rPr dirty="0" sz="2600" spc="-80">
                <a:latin typeface="Verdana"/>
                <a:cs typeface="Verdana"/>
              </a:rPr>
              <a:t>The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Global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95">
                <a:latin typeface="Verdana"/>
                <a:cs typeface="Verdana"/>
              </a:rPr>
              <a:t>Banana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55">
                <a:latin typeface="Verdana"/>
                <a:cs typeface="Verdana"/>
              </a:rPr>
              <a:t>Bread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55">
                <a:latin typeface="Verdana"/>
                <a:cs typeface="Verdana"/>
              </a:rPr>
              <a:t>Market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55">
                <a:latin typeface="Verdana"/>
                <a:cs typeface="Verdana"/>
              </a:rPr>
              <a:t>is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witnessing </a:t>
            </a:r>
            <a:r>
              <a:rPr dirty="0" sz="2600" spc="-45">
                <a:latin typeface="Verdana"/>
                <a:cs typeface="Verdana"/>
              </a:rPr>
              <a:t>significant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growth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45">
                <a:latin typeface="Verdana"/>
                <a:cs typeface="Verdana"/>
              </a:rPr>
              <a:t>in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the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80">
                <a:latin typeface="Verdana"/>
                <a:cs typeface="Verdana"/>
              </a:rPr>
              <a:t>near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future.</a:t>
            </a:r>
            <a:endParaRPr sz="2600">
              <a:latin typeface="Verdana"/>
              <a:cs typeface="Verdana"/>
            </a:endParaRPr>
          </a:p>
          <a:p>
            <a:pPr marL="12700" marR="229870">
              <a:lnSpc>
                <a:spcPct val="115399"/>
              </a:lnSpc>
            </a:pPr>
            <a:r>
              <a:rPr dirty="0" sz="2600" spc="-40">
                <a:latin typeface="Verdana"/>
                <a:cs typeface="Verdana"/>
              </a:rPr>
              <a:t>Flavoured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55">
                <a:latin typeface="Verdana"/>
                <a:cs typeface="Verdana"/>
              </a:rPr>
              <a:t>is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the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55">
                <a:latin typeface="Verdana"/>
                <a:cs typeface="Verdana"/>
              </a:rPr>
              <a:t>fastest-</a:t>
            </a:r>
            <a:r>
              <a:rPr dirty="0" sz="2600" spc="-90">
                <a:latin typeface="Verdana"/>
                <a:cs typeface="Verdana"/>
              </a:rPr>
              <a:t>growing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category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over </a:t>
            </a:r>
            <a:r>
              <a:rPr dirty="0" sz="2600" spc="-35">
                <a:latin typeface="Verdana"/>
                <a:cs typeface="Verdana"/>
              </a:rPr>
              <a:t>the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forecast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period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because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people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worldwide </a:t>
            </a:r>
            <a:r>
              <a:rPr dirty="0" sz="2600" spc="-85">
                <a:latin typeface="Verdana"/>
                <a:cs typeface="Verdana"/>
              </a:rPr>
              <a:t>are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70">
                <a:latin typeface="Verdana"/>
                <a:cs typeface="Verdana"/>
              </a:rPr>
              <a:t>embracing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45">
                <a:latin typeface="Verdana"/>
                <a:cs typeface="Verdana"/>
              </a:rPr>
              <a:t>healthier</a:t>
            </a:r>
            <a:r>
              <a:rPr dirty="0" sz="2600" spc="-229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lifestyles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and</a:t>
            </a:r>
            <a:r>
              <a:rPr dirty="0" sz="2600" spc="-229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not </a:t>
            </a:r>
            <a:r>
              <a:rPr dirty="0" sz="2600" spc="-40">
                <a:latin typeface="Verdana"/>
                <a:cs typeface="Verdana"/>
              </a:rPr>
              <a:t>sacrificing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flavor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45">
                <a:latin typeface="Verdana"/>
                <a:cs typeface="Verdana"/>
              </a:rPr>
              <a:t>in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the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process.</a:t>
            </a:r>
            <a:endParaRPr sz="2600">
              <a:latin typeface="Verdana"/>
              <a:cs typeface="Verdana"/>
            </a:endParaRPr>
          </a:p>
          <a:p>
            <a:pPr marL="12700" marR="36830">
              <a:lnSpc>
                <a:spcPct val="115399"/>
              </a:lnSpc>
            </a:pPr>
            <a:r>
              <a:rPr dirty="0" sz="2600" spc="-25">
                <a:latin typeface="Verdana"/>
                <a:cs typeface="Verdana"/>
              </a:rPr>
              <a:t>Nutella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 spc="-55">
                <a:latin typeface="Verdana"/>
                <a:cs typeface="Verdana"/>
              </a:rPr>
              <a:t>butter,</a:t>
            </a:r>
            <a:r>
              <a:rPr dirty="0" sz="2600" spc="-210">
                <a:latin typeface="Verdana"/>
                <a:cs typeface="Verdana"/>
              </a:rPr>
              <a:t> </a:t>
            </a:r>
            <a:r>
              <a:rPr dirty="0" sz="2600" spc="-70">
                <a:latin typeface="Verdana"/>
                <a:cs typeface="Verdana"/>
              </a:rPr>
              <a:t>apple,</a:t>
            </a:r>
            <a:r>
              <a:rPr dirty="0" sz="2600" spc="-215">
                <a:latin typeface="Verdana"/>
                <a:cs typeface="Verdana"/>
              </a:rPr>
              <a:t> </a:t>
            </a:r>
            <a:r>
              <a:rPr dirty="0" sz="2600" spc="-55">
                <a:latin typeface="Verdana"/>
                <a:cs typeface="Verdana"/>
              </a:rPr>
              <a:t>blueberry-</a:t>
            </a:r>
            <a:r>
              <a:rPr dirty="0" sz="2600" spc="-65">
                <a:latin typeface="Verdana"/>
                <a:cs typeface="Verdana"/>
              </a:rPr>
              <a:t>related,</a:t>
            </a:r>
            <a:r>
              <a:rPr dirty="0" sz="2600" spc="-21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peach, </a:t>
            </a:r>
            <a:r>
              <a:rPr dirty="0" sz="2600" spc="-55">
                <a:latin typeface="Verdana"/>
                <a:cs typeface="Verdana"/>
              </a:rPr>
              <a:t>fruit,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90">
                <a:latin typeface="Verdana"/>
                <a:cs typeface="Verdana"/>
              </a:rPr>
              <a:t>oats,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and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cheese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moisturizer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85">
                <a:latin typeface="Verdana"/>
                <a:cs typeface="Verdana"/>
              </a:rPr>
              <a:t>are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85">
                <a:latin typeface="Verdana"/>
                <a:cs typeface="Verdana"/>
              </a:rPr>
              <a:t>just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125">
                <a:latin typeface="Verdana"/>
                <a:cs typeface="Verdana"/>
              </a:rPr>
              <a:t>a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few </a:t>
            </a:r>
            <a:r>
              <a:rPr dirty="0" sz="2600" spc="50">
                <a:latin typeface="Verdana"/>
                <a:cs typeface="Verdana"/>
              </a:rPr>
              <a:t>of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the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30">
                <a:latin typeface="Verdana"/>
                <a:cs typeface="Verdana"/>
              </a:rPr>
              <a:t>flavors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55">
                <a:latin typeface="Verdana"/>
                <a:cs typeface="Verdana"/>
              </a:rPr>
              <a:t>manufacturers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offer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45">
                <a:latin typeface="Verdana"/>
                <a:cs typeface="Verdana"/>
              </a:rPr>
              <a:t>in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these breads.</a:t>
            </a:r>
            <a:endParaRPr sz="2600">
              <a:latin typeface="Verdana"/>
              <a:cs typeface="Verdana"/>
            </a:endParaRPr>
          </a:p>
          <a:p>
            <a:pPr marL="12700" marR="885825">
              <a:lnSpc>
                <a:spcPct val="115399"/>
              </a:lnSpc>
            </a:pPr>
            <a:r>
              <a:rPr dirty="0" sz="2600" spc="-35">
                <a:latin typeface="Verdana"/>
                <a:cs typeface="Verdana"/>
              </a:rPr>
              <a:t>Health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40">
                <a:latin typeface="Verdana"/>
                <a:cs typeface="Verdana"/>
              </a:rPr>
              <a:t>objectives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125">
                <a:latin typeface="Verdana"/>
                <a:cs typeface="Verdana"/>
              </a:rPr>
              <a:t>may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40">
                <a:latin typeface="Verdana"/>
                <a:cs typeface="Verdana"/>
              </a:rPr>
              <a:t>involve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90">
                <a:latin typeface="Verdana"/>
                <a:cs typeface="Verdana"/>
              </a:rPr>
              <a:t>using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whole </a:t>
            </a:r>
            <a:r>
              <a:rPr dirty="0" sz="2600" spc="-70">
                <a:latin typeface="Verdana"/>
                <a:cs typeface="Verdana"/>
              </a:rPr>
              <a:t>wheat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45">
                <a:latin typeface="Verdana"/>
                <a:cs typeface="Verdana"/>
              </a:rPr>
              <a:t>flour,</a:t>
            </a:r>
            <a:r>
              <a:rPr dirty="0" sz="2600" spc="-229">
                <a:latin typeface="Verdana"/>
                <a:cs typeface="Verdana"/>
              </a:rPr>
              <a:t> </a:t>
            </a:r>
            <a:r>
              <a:rPr dirty="0" sz="2600" spc="-55">
                <a:latin typeface="Verdana"/>
                <a:cs typeface="Verdana"/>
              </a:rPr>
              <a:t>natural</a:t>
            </a:r>
            <a:r>
              <a:rPr dirty="0" sz="2600" spc="-229">
                <a:latin typeface="Verdana"/>
                <a:cs typeface="Verdana"/>
              </a:rPr>
              <a:t> </a:t>
            </a:r>
            <a:r>
              <a:rPr dirty="0" sz="2600" spc="-85">
                <a:latin typeface="Verdana"/>
                <a:cs typeface="Verdana"/>
              </a:rPr>
              <a:t>sweeteners,</a:t>
            </a:r>
            <a:r>
              <a:rPr dirty="0" sz="2600" spc="-229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or</a:t>
            </a:r>
            <a:r>
              <a:rPr dirty="0" sz="2600" spc="-229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other </a:t>
            </a:r>
            <a:r>
              <a:rPr dirty="0" sz="2600" spc="-65">
                <a:latin typeface="Verdana"/>
                <a:cs typeface="Verdana"/>
              </a:rPr>
              <a:t>nourishing</a:t>
            </a:r>
            <a:r>
              <a:rPr dirty="0" sz="2600" spc="-200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components.</a:t>
            </a:r>
            <a:endParaRPr sz="2600">
              <a:latin typeface="Verdana"/>
              <a:cs typeface="Verdana"/>
            </a:endParaRPr>
          </a:p>
          <a:p>
            <a:pPr marL="12700" marR="5080">
              <a:lnSpc>
                <a:spcPct val="115399"/>
              </a:lnSpc>
            </a:pPr>
            <a:r>
              <a:rPr dirty="0" sz="2600" spc="-95">
                <a:latin typeface="Verdana"/>
                <a:cs typeface="Verdana"/>
              </a:rPr>
              <a:t>Sales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50">
                <a:latin typeface="Verdana"/>
                <a:cs typeface="Verdana"/>
              </a:rPr>
              <a:t>of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85">
                <a:latin typeface="Verdana"/>
                <a:cs typeface="Verdana"/>
              </a:rPr>
              <a:t>banana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45">
                <a:latin typeface="Verdana"/>
                <a:cs typeface="Verdana"/>
              </a:rPr>
              <a:t>bread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20">
                <a:latin typeface="Verdana"/>
                <a:cs typeface="Verdana"/>
              </a:rPr>
              <a:t>help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the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95">
                <a:latin typeface="Verdana"/>
                <a:cs typeface="Verdana"/>
              </a:rPr>
              <a:t>bakery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section </a:t>
            </a:r>
            <a:r>
              <a:rPr dirty="0" sz="2600" spc="50">
                <a:latin typeface="Verdana"/>
                <a:cs typeface="Verdana"/>
              </a:rPr>
              <a:t>of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50">
                <a:latin typeface="Verdana"/>
                <a:cs typeface="Verdana"/>
              </a:rPr>
              <a:t>grocery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40">
                <a:latin typeface="Verdana"/>
                <a:cs typeface="Verdana"/>
              </a:rPr>
              <a:t>stores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and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80">
                <a:latin typeface="Verdana"/>
                <a:cs typeface="Verdana"/>
              </a:rPr>
              <a:t>hypermarkets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65">
                <a:latin typeface="Verdana"/>
                <a:cs typeface="Verdana"/>
              </a:rPr>
              <a:t>bring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in </a:t>
            </a:r>
            <a:r>
              <a:rPr dirty="0" sz="2600" spc="-75">
                <a:latin typeface="Verdana"/>
                <a:cs typeface="Verdana"/>
              </a:rPr>
              <a:t>some</a:t>
            </a:r>
            <a:r>
              <a:rPr dirty="0" sz="2600" spc="-250">
                <a:latin typeface="Verdana"/>
                <a:cs typeface="Verdana"/>
              </a:rPr>
              <a:t> </a:t>
            </a:r>
            <a:r>
              <a:rPr dirty="0" sz="2600" spc="-95">
                <a:latin typeface="Verdana"/>
                <a:cs typeface="Verdana"/>
              </a:rPr>
              <a:t>dough,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which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40">
                <a:latin typeface="Verdana"/>
                <a:cs typeface="Verdana"/>
              </a:rPr>
              <a:t>results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45">
                <a:latin typeface="Verdana"/>
                <a:cs typeface="Verdana"/>
              </a:rPr>
              <a:t>in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65">
                <a:latin typeface="Verdana"/>
                <a:cs typeface="Verdana"/>
              </a:rPr>
              <a:t>more</a:t>
            </a:r>
            <a:r>
              <a:rPr dirty="0" sz="2600" spc="-245">
                <a:latin typeface="Verdana"/>
                <a:cs typeface="Verdana"/>
              </a:rPr>
              <a:t> </a:t>
            </a:r>
            <a:r>
              <a:rPr dirty="0" sz="2600" spc="-105">
                <a:latin typeface="Verdana"/>
                <a:cs typeface="Verdana"/>
              </a:rPr>
              <a:t>sales,</a:t>
            </a:r>
            <a:r>
              <a:rPr dirty="0" sz="2600" spc="-250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and </a:t>
            </a:r>
            <a:r>
              <a:rPr dirty="0" sz="2600" spc="-40">
                <a:latin typeface="Verdana"/>
                <a:cs typeface="Verdana"/>
              </a:rPr>
              <a:t>income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60">
                <a:latin typeface="Verdana"/>
                <a:cs typeface="Verdana"/>
              </a:rPr>
              <a:t>and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25">
                <a:latin typeface="Verdana"/>
                <a:cs typeface="Verdana"/>
              </a:rPr>
              <a:t>fuels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35">
                <a:latin typeface="Verdana"/>
                <a:cs typeface="Verdana"/>
              </a:rPr>
              <a:t>the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65">
                <a:latin typeface="Verdana"/>
                <a:cs typeface="Verdana"/>
              </a:rPr>
              <a:t>demand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>
                <a:latin typeface="Verdana"/>
                <a:cs typeface="Verdana"/>
              </a:rPr>
              <a:t>for</a:t>
            </a:r>
            <a:r>
              <a:rPr dirty="0" sz="2600" spc="-240">
                <a:latin typeface="Verdana"/>
                <a:cs typeface="Verdana"/>
              </a:rPr>
              <a:t> </a:t>
            </a:r>
            <a:r>
              <a:rPr dirty="0" sz="2600" spc="-85">
                <a:latin typeface="Verdana"/>
                <a:cs typeface="Verdana"/>
              </a:rPr>
              <a:t>banana</a:t>
            </a:r>
            <a:r>
              <a:rPr dirty="0" sz="2600" spc="-235">
                <a:latin typeface="Verdana"/>
                <a:cs typeface="Verdana"/>
              </a:rPr>
              <a:t> </a:t>
            </a:r>
            <a:r>
              <a:rPr dirty="0" sz="2600" spc="-10">
                <a:latin typeface="Verdana"/>
                <a:cs typeface="Verdana"/>
              </a:rPr>
              <a:t>bread.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7748" rIns="0" bIns="0" rtlCol="0" vert="horz">
            <a:spAutoFit/>
          </a:bodyPr>
          <a:lstStyle/>
          <a:p>
            <a:pPr marL="103117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1960" y="8974927"/>
            <a:ext cx="5410199" cy="9239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299720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58039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581025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299720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394"/>
              </a:spcBef>
              <a:tabLst>
                <a:tab pos="2100580" algn="l"/>
                <a:tab pos="3202305" algn="l"/>
                <a:tab pos="4435475" algn="l"/>
                <a:tab pos="6513195" algn="l"/>
                <a:tab pos="68834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http://tinyurl.com/2ww5ehjd </a:t>
            </a:r>
            <a:endParaRPr sz="41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  <a:spcBef>
                <a:spcPts val="3429"/>
              </a:spcBef>
              <a:tabLst>
                <a:tab pos="2163445" algn="l"/>
                <a:tab pos="3248660" algn="l"/>
                <a:tab pos="4128770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DAF62loimyE,BAFWDJyds2Y</cp:keywords>
  <dc:title>Banana Bread Market Report 2024</dc:title>
  <dcterms:created xsi:type="dcterms:W3CDTF">2024-01-25T04:08:33Z</dcterms:created>
  <dcterms:modified xsi:type="dcterms:W3CDTF">2024-01-25T04:08:33Z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2024-01-25T00:00:00Z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2024-01-25T00:00:00Z</vt:filetime>
  </property>
  <property fmtid="{D5CDD505-2E9C-101B-9397-08002B2CF9AE}" pid="5" name="Producer">
    <vt:lpwstr>3-Heights(TM) PDF Security Shell 4.8.25.2 (http://www.pdf-tools.com)</vt:lpwstr>
  </property>
</Properties>
</file>