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Poppins" panose="00000500000000000000" pitchFamily="2" charset="0"/>
      <p:regular r:id="rId1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6/4/2024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6/4/2024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6/4/2024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6/4/2024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hyperlink" Target="https://tinyurl.com/mrhhnhkd"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b="-18518"/>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0"/>
            <a:ext cx="1791964" cy="1840400"/>
          </a:xfrm>
          <a:prstGeom prst="rect">
            <a:avLst/>
          </a:prstGeom>
        </p:spPr>
      </p:pic>
      <p:sp>
        <p:nvSpPr>
          <p:cNvPr id="4" name="TextBox 4"/>
          <p:cNvSpPr txBox="1"/>
          <p:nvPr/>
        </p:nvSpPr>
        <p:spPr>
          <a:xfrm>
            <a:off x="228600" y="4200335"/>
            <a:ext cx="14401800" cy="2426946"/>
          </a:xfrm>
          <a:prstGeom prst="rect">
            <a:avLst/>
          </a:prstGeom>
        </p:spPr>
        <p:txBody>
          <a:bodyPr wrap="square" lIns="0" tIns="0" rIns="0" bIns="0" rtlCol="0" anchor="t">
            <a:spAutoFit/>
          </a:bodyPr>
          <a:lstStyle/>
          <a:p>
            <a:pPr algn="l">
              <a:lnSpc>
                <a:spcPts val="6261"/>
              </a:lnSpc>
            </a:pPr>
            <a:r>
              <a:rPr lang="en-US" sz="6199">
                <a:solidFill>
                  <a:srgbClr val="FFFFFF"/>
                </a:solidFill>
                <a:latin typeface="Canva Sans"/>
              </a:rPr>
              <a:t>BABY SWIMMING POOLS</a:t>
            </a:r>
          </a:p>
          <a:p>
            <a:pPr algn="l">
              <a:lnSpc>
                <a:spcPts val="6261"/>
              </a:lnSpc>
            </a:pPr>
            <a:r>
              <a:rPr lang="en-US" sz="6199">
                <a:solidFill>
                  <a:srgbClr val="FFFFFF"/>
                </a:solidFill>
                <a:latin typeface="Canva Sans"/>
              </a:rPr>
              <a:t>MARKET REPORT </a:t>
            </a:r>
          </a:p>
          <a:p>
            <a:pPr algn="l">
              <a:lnSpc>
                <a:spcPts val="6261"/>
              </a:lnSpc>
            </a:pPr>
            <a:r>
              <a:rPr lang="en-US" sz="6199">
                <a:solidFill>
                  <a:srgbClr val="FFFFFF"/>
                </a:solidFill>
                <a:latin typeface="Canva Sans"/>
              </a:rPr>
              <a:t>2024</a:t>
            </a:r>
          </a:p>
        </p:txBody>
      </p:sp>
      <p:sp>
        <p:nvSpPr>
          <p:cNvPr id="5" name="TextBox 5"/>
          <p:cNvSpPr txBox="1"/>
          <p:nvPr/>
        </p:nvSpPr>
        <p:spPr>
          <a:xfrm>
            <a:off x="228600" y="9437709"/>
            <a:ext cx="9779000" cy="596899"/>
          </a:xfrm>
          <a:prstGeom prst="rect">
            <a:avLst/>
          </a:prstGeom>
        </p:spPr>
        <p:txBody>
          <a:bodyPr lIns="0" tIns="0" rIns="0" bIns="0" rtlCol="0" anchor="t">
            <a:spAutoFit/>
          </a:bodyPr>
          <a:lstStyle/>
          <a:p>
            <a:pPr algn="ctr">
              <a:lnSpc>
                <a:spcPts val="4900"/>
              </a:lnSpc>
            </a:pPr>
            <a:r>
              <a:rPr lang="en-US" sz="3500">
                <a:solidFill>
                  <a:srgbClr val="FFFFFF"/>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192723" y="1293230"/>
            <a:ext cx="16236544" cy="8384170"/>
            <a:chExt cx="4276291" cy="2208177"/>
          </a:xfrm>
        </p:grpSpPr>
        <p:sp>
          <p:nvSpPr>
            <p:cNvPr id="4" name="Freeform 4"/>
            <p:cNvSpPr/>
            <p:nvPr/>
          </p:nvSpPr>
          <p:spPr>
            <a:xfrm>
              <a:off x="0" y="0"/>
              <a:ext cx="4276291" cy="2208176"/>
            </a:xfrm>
            <a:custGeom>
              <a:rect l="l" t="t" r="r" b="b"/>
              <a:pathLst>
                <a:path w="4276291" h="2208176">
                  <a:moveTo>
                    <a:pt x="0" y="0"/>
                  </a:moveTo>
                  <a:lnTo>
                    <a:pt x="4276291" y="0"/>
                  </a:lnTo>
                  <a:lnTo>
                    <a:pt x="4276291" y="2208176"/>
                  </a:lnTo>
                  <a:lnTo>
                    <a:pt x="0" y="2208176"/>
                  </a:lnTo>
                  <a:close/>
                </a:path>
              </a:pathLst>
            </a:custGeom>
            <a:solidFill>
              <a:srgbClr val="000000">
                <a:alpha val="68627"/>
              </a:srgbClr>
            </a:solidFill>
          </p:spPr>
          <p:txBody>
            <a:bodyPr/>
            <a:lstStyle/>
            <a:p/>
          </p:txBody>
        </p:sp>
        <p:sp>
          <p:nvSpPr>
            <p:cNvPr id="5" name="TextBox 5"/>
            <p:cNvSpPr txBox="1"/>
            <p:nvPr/>
          </p:nvSpPr>
          <p:spPr>
            <a:xfrm>
              <a:off x="0" y="-47625"/>
              <a:ext cx="4276291" cy="2255802"/>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858733" y="609600"/>
            <a:ext cx="2102460" cy="1895005"/>
          </a:xfrm>
          <a:prstGeom prst="rect">
            <a:avLst/>
          </a:prstGeom>
        </p:spPr>
      </p:pic>
      <p:sp>
        <p:nvSpPr>
          <p:cNvPr id="7" name="TextBox 7"/>
          <p:cNvSpPr txBox="1"/>
          <p:nvPr/>
        </p:nvSpPr>
        <p:spPr>
          <a:xfrm>
            <a:off x="1536513" y="2858135"/>
            <a:ext cx="15548966" cy="6374130"/>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Canva Sans"/>
              </a:rPr>
              <a:t>The market for baby swimming pools includes various items made especially for young children to play in the water. Smaller in size, shallow, and frequently inflatable, these pools offer young children a secure and supervised setting for water play. To meet the needs and desires of parents who want to expose their kids to the water in a fun and supervised way, baby swimming pools are designed with safety, comfort, and developmental benefits like enhanced coordination and sensory stimulation in mind. Many different designs are available on the market, ranging from simple inflatable pools to more complex versions with extra features like interactive elements or sunshades. The market for infant swimming pools is a crucial sector of the larger leisure products business.</a:t>
            </a:r>
          </a:p>
        </p:txBody>
      </p:sp>
      <p:sp>
        <p:nvSpPr>
          <p:cNvPr id="8" name="TextBox 8"/>
          <p:cNvSpPr txBox="1"/>
          <p:nvPr/>
        </p:nvSpPr>
        <p:spPr>
          <a:xfrm>
            <a:off x="5247092" y="1672120"/>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77" b="-9277"/>
            </a:stretch>
          </a:blipFill>
        </p:spPr>
        <p:txBody>
          <a:bodyPr/>
          <a:lstStyle/>
          <a:p/>
        </p:txBody>
      </p:sp>
      <p:grpSp>
        <p:nvGrpSpPr>
          <p:cNvPr id="3" name="Group 3"/>
          <p:cNvGrpSpPr/>
          <p:nvPr/>
        </p:nvGrpSpPr>
        <p:grpSpPr>
          <a:xfrm>
            <a:off x="296062" y="6149586"/>
            <a:ext cx="9732373" cy="2821616"/>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678647" y="6549855"/>
            <a:ext cx="2270037" cy="2267200"/>
          </a:xfrm>
          <a:custGeom>
            <a:rect l="l" t="t" r="r" b="b"/>
            <a:pathLst>
              <a:path w="2270037" h="2267200">
                <a:moveTo>
                  <a:pt x="0" y="0"/>
                </a:moveTo>
                <a:lnTo>
                  <a:pt x="2270037" y="0"/>
                </a:lnTo>
                <a:lnTo>
                  <a:pt x="2270037" y="2267199"/>
                </a:lnTo>
                <a:lnTo>
                  <a:pt x="0" y="2267199"/>
                </a:lnTo>
                <a:lnTo>
                  <a:pt x="0" y="0"/>
                </a:lnTo>
                <a:close/>
              </a:path>
            </a:pathLst>
          </a:custGeom>
          <a:blipFill>
            <a:blip r:embed="rId3"/>
            <a:stretch>
              <a:fillRect/>
            </a:stretch>
          </a:blipFill>
        </p:spPr>
        <p:txBody>
          <a:bodyPr/>
          <a:lstStyle/>
          <a:p/>
        </p:txBody>
      </p:sp>
      <p:grpSp>
        <p:nvGrpSpPr>
          <p:cNvPr id="7" name="Group 7"/>
          <p:cNvGrpSpPr/>
          <p:nvPr/>
        </p:nvGrpSpPr>
        <p:grpSpPr>
          <a:xfrm>
            <a:off x="597936" y="6442091"/>
            <a:ext cx="2236606" cy="2236606"/>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grpSp>
        <p:nvGrpSpPr>
          <p:cNvPr id="11" name="Group 11"/>
          <p:cNvGrpSpPr/>
          <p:nvPr/>
        </p:nvGrpSpPr>
        <p:grpSpPr>
          <a:xfrm>
            <a:off x="296062" y="2997962"/>
            <a:ext cx="9732373" cy="2821616"/>
            <a:chExt cx="917530" cy="266011"/>
          </a:xfrm>
        </p:grpSpPr>
        <p:sp>
          <p:nvSpPr>
            <p:cNvPr id="12" name="Freeform 12"/>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13" name="TextBox 13"/>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4" name="Freeform 14"/>
          <p:cNvSpPr/>
          <p:nvPr/>
        </p:nvSpPr>
        <p:spPr>
          <a:xfrm>
            <a:off x="678647" y="3398231"/>
            <a:ext cx="2270037" cy="2267200"/>
          </a:xfrm>
          <a:custGeom>
            <a:rect l="l" t="t" r="r" b="b"/>
            <a:pathLst>
              <a:path w="2270037" h="2267200">
                <a:moveTo>
                  <a:pt x="0" y="0"/>
                </a:moveTo>
                <a:lnTo>
                  <a:pt x="2270037" y="0"/>
                </a:lnTo>
                <a:lnTo>
                  <a:pt x="2270037" y="2267200"/>
                </a:lnTo>
                <a:lnTo>
                  <a:pt x="0" y="2267200"/>
                </a:lnTo>
                <a:lnTo>
                  <a:pt x="0" y="0"/>
                </a:lnTo>
                <a:close/>
              </a:path>
            </a:pathLst>
          </a:custGeom>
          <a:blipFill>
            <a:blip r:embed="rId3"/>
            <a:stretch>
              <a:fillRect/>
            </a:stretch>
          </a:blipFill>
        </p:spPr>
        <p:txBody>
          <a:bodyPr/>
          <a:lstStyle/>
          <a:p/>
        </p:txBody>
      </p:sp>
      <p:grpSp>
        <p:nvGrpSpPr>
          <p:cNvPr id="15" name="Group 15"/>
          <p:cNvGrpSpPr/>
          <p:nvPr/>
        </p:nvGrpSpPr>
        <p:grpSpPr>
          <a:xfrm>
            <a:off x="597936" y="3290467"/>
            <a:ext cx="2236606" cy="2236606"/>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924819" y="7158271"/>
            <a:ext cx="1638411" cy="1235199"/>
          </a:xfrm>
          <a:prstGeom prst="rect">
            <a:avLst/>
          </a:prstGeom>
        </p:spPr>
        <p:txBody>
          <a:bodyPr lIns="0" tIns="0" rIns="0" bIns="0" rtlCol="0" anchor="t">
            <a:spAutoFit/>
          </a:bodyPr>
          <a:lstStyle/>
          <a:p>
            <a:pPr algn="ctr">
              <a:lnSpc>
                <a:spcPts val="3039"/>
              </a:lnSpc>
            </a:pPr>
            <a:r>
              <a:rPr lang="en-US" sz="4824">
                <a:solidFill>
                  <a:srgbClr val="1E3048"/>
                </a:solidFill>
                <a:latin typeface="Canva Sans Bold"/>
              </a:rPr>
              <a:t>2024- 2031</a:t>
            </a:r>
          </a:p>
        </p:txBody>
      </p:sp>
      <p:sp>
        <p:nvSpPr>
          <p:cNvPr id="19" name="TextBox 19"/>
          <p:cNvSpPr txBox="1"/>
          <p:nvPr/>
        </p:nvSpPr>
        <p:spPr>
          <a:xfrm>
            <a:off x="3381522" y="6851169"/>
            <a:ext cx="5491658" cy="1452231"/>
          </a:xfrm>
          <a:prstGeom prst="rect">
            <a:avLst/>
          </a:prstGeom>
        </p:spPr>
        <p:txBody>
          <a:bodyPr lIns="0" tIns="0" rIns="0" bIns="0" rtlCol="0" anchor="t">
            <a:spAutoFit/>
          </a:bodyPr>
          <a:lstStyle/>
          <a:p>
            <a:pPr algn="ctr">
              <a:lnSpc>
                <a:spcPts val="5664"/>
              </a:lnSpc>
            </a:pPr>
            <a:r>
              <a:rPr lang="en-US" sz="5499">
                <a:solidFill>
                  <a:srgbClr val="FFFFFF"/>
                </a:solidFill>
                <a:latin typeface="Canva Sans"/>
              </a:rPr>
              <a:t>CAGR</a:t>
            </a:r>
          </a:p>
          <a:p>
            <a:pPr algn="ctr">
              <a:lnSpc>
                <a:spcPts val="5664"/>
              </a:lnSpc>
            </a:pPr>
            <a:r>
              <a:rPr lang="en-US" sz="5499">
                <a:solidFill>
                  <a:srgbClr val="FFFFFF"/>
                </a:solidFill>
                <a:latin typeface="Canva Sans"/>
              </a:rPr>
              <a:t>3.50%</a:t>
            </a:r>
          </a:p>
        </p:txBody>
      </p:sp>
      <p:sp>
        <p:nvSpPr>
          <p:cNvPr id="20" name="TextBox 20"/>
          <p:cNvSpPr txBox="1"/>
          <p:nvPr/>
        </p:nvSpPr>
        <p:spPr>
          <a:xfrm>
            <a:off x="5162248" y="530987"/>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924819" y="4308732"/>
            <a:ext cx="1638411" cy="466775"/>
          </a:xfrm>
          <a:prstGeom prst="rect">
            <a:avLst/>
          </a:prstGeom>
        </p:spPr>
        <p:txBody>
          <a:bodyPr lIns="0" tIns="0" rIns="0" bIns="0" rtlCol="0" anchor="t">
            <a:spAutoFit/>
          </a:bodyPr>
          <a:lstStyle/>
          <a:p>
            <a:pPr algn="ctr">
              <a:lnSpc>
                <a:spcPts val="3039"/>
              </a:lnSpc>
            </a:pPr>
            <a:r>
              <a:rPr lang="en-US" sz="4824">
                <a:solidFill>
                  <a:srgbClr val="1E3048"/>
                </a:solidFill>
                <a:latin typeface="Canva Sans Bold"/>
              </a:rPr>
              <a:t>2024</a:t>
            </a:r>
          </a:p>
        </p:txBody>
      </p:sp>
      <p:sp>
        <p:nvSpPr>
          <p:cNvPr id="22" name="TextBox 22"/>
          <p:cNvSpPr txBox="1"/>
          <p:nvPr/>
        </p:nvSpPr>
        <p:spPr>
          <a:xfrm>
            <a:off x="2834541" y="3629801"/>
            <a:ext cx="7091858" cy="1452231"/>
          </a:xfrm>
          <a:prstGeom prst="rect">
            <a:avLst/>
          </a:prstGeom>
        </p:spPr>
        <p:txBody>
          <a:bodyPr lIns="0" tIns="0" rIns="0" bIns="0" rtlCol="0" anchor="t">
            <a:spAutoFit/>
          </a:bodyPr>
          <a:lstStyle/>
          <a:p>
            <a:pPr algn="ctr">
              <a:lnSpc>
                <a:spcPts val="5664"/>
              </a:lnSpc>
            </a:pPr>
            <a:r>
              <a:rPr lang="en-US" sz="5499">
                <a:solidFill>
                  <a:srgbClr val="FFFFFF"/>
                </a:solidFill>
                <a:latin typeface="Canva Sans"/>
              </a:rPr>
              <a:t>MARKET SIZE</a:t>
            </a:r>
          </a:p>
          <a:p>
            <a:pPr algn="ctr">
              <a:lnSpc>
                <a:spcPts val="5664"/>
              </a:lnSpc>
            </a:pPr>
            <a:r>
              <a:rPr lang="en-US" sz="5499">
                <a:solidFill>
                  <a:srgbClr val="FFFFFF"/>
                </a:solidFill>
                <a:latin typeface="Canva Sans"/>
              </a:rPr>
              <a:t>USD 56121.5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b="-9111"/>
            </a:stretch>
          </a:blipFill>
        </p:spPr>
        <p:txBody>
          <a:bodyPr/>
          <a:lstStyle/>
          <a:p/>
        </p:txBody>
      </p:sp>
      <p:sp>
        <p:nvSpPr>
          <p:cNvPr id="3" name="TextBox 3"/>
          <p:cNvSpPr txBox="1"/>
          <p:nvPr/>
        </p:nvSpPr>
        <p:spPr>
          <a:xfrm>
            <a:off x="1394317" y="118705"/>
            <a:ext cx="17301600" cy="903607"/>
          </a:xfrm>
          <a:prstGeom prst="rect">
            <a:avLst/>
          </a:prstGeom>
        </p:spPr>
        <p:txBody>
          <a:bodyPr lIns="0" tIns="0" rIns="0" bIns="0" rtlCol="0" anchor="t">
            <a:spAutoFit/>
          </a:bodyPr>
          <a:lstStyle/>
          <a:p>
            <a:pPr algn="ctr">
              <a:lnSpc>
                <a:spcPts val="7419"/>
              </a:lnSpc>
            </a:pPr>
            <a:r>
              <a:rPr lang="en-US" sz="5299">
                <a:solidFill>
                  <a:srgbClr val="000000"/>
                </a:solidFill>
                <a:latin typeface="Canva Sans"/>
              </a:rPr>
              <a:t>REVENUE MARKET SHARE BY SEGMENTS 2024</a:t>
            </a:r>
          </a:p>
        </p:txBody>
      </p:sp>
      <p:pic>
        <p:nvPicPr>
          <p:cNvPr id="4" name="Picture 4"/>
          <p:cNvPicPr>
            <a:picLocks noChangeAspect="1"/>
          </p:cNvPicPr>
          <p:nvPr/>
        </p:nvPicPr>
        <p:blipFill>
          <a:blip r:embed="rId3"/>
          <a:srcRect l="36500" t="25150" r="35874" b="24564"/>
          <a:stretch>
            <a:fillRect/>
          </a:stretch>
        </p:blipFill>
        <p:spPr>
          <a:xfrm>
            <a:off x="-40826" y="-72756"/>
            <a:ext cx="2139052" cy="2190137"/>
          </a:xfrm>
          <a:prstGeom prst="rect">
            <a:avLst/>
          </a:prstGeom>
        </p:spPr>
      </p:pic>
      <p:grpSp>
        <p:nvGrpSpPr>
          <p:cNvPr id="5" name="Group 5"/>
          <p:cNvGrpSpPr/>
          <p:nvPr/>
        </p:nvGrpSpPr>
        <p:grpSpPr>
          <a:xfrm>
            <a:off x="2740139" y="2671227"/>
            <a:ext cx="6116924" cy="3145638"/>
            <a:chExt cx="6608219" cy="3398287"/>
          </a:xfrm>
        </p:grpSpPr>
        <p:sp>
          <p:nvSpPr>
            <p:cNvPr id="6" name="Freeform 6"/>
            <p:cNvSpPr/>
            <p:nvPr/>
          </p:nvSpPr>
          <p:spPr>
            <a:xfrm>
              <a:off x="0" y="0"/>
              <a:ext cx="6608219" cy="3398288"/>
            </a:xfrm>
            <a:custGeom>
              <a:rect l="l" t="t" r="r" b="b"/>
              <a:pathLst>
                <a:path w="6608218" h="3398288">
                  <a:moveTo>
                    <a:pt x="6483759" y="3398288"/>
                  </a:moveTo>
                  <a:lnTo>
                    <a:pt x="124460" y="3398288"/>
                  </a:lnTo>
                  <a:cubicBezTo>
                    <a:pt x="55880" y="3398288"/>
                    <a:pt x="0" y="3342408"/>
                    <a:pt x="0" y="3273827"/>
                  </a:cubicBezTo>
                  <a:lnTo>
                    <a:pt x="0" y="124460"/>
                  </a:lnTo>
                  <a:cubicBezTo>
                    <a:pt x="0" y="55880"/>
                    <a:pt x="55880" y="0"/>
                    <a:pt x="124460" y="0"/>
                  </a:cubicBezTo>
                  <a:lnTo>
                    <a:pt x="6483759" y="0"/>
                  </a:lnTo>
                  <a:cubicBezTo>
                    <a:pt x="6552339" y="0"/>
                    <a:pt x="6608219" y="55880"/>
                    <a:pt x="6608219" y="124460"/>
                  </a:cubicBezTo>
                  <a:lnTo>
                    <a:pt x="6608219" y="3273828"/>
                  </a:lnTo>
                  <a:cubicBezTo>
                    <a:pt x="6608219" y="3342408"/>
                    <a:pt x="6552339" y="3398288"/>
                    <a:pt x="6483759" y="3398288"/>
                  </a:cubicBezTo>
                  <a:close/>
                </a:path>
              </a:pathLst>
            </a:custGeom>
            <a:solidFill>
              <a:srgbClr val="000000">
                <a:alpha val="72941"/>
              </a:srgbClr>
            </a:solidFill>
          </p:spPr>
          <p:txBody>
            <a:bodyPr/>
            <a:lstStyle/>
            <a:p/>
          </p:txBody>
        </p:sp>
      </p:grpSp>
      <p:grpSp>
        <p:nvGrpSpPr>
          <p:cNvPr id="7" name="Group 7"/>
          <p:cNvGrpSpPr/>
          <p:nvPr/>
        </p:nvGrpSpPr>
        <p:grpSpPr>
          <a:xfrm rot="5400000">
            <a:off x="1434036" y="2267094"/>
            <a:ext cx="1046145" cy="3995868"/>
            <a:chExt cx="3130550" cy="11957493"/>
          </a:xfrm>
        </p:grpSpPr>
        <p:sp>
          <p:nvSpPr>
            <p:cNvPr id="8" name="Freeform 8"/>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9" name="Group 9"/>
          <p:cNvGrpSpPr/>
          <p:nvPr/>
        </p:nvGrpSpPr>
        <p:grpSpPr>
          <a:xfrm>
            <a:off x="2696249" y="6065803"/>
            <a:ext cx="6160813" cy="3192497"/>
            <a:chExt cx="6655633" cy="3448910"/>
          </a:xfrm>
        </p:grpSpPr>
        <p:sp>
          <p:nvSpPr>
            <p:cNvPr id="10" name="Freeform 10"/>
            <p:cNvSpPr/>
            <p:nvPr/>
          </p:nvSpPr>
          <p:spPr>
            <a:xfrm>
              <a:off x="0" y="0"/>
              <a:ext cx="6655633" cy="3448910"/>
            </a:xfrm>
            <a:custGeom>
              <a:rect l="l" t="t" r="r" b="b"/>
              <a:pathLst>
                <a:path w="6655633" h="3448910">
                  <a:moveTo>
                    <a:pt x="6531173" y="3448910"/>
                  </a:moveTo>
                  <a:lnTo>
                    <a:pt x="124460" y="3448910"/>
                  </a:lnTo>
                  <a:cubicBezTo>
                    <a:pt x="55880" y="3448910"/>
                    <a:pt x="0" y="3393030"/>
                    <a:pt x="0" y="3324450"/>
                  </a:cubicBezTo>
                  <a:lnTo>
                    <a:pt x="0" y="124460"/>
                  </a:lnTo>
                  <a:cubicBezTo>
                    <a:pt x="0" y="55880"/>
                    <a:pt x="55880" y="0"/>
                    <a:pt x="124460" y="0"/>
                  </a:cubicBezTo>
                  <a:lnTo>
                    <a:pt x="6531173" y="0"/>
                  </a:lnTo>
                  <a:cubicBezTo>
                    <a:pt x="6599754" y="0"/>
                    <a:pt x="6655633" y="55880"/>
                    <a:pt x="6655633" y="124460"/>
                  </a:cubicBezTo>
                  <a:lnTo>
                    <a:pt x="6655633" y="3324450"/>
                  </a:lnTo>
                  <a:cubicBezTo>
                    <a:pt x="6655633" y="3393030"/>
                    <a:pt x="6599754" y="3448910"/>
                    <a:pt x="6531173" y="3448910"/>
                  </a:cubicBezTo>
                  <a:close/>
                </a:path>
              </a:pathLst>
            </a:custGeom>
            <a:solidFill>
              <a:srgbClr val="000000">
                <a:alpha val="72941"/>
              </a:srgbClr>
            </a:solidFill>
          </p:spPr>
          <p:txBody>
            <a:bodyPr/>
            <a:lstStyle/>
            <a:p/>
          </p:txBody>
        </p:sp>
      </p:grpSp>
      <p:grpSp>
        <p:nvGrpSpPr>
          <p:cNvPr id="11" name="Group 11"/>
          <p:cNvGrpSpPr/>
          <p:nvPr/>
        </p:nvGrpSpPr>
        <p:grpSpPr>
          <a:xfrm rot="5400000">
            <a:off x="1458869" y="5596064"/>
            <a:ext cx="1046145" cy="3995868"/>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3" name="TextBox 13"/>
          <p:cNvSpPr txBox="1"/>
          <p:nvPr/>
        </p:nvSpPr>
        <p:spPr>
          <a:xfrm>
            <a:off x="62098" y="4028350"/>
            <a:ext cx="3600972" cy="441205"/>
          </a:xfrm>
          <a:prstGeom prst="rect">
            <a:avLst/>
          </a:prstGeom>
        </p:spPr>
        <p:txBody>
          <a:bodyPr lIns="0" tIns="0" rIns="0" bIns="0" rtlCol="0" anchor="t">
            <a:spAutoFit/>
          </a:bodyPr>
          <a:lstStyle/>
          <a:p>
            <a:pPr algn="ctr">
              <a:lnSpc>
                <a:spcPts val="3373"/>
              </a:lnSpc>
            </a:pPr>
            <a:r>
              <a:rPr lang="en-US" sz="3339">
                <a:solidFill>
                  <a:srgbClr val="43B4BE"/>
                </a:solidFill>
                <a:latin typeface="Canva Sans"/>
              </a:rPr>
              <a:t>Type Segment</a:t>
            </a:r>
          </a:p>
        </p:txBody>
      </p:sp>
      <p:sp>
        <p:nvSpPr>
          <p:cNvPr id="14" name="TextBox 14"/>
          <p:cNvSpPr txBox="1"/>
          <p:nvPr/>
        </p:nvSpPr>
        <p:spPr>
          <a:xfrm>
            <a:off x="156623" y="7193088"/>
            <a:ext cx="3600972" cy="858971"/>
          </a:xfrm>
          <a:prstGeom prst="rect">
            <a:avLst/>
          </a:prstGeom>
        </p:spPr>
        <p:txBody>
          <a:bodyPr lIns="0" tIns="0" rIns="0" bIns="0" rtlCol="0" anchor="t">
            <a:spAutoFit/>
          </a:bodyPr>
          <a:lstStyle/>
          <a:p>
            <a:pPr algn="ctr">
              <a:lnSpc>
                <a:spcPts val="3373"/>
              </a:lnSpc>
            </a:pPr>
            <a:r>
              <a:rPr lang="en-US" sz="3339">
                <a:solidFill>
                  <a:srgbClr val="43B4BE"/>
                </a:solidFill>
                <a:latin typeface="Canva Sans"/>
              </a:rPr>
              <a:t>Application Segment </a:t>
            </a:r>
          </a:p>
        </p:txBody>
      </p:sp>
      <p:sp>
        <p:nvSpPr>
          <p:cNvPr id="15" name="TextBox 15"/>
          <p:cNvSpPr txBox="1"/>
          <p:nvPr/>
        </p:nvSpPr>
        <p:spPr>
          <a:xfrm>
            <a:off x="3782427" y="3683167"/>
            <a:ext cx="4945158" cy="1026795"/>
          </a:xfrm>
          <a:prstGeom prst="rect">
            <a:avLst/>
          </a:prstGeom>
        </p:spPr>
        <p:txBody>
          <a:bodyPr lIns="0" tIns="0" rIns="0" bIns="0" rtlCol="0" anchor="t">
            <a:spAutoFit/>
          </a:bodyPr>
          <a:lstStyle/>
          <a:p>
            <a:pPr marL="647700" lvl="1" indent="-323850" algn="l">
              <a:lnSpc>
                <a:spcPts val="4140"/>
              </a:lnSpc>
              <a:buFont typeface="Arial"/>
              <a:buChar char="•"/>
            </a:pPr>
            <a:r>
              <a:rPr lang="en-US" sz="3000">
                <a:solidFill>
                  <a:srgbClr val="FFFFFF"/>
                </a:solidFill>
                <a:latin typeface="Canva Sans"/>
              </a:rPr>
              <a:t>Inflatable Baby Pool </a:t>
            </a:r>
          </a:p>
          <a:p>
            <a:pPr marL="647700" lvl="1" indent="-323850" algn="l">
              <a:lnSpc>
                <a:spcPts val="4140"/>
              </a:lnSpc>
              <a:buFont typeface="Arial"/>
              <a:buChar char="•"/>
            </a:pPr>
            <a:r>
              <a:rPr lang="en-US" sz="3000">
                <a:solidFill>
                  <a:srgbClr val="FFFFFF"/>
                </a:solidFill>
                <a:latin typeface="Canva Sans"/>
              </a:rPr>
              <a:t>Scaffolding Baby Pool </a:t>
            </a:r>
          </a:p>
        </p:txBody>
      </p:sp>
      <p:sp>
        <p:nvSpPr>
          <p:cNvPr id="16" name="TextBox 16"/>
          <p:cNvSpPr txBox="1"/>
          <p:nvPr/>
        </p:nvSpPr>
        <p:spPr>
          <a:xfrm>
            <a:off x="3979876" y="6698314"/>
            <a:ext cx="4418534" cy="1550670"/>
          </a:xfrm>
          <a:prstGeom prst="rect">
            <a:avLst/>
          </a:prstGeom>
        </p:spPr>
        <p:txBody>
          <a:bodyPr lIns="0" tIns="0" rIns="0" bIns="0" rtlCol="0" anchor="t">
            <a:spAutoFit/>
          </a:bodyPr>
          <a:lstStyle/>
          <a:p>
            <a:pPr marL="647700" lvl="1" indent="-323850" algn="l">
              <a:lnSpc>
                <a:spcPts val="4140"/>
              </a:lnSpc>
              <a:buFont typeface="Arial"/>
              <a:buChar char="•"/>
            </a:pPr>
            <a:r>
              <a:rPr lang="en-US" sz="3000">
                <a:solidFill>
                  <a:srgbClr val="FFFFFF"/>
                </a:solidFill>
                <a:latin typeface="Canva Sans"/>
              </a:rPr>
              <a:t>Home </a:t>
            </a:r>
          </a:p>
          <a:p>
            <a:pPr marL="647700" lvl="1" indent="-323850" algn="l">
              <a:lnSpc>
                <a:spcPts val="4140"/>
              </a:lnSpc>
              <a:buFont typeface="Arial"/>
              <a:buChar char="•"/>
            </a:pPr>
            <a:r>
              <a:rPr lang="en-US" sz="3000">
                <a:solidFill>
                  <a:srgbClr val="FFFFFF"/>
                </a:solidFill>
                <a:latin typeface="Canva Sans"/>
              </a:rPr>
              <a:t>Commercial </a:t>
            </a:r>
          </a:p>
          <a:p>
            <a:pPr marL="647700" lvl="1" indent="-323850" algn="l">
              <a:lnSpc>
                <a:spcPts val="4140"/>
              </a:lnSpc>
              <a:buFont typeface="Arial"/>
              <a:buChar char="•"/>
            </a:pPr>
            <a:r>
              <a:rPr lang="en-US" sz="3000">
                <a:solidFill>
                  <a:srgbClr val="FFFFFF"/>
                </a:solidFill>
                <a:latin typeface="Canva Sans"/>
              </a:rPr>
              <a:t>Hospital </a:t>
            </a:r>
          </a:p>
        </p:txBody>
      </p:sp>
      <p:grpSp>
        <p:nvGrpSpPr>
          <p:cNvPr id="17" name="Group 17"/>
          <p:cNvGrpSpPr/>
          <p:nvPr/>
        </p:nvGrpSpPr>
        <p:grpSpPr>
          <a:xfrm>
            <a:off x="12183429" y="2772267"/>
            <a:ext cx="6116924" cy="3145638"/>
            <a:chExt cx="6608219" cy="3398287"/>
          </a:xfrm>
        </p:grpSpPr>
        <p:sp>
          <p:nvSpPr>
            <p:cNvPr id="18" name="Freeform 18"/>
            <p:cNvSpPr/>
            <p:nvPr/>
          </p:nvSpPr>
          <p:spPr>
            <a:xfrm>
              <a:off x="0" y="0"/>
              <a:ext cx="6608219" cy="3398288"/>
            </a:xfrm>
            <a:custGeom>
              <a:rect l="l" t="t" r="r" b="b"/>
              <a:pathLst>
                <a:path w="6608218" h="3398288">
                  <a:moveTo>
                    <a:pt x="6483759" y="3398288"/>
                  </a:moveTo>
                  <a:lnTo>
                    <a:pt x="124460" y="3398288"/>
                  </a:lnTo>
                  <a:cubicBezTo>
                    <a:pt x="55880" y="3398288"/>
                    <a:pt x="0" y="3342408"/>
                    <a:pt x="0" y="3273827"/>
                  </a:cubicBezTo>
                  <a:lnTo>
                    <a:pt x="0" y="124460"/>
                  </a:lnTo>
                  <a:cubicBezTo>
                    <a:pt x="0" y="55880"/>
                    <a:pt x="55880" y="0"/>
                    <a:pt x="124460" y="0"/>
                  </a:cubicBezTo>
                  <a:lnTo>
                    <a:pt x="6483759" y="0"/>
                  </a:lnTo>
                  <a:cubicBezTo>
                    <a:pt x="6552339" y="0"/>
                    <a:pt x="6608219" y="55880"/>
                    <a:pt x="6608219" y="124460"/>
                  </a:cubicBezTo>
                  <a:lnTo>
                    <a:pt x="6608219" y="3273828"/>
                  </a:lnTo>
                  <a:cubicBezTo>
                    <a:pt x="6608219" y="3342408"/>
                    <a:pt x="6552339" y="3398288"/>
                    <a:pt x="6483759" y="3398288"/>
                  </a:cubicBezTo>
                  <a:close/>
                </a:path>
              </a:pathLst>
            </a:custGeom>
            <a:solidFill>
              <a:srgbClr val="000000">
                <a:alpha val="72941"/>
              </a:srgbClr>
            </a:solidFill>
          </p:spPr>
          <p:txBody>
            <a:bodyPr/>
            <a:lstStyle/>
            <a:p/>
          </p:txBody>
        </p:sp>
      </p:grpSp>
      <p:grpSp>
        <p:nvGrpSpPr>
          <p:cNvPr id="19" name="Group 19"/>
          <p:cNvGrpSpPr/>
          <p:nvPr/>
        </p:nvGrpSpPr>
        <p:grpSpPr>
          <a:xfrm rot="5400000">
            <a:off x="10877327" y="2368134"/>
            <a:ext cx="1046145" cy="3995868"/>
            <a:chExt cx="3130550" cy="11957493"/>
          </a:xfrm>
        </p:grpSpPr>
        <p:sp>
          <p:nvSpPr>
            <p:cNvPr id="20" name="Freeform 2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21" name="Group 21"/>
          <p:cNvGrpSpPr/>
          <p:nvPr/>
        </p:nvGrpSpPr>
        <p:grpSpPr>
          <a:xfrm>
            <a:off x="12139540" y="6166843"/>
            <a:ext cx="6160813" cy="3192497"/>
            <a:chExt cx="6655633" cy="3448910"/>
          </a:xfrm>
        </p:grpSpPr>
        <p:sp>
          <p:nvSpPr>
            <p:cNvPr id="22" name="Freeform 22"/>
            <p:cNvSpPr/>
            <p:nvPr/>
          </p:nvSpPr>
          <p:spPr>
            <a:xfrm>
              <a:off x="0" y="0"/>
              <a:ext cx="6655633" cy="3448910"/>
            </a:xfrm>
            <a:custGeom>
              <a:rect l="l" t="t" r="r" b="b"/>
              <a:pathLst>
                <a:path w="6655633" h="3448910">
                  <a:moveTo>
                    <a:pt x="6531173" y="3448910"/>
                  </a:moveTo>
                  <a:lnTo>
                    <a:pt x="124460" y="3448910"/>
                  </a:lnTo>
                  <a:cubicBezTo>
                    <a:pt x="55880" y="3448910"/>
                    <a:pt x="0" y="3393030"/>
                    <a:pt x="0" y="3324450"/>
                  </a:cubicBezTo>
                  <a:lnTo>
                    <a:pt x="0" y="124460"/>
                  </a:lnTo>
                  <a:cubicBezTo>
                    <a:pt x="0" y="55880"/>
                    <a:pt x="55880" y="0"/>
                    <a:pt x="124460" y="0"/>
                  </a:cubicBezTo>
                  <a:lnTo>
                    <a:pt x="6531173" y="0"/>
                  </a:lnTo>
                  <a:cubicBezTo>
                    <a:pt x="6599754" y="0"/>
                    <a:pt x="6655633" y="55880"/>
                    <a:pt x="6655633" y="124460"/>
                  </a:cubicBezTo>
                  <a:lnTo>
                    <a:pt x="6655633" y="3324450"/>
                  </a:lnTo>
                  <a:cubicBezTo>
                    <a:pt x="6655633" y="3393030"/>
                    <a:pt x="6599754" y="3448910"/>
                    <a:pt x="6531173" y="3448910"/>
                  </a:cubicBezTo>
                  <a:close/>
                </a:path>
              </a:pathLst>
            </a:custGeom>
            <a:solidFill>
              <a:srgbClr val="000000">
                <a:alpha val="72941"/>
              </a:srgbClr>
            </a:solidFill>
          </p:spPr>
          <p:txBody>
            <a:bodyPr/>
            <a:lstStyle/>
            <a:p/>
          </p:txBody>
        </p:sp>
      </p:grpSp>
      <p:grpSp>
        <p:nvGrpSpPr>
          <p:cNvPr id="23" name="Group 23"/>
          <p:cNvGrpSpPr/>
          <p:nvPr/>
        </p:nvGrpSpPr>
        <p:grpSpPr>
          <a:xfrm rot="5400000">
            <a:off x="10902160" y="5697103"/>
            <a:ext cx="1046145" cy="3995868"/>
            <a:chExt cx="3130550" cy="11957493"/>
          </a:xfrm>
        </p:grpSpPr>
        <p:sp>
          <p:nvSpPr>
            <p:cNvPr id="24" name="Freeform 24"/>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5" name="TextBox 25"/>
          <p:cNvSpPr txBox="1"/>
          <p:nvPr/>
        </p:nvSpPr>
        <p:spPr>
          <a:xfrm>
            <a:off x="9505388" y="4129389"/>
            <a:ext cx="3600972" cy="441205"/>
          </a:xfrm>
          <a:prstGeom prst="rect">
            <a:avLst/>
          </a:prstGeom>
        </p:spPr>
        <p:txBody>
          <a:bodyPr lIns="0" tIns="0" rIns="0" bIns="0" rtlCol="0" anchor="t">
            <a:spAutoFit/>
          </a:bodyPr>
          <a:lstStyle/>
          <a:p>
            <a:pPr algn="ctr">
              <a:lnSpc>
                <a:spcPts val="3373"/>
              </a:lnSpc>
            </a:pPr>
            <a:r>
              <a:rPr lang="en-US" sz="3339">
                <a:solidFill>
                  <a:srgbClr val="43B4BE"/>
                </a:solidFill>
                <a:latin typeface="Canva Sans"/>
              </a:rPr>
              <a:t>Size Segment </a:t>
            </a:r>
          </a:p>
        </p:txBody>
      </p:sp>
      <p:sp>
        <p:nvSpPr>
          <p:cNvPr id="26" name="TextBox 26"/>
          <p:cNvSpPr txBox="1"/>
          <p:nvPr/>
        </p:nvSpPr>
        <p:spPr>
          <a:xfrm>
            <a:off x="9624746" y="7294127"/>
            <a:ext cx="3600972" cy="858971"/>
          </a:xfrm>
          <a:prstGeom prst="rect">
            <a:avLst/>
          </a:prstGeom>
        </p:spPr>
        <p:txBody>
          <a:bodyPr lIns="0" tIns="0" rIns="0" bIns="0" rtlCol="0" anchor="t">
            <a:spAutoFit/>
          </a:bodyPr>
          <a:lstStyle/>
          <a:p>
            <a:pPr algn="ctr">
              <a:lnSpc>
                <a:spcPts val="3373"/>
              </a:lnSpc>
            </a:pPr>
            <a:r>
              <a:rPr lang="en-US" sz="3339">
                <a:solidFill>
                  <a:srgbClr val="43B4BE"/>
                </a:solidFill>
                <a:latin typeface="Canva Sans"/>
              </a:rPr>
              <a:t>Distribution channel</a:t>
            </a:r>
          </a:p>
        </p:txBody>
      </p:sp>
      <p:sp>
        <p:nvSpPr>
          <p:cNvPr id="27" name="TextBox 27"/>
          <p:cNvSpPr txBox="1"/>
          <p:nvPr/>
        </p:nvSpPr>
        <p:spPr>
          <a:xfrm>
            <a:off x="13522158" y="3338470"/>
            <a:ext cx="4945158" cy="1550670"/>
          </a:xfrm>
          <a:prstGeom prst="rect">
            <a:avLst/>
          </a:prstGeom>
        </p:spPr>
        <p:txBody>
          <a:bodyPr lIns="0" tIns="0" rIns="0" bIns="0" rtlCol="0" anchor="t">
            <a:spAutoFit/>
          </a:bodyPr>
          <a:lstStyle/>
          <a:p>
            <a:pPr marL="647700" lvl="1" indent="-323850" algn="l">
              <a:lnSpc>
                <a:spcPts val="4140"/>
              </a:lnSpc>
              <a:buFont typeface="Arial"/>
              <a:buChar char="•"/>
            </a:pPr>
            <a:r>
              <a:rPr lang="en-US" sz="3000">
                <a:solidFill>
                  <a:srgbClr val="FFFFFF"/>
                </a:solidFill>
                <a:latin typeface="Canva Sans"/>
              </a:rPr>
              <a:t>Large Size </a:t>
            </a:r>
          </a:p>
          <a:p>
            <a:pPr marL="647700" lvl="1" indent="-323850" algn="l">
              <a:lnSpc>
                <a:spcPts val="4140"/>
              </a:lnSpc>
              <a:buFont typeface="Arial"/>
              <a:buChar char="•"/>
            </a:pPr>
            <a:r>
              <a:rPr lang="en-US" sz="3000">
                <a:solidFill>
                  <a:srgbClr val="FFFFFF"/>
                </a:solidFill>
                <a:latin typeface="Canva Sans"/>
              </a:rPr>
              <a:t>Middle Size </a:t>
            </a:r>
          </a:p>
          <a:p>
            <a:pPr marL="647700" lvl="1" indent="-323850" algn="l">
              <a:lnSpc>
                <a:spcPts val="4140"/>
              </a:lnSpc>
              <a:buFont typeface="Arial"/>
              <a:buChar char="•"/>
            </a:pPr>
            <a:r>
              <a:rPr lang="en-US" sz="3000">
                <a:solidFill>
                  <a:srgbClr val="FFFFFF"/>
                </a:solidFill>
                <a:latin typeface="Canva Sans"/>
              </a:rPr>
              <a:t>Small Size </a:t>
            </a:r>
          </a:p>
        </p:txBody>
      </p:sp>
      <p:sp>
        <p:nvSpPr>
          <p:cNvPr id="28" name="TextBox 28"/>
          <p:cNvSpPr txBox="1"/>
          <p:nvPr/>
        </p:nvSpPr>
        <p:spPr>
          <a:xfrm>
            <a:off x="13106360" y="6440068"/>
            <a:ext cx="5193994" cy="2598420"/>
          </a:xfrm>
          <a:prstGeom prst="rect">
            <a:avLst/>
          </a:prstGeom>
        </p:spPr>
        <p:txBody>
          <a:bodyPr lIns="0" tIns="0" rIns="0" bIns="0" rtlCol="0" anchor="t">
            <a:spAutoFit/>
          </a:bodyPr>
          <a:lstStyle/>
          <a:p>
            <a:pPr marL="647700" lvl="1" indent="-323850" algn="l">
              <a:lnSpc>
                <a:spcPts val="4140"/>
              </a:lnSpc>
              <a:buFont typeface="Arial"/>
              <a:buChar char="•"/>
            </a:pPr>
            <a:r>
              <a:rPr lang="en-US" sz="3000">
                <a:solidFill>
                  <a:srgbClr val="FFFFFF"/>
                </a:solidFill>
                <a:latin typeface="Canva Sans"/>
              </a:rPr>
              <a:t>Hypermarkets</a:t>
            </a:r>
          </a:p>
          <a:p>
            <a:pPr marL="647700" lvl="1" indent="-323850" algn="l">
              <a:lnSpc>
                <a:spcPts val="4140"/>
              </a:lnSpc>
              <a:buFont typeface="Arial"/>
              <a:buChar char="•"/>
            </a:pPr>
            <a:r>
              <a:rPr lang="en-US" sz="3000">
                <a:solidFill>
                  <a:srgbClr val="FFFFFF"/>
                </a:solidFill>
                <a:latin typeface="Canva Sans"/>
              </a:rPr>
              <a:t>Department Store </a:t>
            </a:r>
          </a:p>
          <a:p>
            <a:pPr marL="647700" lvl="1" indent="-323850" algn="l">
              <a:lnSpc>
                <a:spcPts val="4140"/>
              </a:lnSpc>
              <a:buFont typeface="Arial"/>
              <a:buChar char="•"/>
            </a:pPr>
            <a:r>
              <a:rPr lang="en-US" sz="3000">
                <a:solidFill>
                  <a:srgbClr val="FFFFFF"/>
                </a:solidFill>
                <a:latin typeface="Canva Sans"/>
              </a:rPr>
              <a:t>Independent Outdoor Activities Stores </a:t>
            </a:r>
          </a:p>
          <a:p>
            <a:pPr marL="647700" lvl="1" indent="-323850" algn="l">
              <a:lnSpc>
                <a:spcPts val="4140"/>
              </a:lnSpc>
              <a:buFont typeface="Arial"/>
              <a:buChar char="•"/>
            </a:pPr>
            <a:r>
              <a:rPr lang="en-US" sz="3000">
                <a:solidFill>
                  <a:srgbClr val="FFFFFF"/>
                </a:solidFill>
                <a:latin typeface="Canva Sans"/>
              </a:rPr>
              <a:t>Online Retailers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497069" y="2363759"/>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940705" y="5743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502248" y="2512603"/>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255707" y="2818891"/>
            <a:ext cx="35352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22448.6 million</a:t>
            </a:r>
          </a:p>
        </p:txBody>
      </p:sp>
      <p:sp>
        <p:nvSpPr>
          <p:cNvPr id="7" name="TextBox 7"/>
          <p:cNvSpPr txBox="1"/>
          <p:nvPr/>
        </p:nvSpPr>
        <p:spPr>
          <a:xfrm>
            <a:off x="14255707" y="3943317"/>
            <a:ext cx="34082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16836.45 million</a:t>
            </a:r>
          </a:p>
        </p:txBody>
      </p:sp>
      <p:sp>
        <p:nvSpPr>
          <p:cNvPr id="8" name="TextBox 8"/>
          <p:cNvSpPr txBox="1"/>
          <p:nvPr/>
        </p:nvSpPr>
        <p:spPr>
          <a:xfrm>
            <a:off x="14255707" y="4916170"/>
            <a:ext cx="34336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12907.95 million</a:t>
            </a:r>
          </a:p>
        </p:txBody>
      </p:sp>
      <p:sp>
        <p:nvSpPr>
          <p:cNvPr id="9" name="TextBox 9"/>
          <p:cNvSpPr txBox="1"/>
          <p:nvPr/>
        </p:nvSpPr>
        <p:spPr>
          <a:xfrm>
            <a:off x="14433507" y="6037580"/>
            <a:ext cx="30526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2806.08 million</a:t>
            </a:r>
          </a:p>
        </p:txBody>
      </p:sp>
      <p:sp>
        <p:nvSpPr>
          <p:cNvPr id="10" name="TextBox 10"/>
          <p:cNvSpPr txBox="1"/>
          <p:nvPr/>
        </p:nvSpPr>
        <p:spPr>
          <a:xfrm>
            <a:off x="14458907" y="7412798"/>
            <a:ext cx="30526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1122.43 million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598226" y="5329913"/>
            <a:ext cx="10234965" cy="3548818"/>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423D29">
                <a:alpha val="85882"/>
              </a:srgbClr>
            </a:solidFill>
          </p:spPr>
          <p:txBody>
            <a:bodyPr/>
            <a:lstStyle/>
            <a:p/>
          </p:txBody>
        </p:sp>
      </p:grpSp>
      <p:grpSp>
        <p:nvGrpSpPr>
          <p:cNvPr id="5" name="Group 5"/>
          <p:cNvGrpSpPr/>
          <p:nvPr/>
        </p:nvGrpSpPr>
        <p:grpSpPr>
          <a:xfrm>
            <a:off x="4598226" y="1408269"/>
            <a:ext cx="10234965" cy="3563033"/>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2981455" y="2004764"/>
            <a:ext cx="2931436" cy="2382731"/>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23D29">
                <a:alpha val="85882"/>
              </a:srgbClr>
            </a:solidFill>
          </p:spPr>
          <p:txBody>
            <a:bodyPr/>
            <a:lstStyle/>
            <a:p/>
          </p:txBody>
        </p:sp>
      </p:grpSp>
      <p:grpSp>
        <p:nvGrpSpPr>
          <p:cNvPr id="9" name="Group 9"/>
          <p:cNvGrpSpPr/>
          <p:nvPr/>
        </p:nvGrpSpPr>
        <p:grpSpPr>
          <a:xfrm>
            <a:off x="2981455" y="5942906"/>
            <a:ext cx="2931436" cy="2382731"/>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774088" y="2851302"/>
            <a:ext cx="796371" cy="689657"/>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23D29">
                <a:alpha val="85882"/>
              </a:srgbClr>
            </a:solidFill>
          </p:spPr>
          <p:txBody>
            <a:bodyPr/>
            <a:lstStyle/>
            <a:p/>
          </p:txBody>
        </p:sp>
      </p:grpSp>
      <p:grpSp>
        <p:nvGrpSpPr>
          <p:cNvPr id="13" name="Group 13"/>
          <p:cNvGrpSpPr>
            <a:grpSpLocks noChangeAspect="1"/>
          </p:cNvGrpSpPr>
          <p:nvPr/>
        </p:nvGrpSpPr>
        <p:grpSpPr>
          <a:xfrm rot="5400000">
            <a:off x="5774088" y="6789443"/>
            <a:ext cx="796371" cy="689657"/>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198114" y="2995546"/>
            <a:ext cx="2629331"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Drivers</a:t>
            </a:r>
          </a:p>
        </p:txBody>
      </p:sp>
      <p:sp>
        <p:nvSpPr>
          <p:cNvPr id="17" name="TextBox 17"/>
          <p:cNvSpPr txBox="1"/>
          <p:nvPr/>
        </p:nvSpPr>
        <p:spPr>
          <a:xfrm>
            <a:off x="2896009" y="6750574"/>
            <a:ext cx="3233542"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Restraints</a:t>
            </a:r>
          </a:p>
        </p:txBody>
      </p:sp>
      <p:sp>
        <p:nvSpPr>
          <p:cNvPr id="18" name="TextBox 18"/>
          <p:cNvSpPr txBox="1"/>
          <p:nvPr/>
        </p:nvSpPr>
        <p:spPr>
          <a:xfrm>
            <a:off x="6129551" y="1773201"/>
            <a:ext cx="8293603" cy="2614295"/>
          </a:xfrm>
          <a:prstGeom prst="rect">
            <a:avLst/>
          </a:prstGeom>
        </p:spPr>
        <p:txBody>
          <a:bodyPr lIns="0" tIns="0" rIns="0" bIns="0" rtlCol="0" anchor="t">
            <a:spAutoFit/>
          </a:bodyPr>
          <a:lstStyle/>
          <a:p>
            <a:pPr marL="755651" lvl="1" indent="-377825" algn="l">
              <a:lnSpc>
                <a:spcPts val="4165"/>
              </a:lnSpc>
              <a:buFont typeface="Arial"/>
              <a:buChar char="•"/>
            </a:pPr>
            <a:r>
              <a:rPr lang="en-US" sz="3500" spc="112">
                <a:solidFill>
                  <a:srgbClr val="FFFFFF"/>
                </a:solidFill>
                <a:latin typeface="Canva Sans"/>
              </a:rPr>
              <a:t>Growing Awareness of the Benefits of Early Water Exposure to Increase the Demand Globally</a:t>
            </a:r>
          </a:p>
          <a:p>
            <a:pPr marL="755651" lvl="1" indent="-377825" algn="l">
              <a:lnSpc>
                <a:spcPts val="4165"/>
              </a:lnSpc>
              <a:buFont typeface="Arial"/>
              <a:buChar char="•"/>
            </a:pPr>
            <a:r>
              <a:rPr lang="en-US" sz="3500" spc="112">
                <a:solidFill>
                  <a:srgbClr val="FFFFFF"/>
                </a:solidFill>
                <a:latin typeface="Canva Sans"/>
              </a:rPr>
              <a:t>Increasing Disposable Income to Propel Market Growth</a:t>
            </a:r>
          </a:p>
        </p:txBody>
      </p:sp>
      <p:sp>
        <p:nvSpPr>
          <p:cNvPr id="19" name="TextBox 19"/>
          <p:cNvSpPr txBox="1"/>
          <p:nvPr/>
        </p:nvSpPr>
        <p:spPr>
          <a:xfrm>
            <a:off x="6839265" y="6583597"/>
            <a:ext cx="7626611" cy="1042670"/>
          </a:xfrm>
          <a:prstGeom prst="rect">
            <a:avLst/>
          </a:prstGeom>
        </p:spPr>
        <p:txBody>
          <a:bodyPr lIns="0" tIns="0" rIns="0" bIns="0" rtlCol="0" anchor="t">
            <a:spAutoFit/>
          </a:bodyPr>
          <a:lstStyle/>
          <a:p>
            <a:pPr algn="l">
              <a:lnSpc>
                <a:spcPts val="4165"/>
              </a:lnSpc>
            </a:pPr>
            <a:r>
              <a:rPr lang="en-US" sz="3500" spc="112">
                <a:solidFill>
                  <a:srgbClr val="FFFFFF"/>
                </a:solidFill>
                <a:latin typeface="Canva Sans"/>
              </a:rPr>
              <a:t>Risk of Product Damage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995319" y="1235718"/>
            <a:ext cx="16624300" cy="8301982"/>
            <a:chExt cx="4378416" cy="2186530"/>
          </a:xfrm>
        </p:grpSpPr>
        <p:sp>
          <p:nvSpPr>
            <p:cNvPr id="4" name="Freeform 4"/>
            <p:cNvSpPr/>
            <p:nvPr/>
          </p:nvSpPr>
          <p:spPr>
            <a:xfrm>
              <a:off x="0" y="0"/>
              <a:ext cx="4378416" cy="2186530"/>
            </a:xfrm>
            <a:custGeom>
              <a:rect l="l" t="t" r="r" b="b"/>
              <a:pathLst>
                <a:path w="4378416" h="2186530">
                  <a:moveTo>
                    <a:pt x="0" y="0"/>
                  </a:moveTo>
                  <a:lnTo>
                    <a:pt x="4378416" y="0"/>
                  </a:lnTo>
                  <a:lnTo>
                    <a:pt x="4378416" y="2186530"/>
                  </a:lnTo>
                  <a:lnTo>
                    <a:pt x="0" y="2186530"/>
                  </a:lnTo>
                  <a:close/>
                </a:path>
              </a:pathLst>
            </a:custGeom>
            <a:solidFill>
              <a:srgbClr val="000000">
                <a:alpha val="63922"/>
              </a:srgbClr>
            </a:solidFill>
          </p:spPr>
          <p:txBody>
            <a:bodyPr/>
            <a:lstStyle/>
            <a:p/>
          </p:txBody>
        </p:sp>
        <p:sp>
          <p:nvSpPr>
            <p:cNvPr id="5" name="TextBox 5"/>
            <p:cNvSpPr txBox="1"/>
            <p:nvPr/>
          </p:nvSpPr>
          <p:spPr>
            <a:xfrm>
              <a:off x="0" y="-38100"/>
              <a:ext cx="4378416" cy="2224630"/>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68381" y="260350"/>
            <a:ext cx="1632124" cy="1950735"/>
          </a:xfrm>
          <a:prstGeom prst="rect">
            <a:avLst/>
          </a:prstGeom>
        </p:spPr>
      </p:pic>
      <p:sp>
        <p:nvSpPr>
          <p:cNvPr id="7" name="TextBox 7"/>
          <p:cNvSpPr txBox="1"/>
          <p:nvPr/>
        </p:nvSpPr>
        <p:spPr>
          <a:xfrm>
            <a:off x="1258179" y="2376170"/>
            <a:ext cx="16039221" cy="6955155"/>
          </a:xfrm>
          <a:prstGeom prst="rect">
            <a:avLst/>
          </a:prstGeom>
        </p:spPr>
        <p:txBody>
          <a:bodyPr lIns="0" tIns="0" rIns="0" bIns="0" rtlCol="0" anchor="t">
            <a:spAutoFit/>
          </a:bodyPr>
          <a:lstStyle/>
          <a:p>
            <a:pPr marL="712472" lvl="1" indent="-356236" algn="l">
              <a:lnSpc>
                <a:spcPts val="4620"/>
              </a:lnSpc>
              <a:buFont typeface="Arial"/>
              <a:buChar char="•"/>
            </a:pPr>
            <a:r>
              <a:rPr lang="en-US" sz="3300">
                <a:solidFill>
                  <a:srgbClr val="FFFFFF"/>
                </a:solidFill>
                <a:latin typeface="Canva Sans"/>
              </a:rPr>
              <a:t>The global Baby Swimming Pools market will expand significantly by 3.50% CAGR between 2024 to 2031.</a:t>
            </a:r>
          </a:p>
          <a:p>
            <a:pPr marL="712472" lvl="1" indent="-356236" algn="l">
              <a:lnSpc>
                <a:spcPts val="4620"/>
              </a:lnSpc>
              <a:buFont typeface="Arial"/>
              <a:buChar char="•"/>
            </a:pPr>
            <a:r>
              <a:rPr lang="en-US" sz="3300">
                <a:solidFill>
                  <a:srgbClr val="FFFFFF"/>
                </a:solidFill>
                <a:latin typeface="Canva Sans"/>
              </a:rPr>
              <a:t>Manufacturers are always coming out with new and improved baby swimming pool designs. </a:t>
            </a:r>
          </a:p>
          <a:p>
            <a:pPr marL="712472" lvl="1" indent="-356236" algn="l">
              <a:lnSpc>
                <a:spcPts val="4620"/>
              </a:lnSpc>
              <a:buFont typeface="Arial"/>
              <a:buChar char="•"/>
            </a:pPr>
            <a:r>
              <a:rPr lang="en-US" sz="3300">
                <a:solidFill>
                  <a:srgbClr val="FFFFFF"/>
                </a:solidFill>
                <a:latin typeface="Canva Sans"/>
              </a:rPr>
              <a:t>This includes accessories like inflatable seats, sunshades, and interactive toys. </a:t>
            </a:r>
          </a:p>
          <a:p>
            <a:pPr marL="712472" lvl="1" indent="-356236" algn="l">
              <a:lnSpc>
                <a:spcPts val="4620"/>
              </a:lnSpc>
              <a:buFont typeface="Arial"/>
              <a:buChar char="•"/>
            </a:pPr>
            <a:r>
              <a:rPr lang="en-US" sz="3300">
                <a:solidFill>
                  <a:srgbClr val="FFFFFF"/>
                </a:solidFill>
                <a:latin typeface="Canva Sans"/>
              </a:rPr>
              <a:t>These developments can increase sales by enhancing parents' attraction to infant swimming pools.</a:t>
            </a:r>
          </a:p>
          <a:p>
            <a:pPr marL="712472" lvl="1" indent="-356236" algn="l">
              <a:lnSpc>
                <a:spcPts val="4620"/>
              </a:lnSpc>
              <a:buFont typeface="Arial"/>
              <a:buChar char="•"/>
            </a:pPr>
            <a:r>
              <a:rPr lang="en-US" sz="3300">
                <a:solidFill>
                  <a:srgbClr val="FFFFFF"/>
                </a:solidFill>
                <a:latin typeface="Canva Sans"/>
              </a:rPr>
              <a:t>As more and more people live in cities, there is an increasing need for products that are compact in size.</a:t>
            </a:r>
          </a:p>
          <a:p>
            <a:pPr marL="712472" lvl="1" indent="-356236" algn="l">
              <a:lnSpc>
                <a:spcPts val="4620"/>
              </a:lnSpc>
              <a:buFont typeface="Arial"/>
              <a:buChar char="•"/>
            </a:pPr>
            <a:r>
              <a:rPr lang="en-US" sz="3300">
                <a:solidFill>
                  <a:srgbClr val="FFFFFF"/>
                </a:solidFill>
                <a:latin typeface="Canva Sans"/>
              </a:rPr>
              <a:t> If parents don't have access to a backyard pool, they can consider investing in baby swimming pools.</a:t>
            </a:r>
          </a:p>
        </p:txBody>
      </p:sp>
      <p:sp>
        <p:nvSpPr>
          <p:cNvPr id="8" name="TextBox 8"/>
          <p:cNvSpPr txBox="1"/>
          <p:nvPr/>
        </p:nvSpPr>
        <p:spPr>
          <a:xfrm>
            <a:off x="4249057" y="1520404"/>
            <a:ext cx="10129252" cy="800337"/>
          </a:xfrm>
          <a:prstGeom prst="rect">
            <a:avLst/>
          </a:prstGeom>
        </p:spPr>
        <p:txBody>
          <a:bodyPr lIns="0" tIns="0" rIns="0" bIns="0" rtlCol="0" anchor="t">
            <a:spAutoFit/>
          </a:bodyPr>
          <a:lstStyle/>
          <a:p>
            <a:pPr algn="ctr">
              <a:lnSpc>
                <a:spcPts val="6119"/>
              </a:lnSpc>
            </a:pPr>
            <a:r>
              <a:rPr lang="en-US" sz="571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0"/>
            <a:ext cx="1837067" cy="1984756"/>
          </a:xfrm>
          <a:prstGeom prst="rect">
            <a:avLst/>
          </a:prstGeom>
        </p:spPr>
      </p:pic>
      <p:sp>
        <p:nvSpPr>
          <p:cNvPr id="4" name="Freeform 4"/>
          <p:cNvSpPr/>
          <p:nvPr/>
        </p:nvSpPr>
        <p:spPr>
          <a:xfrm>
            <a:off x="435933" y="2681477"/>
            <a:ext cx="4726226" cy="1456852"/>
          </a:xfrm>
          <a:custGeom>
            <a:rect l="l" t="t" r="r" b="b"/>
            <a:pathLst>
              <a:path w="4726226" h="1456852">
                <a:moveTo>
                  <a:pt x="0" y="0"/>
                </a:moveTo>
                <a:lnTo>
                  <a:pt x="4726226" y="0"/>
                </a:lnTo>
                <a:lnTo>
                  <a:pt x="4726226" y="1456852"/>
                </a:lnTo>
                <a:lnTo>
                  <a:pt x="0" y="1456852"/>
                </a:lnTo>
                <a:lnTo>
                  <a:pt x="0" y="0"/>
                </a:lnTo>
                <a:close/>
              </a:path>
            </a:pathLst>
          </a:custGeom>
          <a:blipFill>
            <a:blip r:embed="rId4"/>
            <a:stretch>
              <a:fillRect t="-31996" b="-37779"/>
            </a:stretch>
          </a:blipFill>
        </p:spPr>
        <p:txBody>
          <a:bodyPr/>
          <a:lstStyle/>
          <a:p/>
        </p:txBody>
      </p:sp>
      <p:sp>
        <p:nvSpPr>
          <p:cNvPr id="5" name="Freeform 5"/>
          <p:cNvSpPr/>
          <p:nvPr/>
        </p:nvSpPr>
        <p:spPr>
          <a:xfrm>
            <a:off x="5380279" y="2743266"/>
            <a:ext cx="4638450" cy="1333274"/>
          </a:xfrm>
          <a:custGeom>
            <a:rect l="l" t="t" r="r" b="b"/>
            <a:pathLst>
              <a:path w="4638450" h="1333274">
                <a:moveTo>
                  <a:pt x="0" y="0"/>
                </a:moveTo>
                <a:lnTo>
                  <a:pt x="4638450" y="0"/>
                </a:lnTo>
                <a:lnTo>
                  <a:pt x="4638450" y="1333274"/>
                </a:lnTo>
                <a:lnTo>
                  <a:pt x="0" y="1333274"/>
                </a:lnTo>
                <a:lnTo>
                  <a:pt x="0" y="0"/>
                </a:lnTo>
                <a:close/>
              </a:path>
            </a:pathLst>
          </a:custGeom>
          <a:blipFill>
            <a:blip r:embed="rId5"/>
            <a:stretch>
              <a:fillRect/>
            </a:stretch>
          </a:blipFill>
        </p:spPr>
        <p:txBody>
          <a:bodyPr/>
          <a:lstStyle/>
          <a:p/>
        </p:txBody>
      </p:sp>
      <p:sp>
        <p:nvSpPr>
          <p:cNvPr id="6" name="Freeform 6"/>
          <p:cNvSpPr/>
          <p:nvPr/>
        </p:nvSpPr>
        <p:spPr>
          <a:xfrm>
            <a:off x="435933" y="4336019"/>
            <a:ext cx="3094513" cy="3094513"/>
          </a:xfrm>
          <a:custGeom>
            <a:rect l="l" t="t" r="r" b="b"/>
            <a:pathLst>
              <a:path w="3094513" h="3094513">
                <a:moveTo>
                  <a:pt x="0" y="0"/>
                </a:moveTo>
                <a:lnTo>
                  <a:pt x="3094513" y="0"/>
                </a:lnTo>
                <a:lnTo>
                  <a:pt x="3094513" y="3094512"/>
                </a:lnTo>
                <a:lnTo>
                  <a:pt x="0" y="3094512"/>
                </a:lnTo>
                <a:lnTo>
                  <a:pt x="0" y="0"/>
                </a:lnTo>
                <a:close/>
              </a:path>
            </a:pathLst>
          </a:custGeom>
          <a:blipFill>
            <a:blip r:embed="rId6"/>
            <a:stretch>
              <a:fillRect/>
            </a:stretch>
          </a:blipFill>
        </p:spPr>
        <p:txBody>
          <a:bodyPr/>
          <a:lstStyle/>
          <a:p/>
        </p:txBody>
      </p:sp>
      <p:sp>
        <p:nvSpPr>
          <p:cNvPr id="7" name="Freeform 7"/>
          <p:cNvSpPr/>
          <p:nvPr/>
        </p:nvSpPr>
        <p:spPr>
          <a:xfrm>
            <a:off x="4489549" y="4649383"/>
            <a:ext cx="5271624" cy="2266798"/>
          </a:xfrm>
          <a:custGeom>
            <a:rect l="l" t="t" r="r" b="b"/>
            <a:pathLst>
              <a:path w="5271624" h="2266798">
                <a:moveTo>
                  <a:pt x="0" y="0"/>
                </a:moveTo>
                <a:lnTo>
                  <a:pt x="5271623" y="0"/>
                </a:lnTo>
                <a:lnTo>
                  <a:pt x="5271623" y="2266798"/>
                </a:lnTo>
                <a:lnTo>
                  <a:pt x="0" y="2266798"/>
                </a:lnTo>
                <a:lnTo>
                  <a:pt x="0" y="0"/>
                </a:lnTo>
                <a:close/>
              </a:path>
            </a:pathLst>
          </a:custGeom>
          <a:blipFill>
            <a:blip r:embed="rId7"/>
            <a:stretch>
              <a:fillRect/>
            </a:stretch>
          </a:blipFill>
        </p:spPr>
        <p:txBody>
          <a:bodyPr/>
          <a:lstStyle/>
          <a:p/>
        </p:txBody>
      </p:sp>
      <p:sp>
        <p:nvSpPr>
          <p:cNvPr id="8" name="Freeform 8"/>
          <p:cNvSpPr/>
          <p:nvPr/>
        </p:nvSpPr>
        <p:spPr>
          <a:xfrm>
            <a:off x="2569432" y="7430531"/>
            <a:ext cx="4246633" cy="2308376"/>
          </a:xfrm>
          <a:custGeom>
            <a:rect l="l" t="t" r="r" b="b"/>
            <a:pathLst>
              <a:path w="4246633" h="2308376">
                <a:moveTo>
                  <a:pt x="0" y="0"/>
                </a:moveTo>
                <a:lnTo>
                  <a:pt x="4246633" y="0"/>
                </a:lnTo>
                <a:lnTo>
                  <a:pt x="4246633" y="2308376"/>
                </a:lnTo>
                <a:lnTo>
                  <a:pt x="0" y="2308376"/>
                </a:lnTo>
                <a:lnTo>
                  <a:pt x="0" y="0"/>
                </a:lnTo>
                <a:close/>
              </a:path>
            </a:pathLst>
          </a:custGeom>
          <a:blipFill>
            <a:blip r:embed="rId8"/>
            <a:stretch>
              <a:fillRect/>
            </a:stretch>
          </a:blipFill>
        </p:spPr>
        <p:txBody>
          <a:bodyPr/>
          <a:lstStyle/>
          <a:p/>
        </p:txBody>
      </p:sp>
      <p:sp>
        <p:nvSpPr>
          <p:cNvPr id="9" name="TextBox 9"/>
          <p:cNvSpPr txBox="1"/>
          <p:nvPr/>
        </p:nvSpPr>
        <p:spPr>
          <a:xfrm>
            <a:off x="5715833" y="660908"/>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mrhhnhkd"/>
              </a:rPr>
              <a:t>https://tinyurl.com/mrhhnhkd</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58</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Baby Swimming Pools Market Report 2024</dc:title>
  <cp:lastModifiedBy>decipher market</cp:lastModifiedBy>
  <cp:revision>2</cp:revision>
  <dcterms:created xsi:type="dcterms:W3CDTF">2006-08-16T00:00:00Z</dcterms:created>
  <dcterms:modified xsi:type="dcterms:W3CDTF">2024-06-04T08:23:15Z</dcterms:modified>
</cp:coreProperties>
</file>