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Canva Sans" panose="020B0604020202020204" charset="0"/>
      <p:regular r:id="rId12"/>
    </p:embeddedFont>
    <p:embeddedFont>
      <p:font typeface="Canva Sans Bold" panose="020B0604020202020204" charset="0"/>
      <p:regular r:id="rId13"/>
    </p:embeddedFont>
    <p:embeddedFont>
      <p:font typeface="Poppins" panose="00000500000000000000" pitchFamily="2" charset="0"/>
      <p:regular r:id="rId14"/>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6/6/2024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6/6/2024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6/6/2024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6/6/2024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6/6/2024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6/6/2024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6/6/2024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6/6/2024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6/6/2024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6/6/2024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6/6/2024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6/6/2024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 Id="rId3" Type="http://schemas.openxmlformats.org/officeDocument/2006/relationships/image" Target="../media/image7.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13" Type="http://schemas.openxmlformats.org/officeDocument/2006/relationships/image" Target="../media/image20.jpeg" /><Relationship Id="rId2" Type="http://schemas.openxmlformats.org/officeDocument/2006/relationships/image" Target="../media/image10.jpeg" /><Relationship Id="rId3" Type="http://schemas.openxmlformats.org/officeDocument/2006/relationships/image" Target="../media/image2.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1.jpeg" /><Relationship Id="rId3" Type="http://schemas.openxmlformats.org/officeDocument/2006/relationships/image" Target="../media/image22.jpeg" /><Relationship Id="rId4" Type="http://schemas.openxmlformats.org/officeDocument/2006/relationships/hyperlink" Target="https://tinyurl.com/46kzshda"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2148" b="-16962"/>
            </a:stretch>
          </a:blipFill>
        </p:spPr>
        <p:txBody>
          <a:bodyPr/>
          <a:lstStyle/>
          <a:p/>
        </p:txBody>
      </p:sp>
      <p:pic>
        <p:nvPicPr>
          <p:cNvPr id="3" name="Picture 3"/>
          <p:cNvPicPr>
            <a:picLocks noChangeAspect="1"/>
          </p:cNvPicPr>
          <p:nvPr/>
        </p:nvPicPr>
        <p:blipFill>
          <a:blip r:embed="rId3"/>
          <a:srcRect l="36500" t="27913" r="38480" b="26406"/>
          <a:stretch>
            <a:fillRect/>
          </a:stretch>
        </p:blipFill>
        <p:spPr>
          <a:xfrm>
            <a:off x="0" y="0"/>
            <a:ext cx="1791964" cy="1840400"/>
          </a:xfrm>
          <a:prstGeom prst="rect">
            <a:avLst/>
          </a:prstGeom>
        </p:spPr>
      </p:pic>
      <p:sp>
        <p:nvSpPr>
          <p:cNvPr id="4" name="TextBox 4"/>
          <p:cNvSpPr txBox="1"/>
          <p:nvPr/>
        </p:nvSpPr>
        <p:spPr>
          <a:xfrm>
            <a:off x="228600" y="4011064"/>
            <a:ext cx="15316200" cy="2928494"/>
          </a:xfrm>
          <a:prstGeom prst="rect">
            <a:avLst/>
          </a:prstGeom>
        </p:spPr>
        <p:txBody>
          <a:bodyPr wrap="square" lIns="0" tIns="0" rIns="0" bIns="0" rtlCol="0" anchor="t">
            <a:spAutoFit/>
          </a:bodyPr>
          <a:lstStyle/>
          <a:p>
            <a:pPr algn="l">
              <a:lnSpc>
                <a:spcPts val="7574"/>
              </a:lnSpc>
            </a:pPr>
            <a:r>
              <a:rPr lang="en-US" sz="7499">
                <a:solidFill>
                  <a:srgbClr val="000000"/>
                </a:solidFill>
                <a:latin typeface="Canva Sans"/>
              </a:rPr>
              <a:t>BODY LOTIONS</a:t>
            </a:r>
          </a:p>
          <a:p>
            <a:pPr algn="l">
              <a:lnSpc>
                <a:spcPts val="7574"/>
              </a:lnSpc>
            </a:pPr>
            <a:r>
              <a:rPr lang="en-US" sz="7499">
                <a:solidFill>
                  <a:srgbClr val="000000"/>
                </a:solidFill>
                <a:latin typeface="Canva Sans"/>
              </a:rPr>
              <a:t>MARKET REPORT </a:t>
            </a:r>
          </a:p>
          <a:p>
            <a:pPr algn="l">
              <a:lnSpc>
                <a:spcPts val="7574"/>
              </a:lnSpc>
            </a:pPr>
            <a:r>
              <a:rPr lang="en-US" sz="7499">
                <a:solidFill>
                  <a:srgbClr val="000000"/>
                </a:solidFill>
                <a:latin typeface="Canva Sans"/>
              </a:rPr>
              <a:t>2024</a:t>
            </a:r>
          </a:p>
        </p:txBody>
      </p:sp>
      <p:sp>
        <p:nvSpPr>
          <p:cNvPr id="5" name="TextBox 5"/>
          <p:cNvSpPr txBox="1"/>
          <p:nvPr/>
        </p:nvSpPr>
        <p:spPr>
          <a:xfrm>
            <a:off x="0" y="9420225"/>
            <a:ext cx="9779000" cy="596899"/>
          </a:xfrm>
          <a:prstGeom prst="rect">
            <a:avLst/>
          </a:prstGeom>
        </p:spPr>
        <p:txBody>
          <a:bodyPr lIns="0" tIns="0" rIns="0" bIns="0" rtlCol="0" anchor="t">
            <a:spAutoFit/>
          </a:bodyPr>
          <a:lstStyle/>
          <a:p>
            <a:pPr algn="ctr">
              <a:lnSpc>
                <a:spcPts val="4900"/>
              </a:lnSpc>
            </a:pPr>
            <a:r>
              <a:rPr lang="en-US" sz="3500">
                <a:solidFill>
                  <a:srgbClr val="000000"/>
                </a:solidFill>
                <a:latin typeface="Canva Sans"/>
              </a:rPr>
              <a:t>Qualitative Analysis + Quantitative 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811723" y="1255130"/>
            <a:ext cx="16236544" cy="7825370"/>
            <a:chExt cx="4276291" cy="2061003"/>
          </a:xfrm>
        </p:grpSpPr>
        <p:sp>
          <p:nvSpPr>
            <p:cNvPr id="4" name="Freeform 4"/>
            <p:cNvSpPr/>
            <p:nvPr/>
          </p:nvSpPr>
          <p:spPr>
            <a:xfrm>
              <a:off x="0" y="0"/>
              <a:ext cx="4276291" cy="2061003"/>
            </a:xfrm>
            <a:custGeom>
              <a:rect l="l" t="t" r="r" b="b"/>
              <a:pathLst>
                <a:path w="4276291" h="2061003">
                  <a:moveTo>
                    <a:pt x="0" y="0"/>
                  </a:moveTo>
                  <a:lnTo>
                    <a:pt x="4276291" y="0"/>
                  </a:lnTo>
                  <a:lnTo>
                    <a:pt x="4276291" y="2061003"/>
                  </a:lnTo>
                  <a:lnTo>
                    <a:pt x="0" y="2061003"/>
                  </a:lnTo>
                  <a:close/>
                </a:path>
              </a:pathLst>
            </a:custGeom>
            <a:solidFill>
              <a:srgbClr val="000000">
                <a:alpha val="77647"/>
              </a:srgbClr>
            </a:solidFill>
          </p:spPr>
          <p:txBody>
            <a:bodyPr/>
            <a:lstStyle/>
            <a:p/>
          </p:txBody>
        </p:sp>
        <p:sp>
          <p:nvSpPr>
            <p:cNvPr id="5" name="TextBox 5"/>
            <p:cNvSpPr txBox="1"/>
            <p:nvPr/>
          </p:nvSpPr>
          <p:spPr>
            <a:xfrm>
              <a:off x="0" y="-47625"/>
              <a:ext cx="4276291" cy="2108628"/>
            </a:xfrm>
            <a:prstGeom prst="rect">
              <a:avLst/>
            </a:prstGeom>
          </p:spPr>
          <p:txBody>
            <a:bodyPr lIns="50800" tIns="50800" rIns="50800" bIns="50800" rtlCol="0" anchor="ctr"/>
            <a:lstStyle/>
            <a:p>
              <a:pPr algn="ctr">
                <a:lnSpc>
                  <a:spcPts val="3500"/>
                </a:lnSpc>
              </a:pPr>
              <a:endParaRPr/>
            </a:p>
          </p:txBody>
        </p:sp>
      </p:grpSp>
      <p:pic>
        <p:nvPicPr>
          <p:cNvPr id="6" name="Picture 6"/>
          <p:cNvPicPr>
            <a:picLocks noChangeAspect="1"/>
          </p:cNvPicPr>
          <p:nvPr/>
        </p:nvPicPr>
        <p:blipFill>
          <a:blip r:embed="rId3"/>
          <a:srcRect l="36500" t="25150" r="35243" b="29571"/>
          <a:stretch>
            <a:fillRect/>
          </a:stretch>
        </p:blipFill>
        <p:spPr>
          <a:xfrm>
            <a:off x="477733" y="571500"/>
            <a:ext cx="2102460" cy="1895005"/>
          </a:xfrm>
          <a:prstGeom prst="rect">
            <a:avLst/>
          </a:prstGeom>
        </p:spPr>
      </p:pic>
      <p:sp>
        <p:nvSpPr>
          <p:cNvPr id="7" name="TextBox 7"/>
          <p:cNvSpPr txBox="1"/>
          <p:nvPr/>
        </p:nvSpPr>
        <p:spPr>
          <a:xfrm>
            <a:off x="1155513" y="3007360"/>
            <a:ext cx="15548966" cy="5314950"/>
          </a:xfrm>
          <a:prstGeom prst="rect">
            <a:avLst/>
          </a:prstGeom>
        </p:spPr>
        <p:txBody>
          <a:bodyPr lIns="0" tIns="0" rIns="0" bIns="0" rtlCol="0" anchor="t">
            <a:spAutoFit/>
          </a:bodyPr>
          <a:lstStyle/>
          <a:p>
            <a:pPr algn="l">
              <a:lnSpc>
                <a:spcPts val="4200"/>
              </a:lnSpc>
              <a:spcBef>
                <a:spcPct val="0"/>
              </a:spcBef>
            </a:pPr>
            <a:r>
              <a:rPr lang="en-US" sz="3000">
                <a:solidFill>
                  <a:srgbClr val="FFFFFF"/>
                </a:solidFill>
                <a:latin typeface="Canva Sans"/>
              </a:rPr>
              <a:t>Body lotion is a skincare product designed to moisturize and hydrate the skin. Typically made with a combination of water, oils, and other emollients, it is applied to the body after bathing or showering to replenish lost moisture, soothe dryness, and promote overall skin health and softness. The increasing awareness about skincare and the importance of moisturizing, evolving beauty trends, rising skin health concerns, climate variability, innovation in body lotion formulations, growth in disposable income, demographic shifts, convenience and accessibility of body lotions across various channels, increasingly investing in skincare products, growing focus on overall wellness and self-care practices and prioritizing skincare are the major factors influencing the growth of the Body Lotion Market.</a:t>
            </a:r>
          </a:p>
        </p:txBody>
      </p:sp>
      <p:sp>
        <p:nvSpPr>
          <p:cNvPr id="8" name="TextBox 8"/>
          <p:cNvSpPr txBox="1"/>
          <p:nvPr/>
        </p:nvSpPr>
        <p:spPr>
          <a:xfrm>
            <a:off x="4866092" y="1634020"/>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15185"/>
            </a:stretch>
          </a:blipFill>
        </p:spPr>
        <p:txBody>
          <a:bodyPr/>
          <a:lstStyle/>
          <a:p/>
        </p:txBody>
      </p:sp>
      <p:grpSp>
        <p:nvGrpSpPr>
          <p:cNvPr id="3" name="Group 3"/>
          <p:cNvGrpSpPr/>
          <p:nvPr/>
        </p:nvGrpSpPr>
        <p:grpSpPr>
          <a:xfrm>
            <a:off x="490644" y="5979484"/>
            <a:ext cx="9343208" cy="2708789"/>
            <a:chExt cx="917530" cy="266011"/>
          </a:xfrm>
        </p:grpSpPr>
        <p:sp>
          <p:nvSpPr>
            <p:cNvPr id="4" name="Freeform 4"/>
            <p:cNvSpPr/>
            <p:nvPr/>
          </p:nvSpPr>
          <p:spPr>
            <a:xfrm>
              <a:off x="0" y="0"/>
              <a:ext cx="917530" cy="266011"/>
            </a:xfrm>
            <a:custGeom>
              <a:rect l="l" t="t" r="r" b="b"/>
              <a:pathLst>
                <a:path w="917530" h="266011">
                  <a:moveTo>
                    <a:pt x="0" y="0"/>
                  </a:moveTo>
                  <a:lnTo>
                    <a:pt x="917530" y="0"/>
                  </a:lnTo>
                  <a:lnTo>
                    <a:pt x="917530" y="266011"/>
                  </a:lnTo>
                  <a:lnTo>
                    <a:pt x="0" y="266011"/>
                  </a:lnTo>
                  <a:close/>
                </a:path>
              </a:pathLst>
            </a:custGeom>
            <a:solidFill>
              <a:srgbClr val="000000">
                <a:alpha val="80000"/>
              </a:srgbClr>
            </a:solidFill>
            <a:ln cap="sq">
              <a:noFill/>
              <a:prstDash val="solid"/>
              <a:miter/>
            </a:ln>
          </p:spPr>
          <p:txBody>
            <a:bodyPr/>
            <a:lstStyle/>
            <a:p/>
          </p:txBody>
        </p:sp>
        <p:sp>
          <p:nvSpPr>
            <p:cNvPr id="5" name="TextBox 5"/>
            <p:cNvSpPr txBox="1"/>
            <p:nvPr/>
          </p:nvSpPr>
          <p:spPr>
            <a:xfrm>
              <a:off x="0" y="-38100"/>
              <a:ext cx="917530" cy="304111"/>
            </a:xfrm>
            <a:prstGeom prst="rect">
              <a:avLst/>
            </a:prstGeom>
          </p:spPr>
          <p:txBody>
            <a:bodyPr lIns="61910" tIns="61910" rIns="61910" bIns="61910" rtlCol="0" anchor="ctr"/>
            <a:lstStyle/>
            <a:p>
              <a:pPr marL="0" lvl="0" indent="0" algn="ctr">
                <a:lnSpc>
                  <a:spcPts val="2659"/>
                </a:lnSpc>
                <a:spcBef>
                  <a:spcPct val="0"/>
                </a:spcBef>
              </a:pPr>
              <a:endParaRPr/>
            </a:p>
          </p:txBody>
        </p:sp>
      </p:grpSp>
      <p:sp>
        <p:nvSpPr>
          <p:cNvPr id="6" name="Freeform 6"/>
          <p:cNvSpPr/>
          <p:nvPr/>
        </p:nvSpPr>
        <p:spPr>
          <a:xfrm>
            <a:off x="857931" y="6363748"/>
            <a:ext cx="2179266" cy="2176542"/>
          </a:xfrm>
          <a:custGeom>
            <a:rect l="l" t="t" r="r" b="b"/>
            <a:pathLst>
              <a:path w="2179266" h="2176542">
                <a:moveTo>
                  <a:pt x="0" y="0"/>
                </a:moveTo>
                <a:lnTo>
                  <a:pt x="2179266" y="0"/>
                </a:lnTo>
                <a:lnTo>
                  <a:pt x="2179266" y="2176542"/>
                </a:lnTo>
                <a:lnTo>
                  <a:pt x="0" y="2176542"/>
                </a:lnTo>
                <a:lnTo>
                  <a:pt x="0" y="0"/>
                </a:lnTo>
                <a:close/>
              </a:path>
            </a:pathLst>
          </a:custGeom>
          <a:blipFill>
            <a:blip r:embed="rId3"/>
            <a:stretch>
              <a:fillRect/>
            </a:stretch>
          </a:blipFill>
        </p:spPr>
        <p:txBody>
          <a:bodyPr/>
          <a:lstStyle/>
          <a:p/>
        </p:txBody>
      </p:sp>
      <p:grpSp>
        <p:nvGrpSpPr>
          <p:cNvPr id="7" name="Group 7"/>
          <p:cNvGrpSpPr/>
          <p:nvPr/>
        </p:nvGrpSpPr>
        <p:grpSpPr>
          <a:xfrm>
            <a:off x="780447" y="6260293"/>
            <a:ext cx="2147171" cy="2147171"/>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pic>
        <p:nvPicPr>
          <p:cNvPr id="10" name="Picture 10"/>
          <p:cNvPicPr>
            <a:picLocks noChangeAspect="1"/>
          </p:cNvPicPr>
          <p:nvPr/>
        </p:nvPicPr>
        <p:blipFill>
          <a:blip r:embed="rId4"/>
          <a:srcRect l="36500" t="25150" r="38823" b="26949"/>
          <a:stretch>
            <a:fillRect/>
          </a:stretch>
        </p:blipFill>
        <p:spPr>
          <a:xfrm>
            <a:off x="17018" y="-4220"/>
            <a:ext cx="1891990" cy="2065840"/>
          </a:xfrm>
          <a:prstGeom prst="rect">
            <a:avLst/>
          </a:prstGeom>
        </p:spPr>
      </p:pic>
      <p:grpSp>
        <p:nvGrpSpPr>
          <p:cNvPr id="11" name="Group 11"/>
          <p:cNvGrpSpPr/>
          <p:nvPr/>
        </p:nvGrpSpPr>
        <p:grpSpPr>
          <a:xfrm>
            <a:off x="490644" y="3058802"/>
            <a:ext cx="9343208" cy="2708789"/>
            <a:chExt cx="917530" cy="266011"/>
          </a:xfrm>
        </p:grpSpPr>
        <p:sp>
          <p:nvSpPr>
            <p:cNvPr id="12" name="Freeform 12"/>
            <p:cNvSpPr/>
            <p:nvPr/>
          </p:nvSpPr>
          <p:spPr>
            <a:xfrm>
              <a:off x="0" y="0"/>
              <a:ext cx="917530" cy="266011"/>
            </a:xfrm>
            <a:custGeom>
              <a:rect l="l" t="t" r="r" b="b"/>
              <a:pathLst>
                <a:path w="917530" h="266011">
                  <a:moveTo>
                    <a:pt x="0" y="0"/>
                  </a:moveTo>
                  <a:lnTo>
                    <a:pt x="917530" y="0"/>
                  </a:lnTo>
                  <a:lnTo>
                    <a:pt x="917530" y="266011"/>
                  </a:lnTo>
                  <a:lnTo>
                    <a:pt x="0" y="266011"/>
                  </a:lnTo>
                  <a:close/>
                </a:path>
              </a:pathLst>
            </a:custGeom>
            <a:solidFill>
              <a:srgbClr val="000000">
                <a:alpha val="80000"/>
              </a:srgbClr>
            </a:solidFill>
            <a:ln cap="sq">
              <a:noFill/>
              <a:prstDash val="solid"/>
              <a:miter/>
            </a:ln>
          </p:spPr>
          <p:txBody>
            <a:bodyPr/>
            <a:lstStyle/>
            <a:p/>
          </p:txBody>
        </p:sp>
        <p:sp>
          <p:nvSpPr>
            <p:cNvPr id="13" name="TextBox 13"/>
            <p:cNvSpPr txBox="1"/>
            <p:nvPr/>
          </p:nvSpPr>
          <p:spPr>
            <a:xfrm>
              <a:off x="0" y="-38100"/>
              <a:ext cx="917530" cy="304111"/>
            </a:xfrm>
            <a:prstGeom prst="rect">
              <a:avLst/>
            </a:prstGeom>
          </p:spPr>
          <p:txBody>
            <a:bodyPr lIns="61910" tIns="61910" rIns="61910" bIns="61910" rtlCol="0" anchor="ctr"/>
            <a:lstStyle/>
            <a:p>
              <a:pPr marL="0" lvl="0" indent="0" algn="ctr">
                <a:lnSpc>
                  <a:spcPts val="2659"/>
                </a:lnSpc>
                <a:spcBef>
                  <a:spcPct val="0"/>
                </a:spcBef>
              </a:pPr>
              <a:endParaRPr/>
            </a:p>
          </p:txBody>
        </p:sp>
      </p:grpSp>
      <p:sp>
        <p:nvSpPr>
          <p:cNvPr id="14" name="Freeform 14"/>
          <p:cNvSpPr/>
          <p:nvPr/>
        </p:nvSpPr>
        <p:spPr>
          <a:xfrm>
            <a:off x="857931" y="3443065"/>
            <a:ext cx="2179266" cy="2176542"/>
          </a:xfrm>
          <a:custGeom>
            <a:rect l="l" t="t" r="r" b="b"/>
            <a:pathLst>
              <a:path w="2179266" h="2176542">
                <a:moveTo>
                  <a:pt x="0" y="0"/>
                </a:moveTo>
                <a:lnTo>
                  <a:pt x="2179266" y="0"/>
                </a:lnTo>
                <a:lnTo>
                  <a:pt x="2179266" y="2176543"/>
                </a:lnTo>
                <a:lnTo>
                  <a:pt x="0" y="2176543"/>
                </a:lnTo>
                <a:lnTo>
                  <a:pt x="0" y="0"/>
                </a:lnTo>
                <a:close/>
              </a:path>
            </a:pathLst>
          </a:custGeom>
          <a:blipFill>
            <a:blip r:embed="rId3"/>
            <a:stretch>
              <a:fillRect/>
            </a:stretch>
          </a:blipFill>
        </p:spPr>
        <p:txBody>
          <a:bodyPr/>
          <a:lstStyle/>
          <a:p/>
        </p:txBody>
      </p:sp>
      <p:grpSp>
        <p:nvGrpSpPr>
          <p:cNvPr id="15" name="Group 15"/>
          <p:cNvGrpSpPr/>
          <p:nvPr/>
        </p:nvGrpSpPr>
        <p:grpSpPr>
          <a:xfrm>
            <a:off x="780447" y="3339611"/>
            <a:ext cx="2147171" cy="2147171"/>
            <a:chExt cx="812800" cy="812800"/>
          </a:xfrm>
        </p:grpSpPr>
        <p:sp>
          <p:nvSpPr>
            <p:cNvPr id="16" name="Freeform 16"/>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7" name="TextBox 17"/>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8" name="TextBox 18"/>
          <p:cNvSpPr txBox="1"/>
          <p:nvPr/>
        </p:nvSpPr>
        <p:spPr>
          <a:xfrm>
            <a:off x="1094260" y="6939450"/>
            <a:ext cx="1572896" cy="1194193"/>
          </a:xfrm>
          <a:prstGeom prst="rect">
            <a:avLst/>
          </a:prstGeom>
        </p:spPr>
        <p:txBody>
          <a:bodyPr lIns="0" tIns="0" rIns="0" bIns="0" rtlCol="0" anchor="t">
            <a:spAutoFit/>
          </a:bodyPr>
          <a:lstStyle/>
          <a:p>
            <a:pPr algn="ctr">
              <a:lnSpc>
                <a:spcPts val="2918"/>
              </a:lnSpc>
            </a:pPr>
            <a:r>
              <a:rPr lang="en-US" sz="4631">
                <a:solidFill>
                  <a:srgbClr val="1E3048"/>
                </a:solidFill>
                <a:latin typeface="Canva Sans Bold"/>
              </a:rPr>
              <a:t>2024- 2031</a:t>
            </a:r>
          </a:p>
        </p:txBody>
      </p:sp>
      <p:sp>
        <p:nvSpPr>
          <p:cNvPr id="19" name="TextBox 19"/>
          <p:cNvSpPr txBox="1"/>
          <p:nvPr/>
        </p:nvSpPr>
        <p:spPr>
          <a:xfrm>
            <a:off x="3614472" y="6648196"/>
            <a:ext cx="5272065" cy="1409465"/>
          </a:xfrm>
          <a:prstGeom prst="rect">
            <a:avLst/>
          </a:prstGeom>
        </p:spPr>
        <p:txBody>
          <a:bodyPr lIns="0" tIns="0" rIns="0" bIns="0" rtlCol="0" anchor="t">
            <a:spAutoFit/>
          </a:bodyPr>
          <a:lstStyle/>
          <a:p>
            <a:pPr algn="ctr">
              <a:lnSpc>
                <a:spcPts val="5527"/>
              </a:lnSpc>
            </a:pPr>
            <a:r>
              <a:rPr lang="en-US" sz="4979">
                <a:solidFill>
                  <a:srgbClr val="FFFFFF"/>
                </a:solidFill>
                <a:latin typeface="Canva Sans"/>
              </a:rPr>
              <a:t>CAGR</a:t>
            </a:r>
          </a:p>
          <a:p>
            <a:pPr algn="ctr">
              <a:lnSpc>
                <a:spcPts val="5527"/>
              </a:lnSpc>
            </a:pPr>
            <a:r>
              <a:rPr lang="en-US" sz="4979">
                <a:solidFill>
                  <a:srgbClr val="FFFFFF"/>
                </a:solidFill>
                <a:latin typeface="Canva Sans"/>
              </a:rPr>
              <a:t>4.50%</a:t>
            </a:r>
          </a:p>
        </p:txBody>
      </p:sp>
      <p:sp>
        <p:nvSpPr>
          <p:cNvPr id="20" name="TextBox 20"/>
          <p:cNvSpPr txBox="1"/>
          <p:nvPr/>
        </p:nvSpPr>
        <p:spPr>
          <a:xfrm>
            <a:off x="5162248" y="530987"/>
            <a:ext cx="7963503"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INSIGHTS</a:t>
            </a:r>
          </a:p>
        </p:txBody>
      </p:sp>
      <p:sp>
        <p:nvSpPr>
          <p:cNvPr id="21" name="TextBox 21"/>
          <p:cNvSpPr txBox="1"/>
          <p:nvPr/>
        </p:nvSpPr>
        <p:spPr>
          <a:xfrm>
            <a:off x="1094260" y="4246887"/>
            <a:ext cx="1572896" cy="456496"/>
          </a:xfrm>
          <a:prstGeom prst="rect">
            <a:avLst/>
          </a:prstGeom>
        </p:spPr>
        <p:txBody>
          <a:bodyPr lIns="0" tIns="0" rIns="0" bIns="0" rtlCol="0" anchor="t">
            <a:spAutoFit/>
          </a:bodyPr>
          <a:lstStyle/>
          <a:p>
            <a:pPr algn="ctr">
              <a:lnSpc>
                <a:spcPts val="2918"/>
              </a:lnSpc>
            </a:pPr>
            <a:r>
              <a:rPr lang="en-US" sz="4631">
                <a:solidFill>
                  <a:srgbClr val="1E3048"/>
                </a:solidFill>
                <a:latin typeface="Canva Sans Bold"/>
              </a:rPr>
              <a:t>2024</a:t>
            </a:r>
          </a:p>
        </p:txBody>
      </p:sp>
      <p:sp>
        <p:nvSpPr>
          <p:cNvPr id="22" name="TextBox 22"/>
          <p:cNvSpPr txBox="1"/>
          <p:nvPr/>
        </p:nvSpPr>
        <p:spPr>
          <a:xfrm>
            <a:off x="2667156" y="3665627"/>
            <a:ext cx="7166696" cy="1409465"/>
          </a:xfrm>
          <a:prstGeom prst="rect">
            <a:avLst/>
          </a:prstGeom>
        </p:spPr>
        <p:txBody>
          <a:bodyPr lIns="0" tIns="0" rIns="0" bIns="0" rtlCol="0" anchor="t">
            <a:spAutoFit/>
          </a:bodyPr>
          <a:lstStyle/>
          <a:p>
            <a:pPr algn="ctr">
              <a:lnSpc>
                <a:spcPts val="5527"/>
              </a:lnSpc>
            </a:pPr>
            <a:r>
              <a:rPr lang="en-US" sz="4979">
                <a:solidFill>
                  <a:srgbClr val="FFFFFF"/>
                </a:solidFill>
                <a:latin typeface="Canva Sans"/>
              </a:rPr>
              <a:t>MARKET SIZE</a:t>
            </a:r>
          </a:p>
          <a:p>
            <a:pPr algn="ctr">
              <a:lnSpc>
                <a:spcPts val="5527"/>
              </a:lnSpc>
            </a:pPr>
            <a:r>
              <a:rPr lang="en-US" sz="4979">
                <a:solidFill>
                  <a:srgbClr val="FFFFFF"/>
                </a:solidFill>
                <a:latin typeface="Canva Sans"/>
              </a:rPr>
              <a:t>USD 57185.2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sp>
        <p:nvSpPr>
          <p:cNvPr id="3" name="TextBox 3"/>
          <p:cNvSpPr txBox="1"/>
          <p:nvPr/>
        </p:nvSpPr>
        <p:spPr>
          <a:xfrm>
            <a:off x="1343517" y="243620"/>
            <a:ext cx="17301600" cy="903607"/>
          </a:xfrm>
          <a:prstGeom prst="rect">
            <a:avLst/>
          </a:prstGeom>
        </p:spPr>
        <p:txBody>
          <a:bodyPr lIns="0" tIns="0" rIns="0" bIns="0" rtlCol="0" anchor="t">
            <a:spAutoFit/>
          </a:bodyPr>
          <a:lstStyle/>
          <a:p>
            <a:pPr algn="ctr">
              <a:lnSpc>
                <a:spcPts val="7419"/>
              </a:lnSpc>
            </a:pPr>
            <a:r>
              <a:rPr lang="en-US" sz="5299">
                <a:solidFill>
                  <a:srgbClr val="FFFFFF"/>
                </a:solidFill>
                <a:latin typeface="Canva Sans"/>
              </a:rPr>
              <a:t>REVENUE MARKET SHARE BY SEGMENTS 2024</a:t>
            </a:r>
          </a:p>
        </p:txBody>
      </p:sp>
      <p:pic>
        <p:nvPicPr>
          <p:cNvPr id="4" name="Picture 4"/>
          <p:cNvPicPr>
            <a:picLocks noChangeAspect="1"/>
          </p:cNvPicPr>
          <p:nvPr/>
        </p:nvPicPr>
        <p:blipFill>
          <a:blip r:embed="rId3"/>
          <a:srcRect l="36500" t="25150" r="35874" b="24564"/>
          <a:stretch>
            <a:fillRect/>
          </a:stretch>
        </p:blipFill>
        <p:spPr>
          <a:xfrm>
            <a:off x="-40826" y="-72756"/>
            <a:ext cx="2139052" cy="2190137"/>
          </a:xfrm>
          <a:prstGeom prst="rect">
            <a:avLst/>
          </a:prstGeom>
        </p:spPr>
      </p:pic>
      <p:grpSp>
        <p:nvGrpSpPr>
          <p:cNvPr id="5" name="Group 5"/>
          <p:cNvGrpSpPr/>
          <p:nvPr/>
        </p:nvGrpSpPr>
        <p:grpSpPr>
          <a:xfrm>
            <a:off x="769489" y="3039999"/>
            <a:ext cx="7629545" cy="2984015"/>
            <a:chExt cx="9751319" cy="3813869"/>
          </a:xfrm>
        </p:grpSpPr>
        <p:sp>
          <p:nvSpPr>
            <p:cNvPr id="6" name="Freeform 6"/>
            <p:cNvSpPr/>
            <p:nvPr/>
          </p:nvSpPr>
          <p:spPr>
            <a:xfrm>
              <a:off x="0" y="0"/>
              <a:ext cx="9751319" cy="3813869"/>
            </a:xfrm>
            <a:custGeom>
              <a:rect l="l" t="t" r="r" b="b"/>
              <a:pathLst>
                <a:path w="9751319" h="3813869">
                  <a:moveTo>
                    <a:pt x="9626858" y="3813869"/>
                  </a:moveTo>
                  <a:lnTo>
                    <a:pt x="124460" y="3813869"/>
                  </a:lnTo>
                  <a:cubicBezTo>
                    <a:pt x="55880" y="3813869"/>
                    <a:pt x="0" y="3757989"/>
                    <a:pt x="0" y="3689409"/>
                  </a:cubicBezTo>
                  <a:lnTo>
                    <a:pt x="0" y="124460"/>
                  </a:lnTo>
                  <a:cubicBezTo>
                    <a:pt x="0" y="55880"/>
                    <a:pt x="55880" y="0"/>
                    <a:pt x="124460" y="0"/>
                  </a:cubicBezTo>
                  <a:lnTo>
                    <a:pt x="9626859" y="0"/>
                  </a:lnTo>
                  <a:cubicBezTo>
                    <a:pt x="9695438" y="0"/>
                    <a:pt x="9751319" y="55880"/>
                    <a:pt x="9751319" y="124460"/>
                  </a:cubicBezTo>
                  <a:lnTo>
                    <a:pt x="9751319" y="3689409"/>
                  </a:lnTo>
                  <a:cubicBezTo>
                    <a:pt x="9751319" y="3757989"/>
                    <a:pt x="9695438" y="3813869"/>
                    <a:pt x="9626859" y="3813869"/>
                  </a:cubicBezTo>
                  <a:close/>
                </a:path>
              </a:pathLst>
            </a:custGeom>
            <a:solidFill>
              <a:srgbClr val="000000">
                <a:alpha val="72941"/>
              </a:srgbClr>
            </a:solidFill>
          </p:spPr>
          <p:txBody>
            <a:bodyPr/>
            <a:lstStyle/>
            <a:p/>
          </p:txBody>
        </p:sp>
      </p:grpSp>
      <p:grpSp>
        <p:nvGrpSpPr>
          <p:cNvPr id="7" name="Group 7"/>
          <p:cNvGrpSpPr/>
          <p:nvPr/>
        </p:nvGrpSpPr>
        <p:grpSpPr>
          <a:xfrm rot="5400000">
            <a:off x="4080463" y="-411703"/>
            <a:ext cx="884257" cy="6547708"/>
            <a:chExt cx="3130550" cy="23180970"/>
          </a:xfrm>
        </p:grpSpPr>
        <p:sp>
          <p:nvSpPr>
            <p:cNvPr id="8" name="Freeform 8"/>
            <p:cNvSpPr/>
            <p:nvPr/>
          </p:nvSpPr>
          <p:spPr>
            <a:xfrm>
              <a:off x="0" y="0"/>
              <a:ext cx="3130550" cy="23180970"/>
            </a:xfrm>
            <a:custGeom>
              <a:rect l="l" t="t" r="r" b="b"/>
              <a:pathLst>
                <a:path w="3130550" h="23180970">
                  <a:moveTo>
                    <a:pt x="0" y="1123950"/>
                  </a:moveTo>
                  <a:lnTo>
                    <a:pt x="0" y="23180970"/>
                  </a:lnTo>
                  <a:lnTo>
                    <a:pt x="3130550" y="23180970"/>
                  </a:lnTo>
                  <a:lnTo>
                    <a:pt x="3130550" y="0"/>
                  </a:lnTo>
                  <a:close/>
                </a:path>
              </a:pathLst>
            </a:custGeom>
            <a:solidFill>
              <a:srgbClr val="F8F8F8"/>
            </a:solidFill>
          </p:spPr>
          <p:txBody>
            <a:bodyPr/>
            <a:lstStyle/>
            <a:p/>
          </p:txBody>
        </p:sp>
      </p:grpSp>
      <p:grpSp>
        <p:nvGrpSpPr>
          <p:cNvPr id="9" name="Group 9"/>
          <p:cNvGrpSpPr/>
          <p:nvPr/>
        </p:nvGrpSpPr>
        <p:grpSpPr>
          <a:xfrm>
            <a:off x="707819" y="6844310"/>
            <a:ext cx="7629545" cy="2984015"/>
            <a:chExt cx="9751319" cy="3813869"/>
          </a:xfrm>
        </p:grpSpPr>
        <p:sp>
          <p:nvSpPr>
            <p:cNvPr id="10" name="Freeform 10"/>
            <p:cNvSpPr/>
            <p:nvPr/>
          </p:nvSpPr>
          <p:spPr>
            <a:xfrm>
              <a:off x="0" y="0"/>
              <a:ext cx="9751319" cy="3813869"/>
            </a:xfrm>
            <a:custGeom>
              <a:rect l="l" t="t" r="r" b="b"/>
              <a:pathLst>
                <a:path w="9751319" h="3813869">
                  <a:moveTo>
                    <a:pt x="9626858" y="3813869"/>
                  </a:moveTo>
                  <a:lnTo>
                    <a:pt x="124460" y="3813869"/>
                  </a:lnTo>
                  <a:cubicBezTo>
                    <a:pt x="55880" y="3813869"/>
                    <a:pt x="0" y="3757989"/>
                    <a:pt x="0" y="3689409"/>
                  </a:cubicBezTo>
                  <a:lnTo>
                    <a:pt x="0" y="124460"/>
                  </a:lnTo>
                  <a:cubicBezTo>
                    <a:pt x="0" y="55880"/>
                    <a:pt x="55880" y="0"/>
                    <a:pt x="124460" y="0"/>
                  </a:cubicBezTo>
                  <a:lnTo>
                    <a:pt x="9626859" y="0"/>
                  </a:lnTo>
                  <a:cubicBezTo>
                    <a:pt x="9695438" y="0"/>
                    <a:pt x="9751319" y="55880"/>
                    <a:pt x="9751319" y="124460"/>
                  </a:cubicBezTo>
                  <a:lnTo>
                    <a:pt x="9751319" y="3689409"/>
                  </a:lnTo>
                  <a:cubicBezTo>
                    <a:pt x="9751319" y="3757989"/>
                    <a:pt x="9695438" y="3813869"/>
                    <a:pt x="9626859" y="3813869"/>
                  </a:cubicBezTo>
                  <a:close/>
                </a:path>
              </a:pathLst>
            </a:custGeom>
            <a:solidFill>
              <a:srgbClr val="000000">
                <a:alpha val="72941"/>
              </a:srgbClr>
            </a:solidFill>
          </p:spPr>
          <p:txBody>
            <a:bodyPr/>
            <a:lstStyle/>
            <a:p/>
          </p:txBody>
        </p:sp>
      </p:grpSp>
      <p:grpSp>
        <p:nvGrpSpPr>
          <p:cNvPr id="11" name="Group 11"/>
          <p:cNvGrpSpPr/>
          <p:nvPr/>
        </p:nvGrpSpPr>
        <p:grpSpPr>
          <a:xfrm rot="5400000">
            <a:off x="4018794" y="3392607"/>
            <a:ext cx="884257" cy="6547708"/>
            <a:chExt cx="3130550" cy="23180970"/>
          </a:xfrm>
        </p:grpSpPr>
        <p:sp>
          <p:nvSpPr>
            <p:cNvPr id="12" name="Freeform 12"/>
            <p:cNvSpPr/>
            <p:nvPr/>
          </p:nvSpPr>
          <p:spPr>
            <a:xfrm>
              <a:off x="0" y="0"/>
              <a:ext cx="3130550" cy="23180970"/>
            </a:xfrm>
            <a:custGeom>
              <a:rect l="l" t="t" r="r" b="b"/>
              <a:pathLst>
                <a:path w="3130550" h="23180970">
                  <a:moveTo>
                    <a:pt x="0" y="1123950"/>
                  </a:moveTo>
                  <a:lnTo>
                    <a:pt x="0" y="23180970"/>
                  </a:lnTo>
                  <a:lnTo>
                    <a:pt x="3130550" y="23180970"/>
                  </a:lnTo>
                  <a:lnTo>
                    <a:pt x="3130550" y="0"/>
                  </a:lnTo>
                  <a:close/>
                </a:path>
              </a:pathLst>
            </a:custGeom>
            <a:solidFill>
              <a:srgbClr val="F8F8F8"/>
            </a:solidFill>
          </p:spPr>
          <p:txBody>
            <a:bodyPr/>
            <a:lstStyle/>
            <a:p/>
          </p:txBody>
        </p:sp>
      </p:grpSp>
      <p:grpSp>
        <p:nvGrpSpPr>
          <p:cNvPr id="13" name="Group 13"/>
          <p:cNvGrpSpPr/>
          <p:nvPr/>
        </p:nvGrpSpPr>
        <p:grpSpPr>
          <a:xfrm>
            <a:off x="9950636" y="3039999"/>
            <a:ext cx="7629545" cy="2984015"/>
            <a:chExt cx="9751319" cy="3813869"/>
          </a:xfrm>
        </p:grpSpPr>
        <p:sp>
          <p:nvSpPr>
            <p:cNvPr id="14" name="Freeform 14"/>
            <p:cNvSpPr/>
            <p:nvPr/>
          </p:nvSpPr>
          <p:spPr>
            <a:xfrm>
              <a:off x="0" y="0"/>
              <a:ext cx="9751319" cy="3813869"/>
            </a:xfrm>
            <a:custGeom>
              <a:rect l="l" t="t" r="r" b="b"/>
              <a:pathLst>
                <a:path w="9751319" h="3813869">
                  <a:moveTo>
                    <a:pt x="9626858" y="3813869"/>
                  </a:moveTo>
                  <a:lnTo>
                    <a:pt x="124460" y="3813869"/>
                  </a:lnTo>
                  <a:cubicBezTo>
                    <a:pt x="55880" y="3813869"/>
                    <a:pt x="0" y="3757989"/>
                    <a:pt x="0" y="3689409"/>
                  </a:cubicBezTo>
                  <a:lnTo>
                    <a:pt x="0" y="124460"/>
                  </a:lnTo>
                  <a:cubicBezTo>
                    <a:pt x="0" y="55880"/>
                    <a:pt x="55880" y="0"/>
                    <a:pt x="124460" y="0"/>
                  </a:cubicBezTo>
                  <a:lnTo>
                    <a:pt x="9626859" y="0"/>
                  </a:lnTo>
                  <a:cubicBezTo>
                    <a:pt x="9695438" y="0"/>
                    <a:pt x="9751319" y="55880"/>
                    <a:pt x="9751319" y="124460"/>
                  </a:cubicBezTo>
                  <a:lnTo>
                    <a:pt x="9751319" y="3689409"/>
                  </a:lnTo>
                  <a:cubicBezTo>
                    <a:pt x="9751319" y="3757989"/>
                    <a:pt x="9695438" y="3813869"/>
                    <a:pt x="9626859" y="3813869"/>
                  </a:cubicBezTo>
                  <a:close/>
                </a:path>
              </a:pathLst>
            </a:custGeom>
            <a:solidFill>
              <a:srgbClr val="000000">
                <a:alpha val="72941"/>
              </a:srgbClr>
            </a:solidFill>
          </p:spPr>
          <p:txBody>
            <a:bodyPr/>
            <a:lstStyle/>
            <a:p/>
          </p:txBody>
        </p:sp>
      </p:grpSp>
      <p:grpSp>
        <p:nvGrpSpPr>
          <p:cNvPr id="15" name="Group 15"/>
          <p:cNvGrpSpPr/>
          <p:nvPr/>
        </p:nvGrpSpPr>
        <p:grpSpPr>
          <a:xfrm rot="5400000">
            <a:off x="13261611" y="-411703"/>
            <a:ext cx="884257" cy="6547708"/>
            <a:chExt cx="3130550" cy="23180970"/>
          </a:xfrm>
        </p:grpSpPr>
        <p:sp>
          <p:nvSpPr>
            <p:cNvPr id="16" name="Freeform 16"/>
            <p:cNvSpPr/>
            <p:nvPr/>
          </p:nvSpPr>
          <p:spPr>
            <a:xfrm>
              <a:off x="0" y="0"/>
              <a:ext cx="3130550" cy="23180970"/>
            </a:xfrm>
            <a:custGeom>
              <a:rect l="l" t="t" r="r" b="b"/>
              <a:pathLst>
                <a:path w="3130550" h="23180970">
                  <a:moveTo>
                    <a:pt x="0" y="1123950"/>
                  </a:moveTo>
                  <a:lnTo>
                    <a:pt x="0" y="23180970"/>
                  </a:lnTo>
                  <a:lnTo>
                    <a:pt x="3130550" y="23180970"/>
                  </a:lnTo>
                  <a:lnTo>
                    <a:pt x="3130550" y="0"/>
                  </a:lnTo>
                  <a:close/>
                </a:path>
              </a:pathLst>
            </a:custGeom>
            <a:solidFill>
              <a:srgbClr val="F8F8F8"/>
            </a:solidFill>
          </p:spPr>
          <p:txBody>
            <a:bodyPr/>
            <a:lstStyle/>
            <a:p/>
          </p:txBody>
        </p:sp>
      </p:grpSp>
      <p:grpSp>
        <p:nvGrpSpPr>
          <p:cNvPr id="17" name="Group 17"/>
          <p:cNvGrpSpPr/>
          <p:nvPr/>
        </p:nvGrpSpPr>
        <p:grpSpPr>
          <a:xfrm>
            <a:off x="9888966" y="6844310"/>
            <a:ext cx="7629545" cy="2984015"/>
            <a:chExt cx="9751319" cy="3813869"/>
          </a:xfrm>
        </p:grpSpPr>
        <p:sp>
          <p:nvSpPr>
            <p:cNvPr id="18" name="Freeform 18"/>
            <p:cNvSpPr/>
            <p:nvPr/>
          </p:nvSpPr>
          <p:spPr>
            <a:xfrm>
              <a:off x="0" y="0"/>
              <a:ext cx="9751319" cy="3813869"/>
            </a:xfrm>
            <a:custGeom>
              <a:rect l="l" t="t" r="r" b="b"/>
              <a:pathLst>
                <a:path w="9751319" h="3813869">
                  <a:moveTo>
                    <a:pt x="9626858" y="3813869"/>
                  </a:moveTo>
                  <a:lnTo>
                    <a:pt x="124460" y="3813869"/>
                  </a:lnTo>
                  <a:cubicBezTo>
                    <a:pt x="55880" y="3813869"/>
                    <a:pt x="0" y="3757989"/>
                    <a:pt x="0" y="3689409"/>
                  </a:cubicBezTo>
                  <a:lnTo>
                    <a:pt x="0" y="124460"/>
                  </a:lnTo>
                  <a:cubicBezTo>
                    <a:pt x="0" y="55880"/>
                    <a:pt x="55880" y="0"/>
                    <a:pt x="124460" y="0"/>
                  </a:cubicBezTo>
                  <a:lnTo>
                    <a:pt x="9626859" y="0"/>
                  </a:lnTo>
                  <a:cubicBezTo>
                    <a:pt x="9695438" y="0"/>
                    <a:pt x="9751319" y="55880"/>
                    <a:pt x="9751319" y="124460"/>
                  </a:cubicBezTo>
                  <a:lnTo>
                    <a:pt x="9751319" y="3689409"/>
                  </a:lnTo>
                  <a:cubicBezTo>
                    <a:pt x="9751319" y="3757989"/>
                    <a:pt x="9695438" y="3813869"/>
                    <a:pt x="9626859" y="3813869"/>
                  </a:cubicBezTo>
                  <a:close/>
                </a:path>
              </a:pathLst>
            </a:custGeom>
            <a:solidFill>
              <a:srgbClr val="000000">
                <a:alpha val="72941"/>
              </a:srgbClr>
            </a:solidFill>
          </p:spPr>
          <p:txBody>
            <a:bodyPr/>
            <a:lstStyle/>
            <a:p/>
          </p:txBody>
        </p:sp>
      </p:grpSp>
      <p:grpSp>
        <p:nvGrpSpPr>
          <p:cNvPr id="19" name="Group 19"/>
          <p:cNvGrpSpPr/>
          <p:nvPr/>
        </p:nvGrpSpPr>
        <p:grpSpPr>
          <a:xfrm rot="5400000">
            <a:off x="13199942" y="3392607"/>
            <a:ext cx="884257" cy="6547708"/>
            <a:chExt cx="3130550" cy="23180970"/>
          </a:xfrm>
        </p:grpSpPr>
        <p:sp>
          <p:nvSpPr>
            <p:cNvPr id="20" name="Freeform 20"/>
            <p:cNvSpPr/>
            <p:nvPr/>
          </p:nvSpPr>
          <p:spPr>
            <a:xfrm>
              <a:off x="0" y="0"/>
              <a:ext cx="3130550" cy="23180970"/>
            </a:xfrm>
            <a:custGeom>
              <a:rect l="l" t="t" r="r" b="b"/>
              <a:pathLst>
                <a:path w="3130550" h="23180970">
                  <a:moveTo>
                    <a:pt x="0" y="1123950"/>
                  </a:moveTo>
                  <a:lnTo>
                    <a:pt x="0" y="23180970"/>
                  </a:lnTo>
                  <a:lnTo>
                    <a:pt x="3130550" y="23180970"/>
                  </a:lnTo>
                  <a:lnTo>
                    <a:pt x="3130550" y="0"/>
                  </a:lnTo>
                  <a:close/>
                </a:path>
              </a:pathLst>
            </a:custGeom>
            <a:solidFill>
              <a:srgbClr val="F8F8F8"/>
            </a:solidFill>
          </p:spPr>
          <p:txBody>
            <a:bodyPr/>
            <a:lstStyle/>
            <a:p/>
          </p:txBody>
        </p:sp>
      </p:grpSp>
      <p:sp>
        <p:nvSpPr>
          <p:cNvPr id="21" name="TextBox 21"/>
          <p:cNvSpPr txBox="1"/>
          <p:nvPr/>
        </p:nvSpPr>
        <p:spPr>
          <a:xfrm>
            <a:off x="2152779" y="2694963"/>
            <a:ext cx="4727793" cy="473661"/>
          </a:xfrm>
          <a:prstGeom prst="rect">
            <a:avLst/>
          </a:prstGeom>
        </p:spPr>
        <p:txBody>
          <a:bodyPr lIns="0" tIns="0" rIns="0" bIns="0" rtlCol="0" anchor="t">
            <a:spAutoFit/>
          </a:bodyPr>
          <a:lstStyle/>
          <a:p>
            <a:pPr algn="ctr">
              <a:lnSpc>
                <a:spcPts val="3694"/>
              </a:lnSpc>
            </a:pPr>
            <a:r>
              <a:rPr lang="en-US" sz="3657">
                <a:solidFill>
                  <a:srgbClr val="43B4BE"/>
                </a:solidFill>
                <a:latin typeface="Canva Sans"/>
              </a:rPr>
              <a:t>Type Segment </a:t>
            </a:r>
          </a:p>
        </p:txBody>
      </p:sp>
      <p:sp>
        <p:nvSpPr>
          <p:cNvPr id="22" name="TextBox 22"/>
          <p:cNvSpPr txBox="1"/>
          <p:nvPr/>
        </p:nvSpPr>
        <p:spPr>
          <a:xfrm>
            <a:off x="1343517" y="3561454"/>
            <a:ext cx="6559956" cy="2074545"/>
          </a:xfrm>
          <a:prstGeom prst="rect">
            <a:avLst/>
          </a:prstGeom>
        </p:spPr>
        <p:txBody>
          <a:bodyPr lIns="0" tIns="0" rIns="0" bIns="0" rtlCol="0" anchor="t">
            <a:spAutoFit/>
          </a:bodyPr>
          <a:lstStyle/>
          <a:p>
            <a:pPr marL="647697" lvl="1" indent="-323848" algn="just">
              <a:lnSpc>
                <a:spcPts val="4139"/>
              </a:lnSpc>
              <a:buFont typeface="Arial"/>
              <a:buChar char="•"/>
            </a:pPr>
            <a:r>
              <a:rPr lang="en-US" sz="2999">
                <a:solidFill>
                  <a:srgbClr val="FFFFFF"/>
                </a:solidFill>
                <a:latin typeface="Canva Sans"/>
              </a:rPr>
              <a:t>Dry Skin </a:t>
            </a:r>
          </a:p>
          <a:p>
            <a:pPr marL="647697" lvl="1" indent="-323848" algn="just">
              <a:lnSpc>
                <a:spcPts val="4139"/>
              </a:lnSpc>
              <a:buFont typeface="Arial"/>
              <a:buChar char="•"/>
            </a:pPr>
            <a:r>
              <a:rPr lang="en-US" sz="2999">
                <a:solidFill>
                  <a:srgbClr val="FFFFFF"/>
                </a:solidFill>
                <a:latin typeface="Canva Sans"/>
              </a:rPr>
              <a:t>Oily Skin </a:t>
            </a:r>
          </a:p>
          <a:p>
            <a:pPr marL="647697" lvl="1" indent="-323848" algn="just">
              <a:lnSpc>
                <a:spcPts val="4139"/>
              </a:lnSpc>
              <a:buFont typeface="Arial"/>
              <a:buChar char="•"/>
            </a:pPr>
            <a:r>
              <a:rPr lang="en-US" sz="2999">
                <a:solidFill>
                  <a:srgbClr val="FFFFFF"/>
                </a:solidFill>
                <a:latin typeface="Canva Sans"/>
              </a:rPr>
              <a:t>Normal Skin </a:t>
            </a:r>
          </a:p>
          <a:p>
            <a:pPr marL="647697" lvl="1" indent="-323848" algn="just">
              <a:lnSpc>
                <a:spcPts val="4139"/>
              </a:lnSpc>
              <a:buFont typeface="Arial"/>
              <a:buChar char="•"/>
            </a:pPr>
            <a:r>
              <a:rPr lang="en-US" sz="2999">
                <a:solidFill>
                  <a:srgbClr val="FFFFFF"/>
                </a:solidFill>
                <a:latin typeface="Canva Sans"/>
              </a:rPr>
              <a:t>Sensitive Skin </a:t>
            </a:r>
          </a:p>
        </p:txBody>
      </p:sp>
      <p:sp>
        <p:nvSpPr>
          <p:cNvPr id="23" name="TextBox 23"/>
          <p:cNvSpPr txBox="1"/>
          <p:nvPr/>
        </p:nvSpPr>
        <p:spPr>
          <a:xfrm>
            <a:off x="1343517" y="7651515"/>
            <a:ext cx="5803270" cy="1550670"/>
          </a:xfrm>
          <a:prstGeom prst="rect">
            <a:avLst/>
          </a:prstGeom>
        </p:spPr>
        <p:txBody>
          <a:bodyPr lIns="0" tIns="0" rIns="0" bIns="0" rtlCol="0" anchor="t">
            <a:spAutoFit/>
          </a:bodyPr>
          <a:lstStyle/>
          <a:p>
            <a:pPr marL="647697" lvl="1" indent="-323848" algn="l">
              <a:lnSpc>
                <a:spcPts val="4139"/>
              </a:lnSpc>
              <a:buFont typeface="Arial"/>
              <a:buChar char="•"/>
            </a:pPr>
            <a:r>
              <a:rPr lang="en-US" sz="2999">
                <a:solidFill>
                  <a:srgbClr val="FFFFFF"/>
                </a:solidFill>
                <a:latin typeface="Canva Sans"/>
              </a:rPr>
              <a:t>Male </a:t>
            </a:r>
          </a:p>
          <a:p>
            <a:pPr marL="647697" lvl="1" indent="-323848" algn="l">
              <a:lnSpc>
                <a:spcPts val="4139"/>
              </a:lnSpc>
              <a:buFont typeface="Arial"/>
              <a:buChar char="•"/>
            </a:pPr>
            <a:r>
              <a:rPr lang="en-US" sz="2999">
                <a:solidFill>
                  <a:srgbClr val="FFFFFF"/>
                </a:solidFill>
                <a:latin typeface="Canva Sans"/>
              </a:rPr>
              <a:t>Female </a:t>
            </a:r>
          </a:p>
          <a:p>
            <a:pPr marL="647697" lvl="1" indent="-323848" algn="l">
              <a:lnSpc>
                <a:spcPts val="4139"/>
              </a:lnSpc>
              <a:buFont typeface="Arial"/>
              <a:buChar char="•"/>
            </a:pPr>
            <a:r>
              <a:rPr lang="en-US" sz="2999">
                <a:solidFill>
                  <a:srgbClr val="FFFFFF"/>
                </a:solidFill>
                <a:latin typeface="Canva Sans"/>
              </a:rPr>
              <a:t>Kids </a:t>
            </a:r>
          </a:p>
        </p:txBody>
      </p:sp>
      <p:sp>
        <p:nvSpPr>
          <p:cNvPr id="24" name="TextBox 24"/>
          <p:cNvSpPr txBox="1"/>
          <p:nvPr/>
        </p:nvSpPr>
        <p:spPr>
          <a:xfrm>
            <a:off x="2097025" y="6515633"/>
            <a:ext cx="4727793" cy="473661"/>
          </a:xfrm>
          <a:prstGeom prst="rect">
            <a:avLst/>
          </a:prstGeom>
        </p:spPr>
        <p:txBody>
          <a:bodyPr lIns="0" tIns="0" rIns="0" bIns="0" rtlCol="0" anchor="t">
            <a:spAutoFit/>
          </a:bodyPr>
          <a:lstStyle/>
          <a:p>
            <a:pPr algn="ctr">
              <a:lnSpc>
                <a:spcPts val="3694"/>
              </a:lnSpc>
            </a:pPr>
            <a:r>
              <a:rPr lang="en-US" sz="3657">
                <a:solidFill>
                  <a:srgbClr val="43B4BE"/>
                </a:solidFill>
                <a:latin typeface="Canva Sans"/>
              </a:rPr>
              <a:t>End-user Segment</a:t>
            </a:r>
          </a:p>
        </p:txBody>
      </p:sp>
      <p:sp>
        <p:nvSpPr>
          <p:cNvPr id="25" name="TextBox 25"/>
          <p:cNvSpPr txBox="1"/>
          <p:nvPr/>
        </p:nvSpPr>
        <p:spPr>
          <a:xfrm>
            <a:off x="10912740" y="2694963"/>
            <a:ext cx="5581997" cy="473661"/>
          </a:xfrm>
          <a:prstGeom prst="rect">
            <a:avLst/>
          </a:prstGeom>
        </p:spPr>
        <p:txBody>
          <a:bodyPr lIns="0" tIns="0" rIns="0" bIns="0" rtlCol="0" anchor="t">
            <a:spAutoFit/>
          </a:bodyPr>
          <a:lstStyle/>
          <a:p>
            <a:pPr algn="ctr">
              <a:lnSpc>
                <a:spcPts val="3694"/>
              </a:lnSpc>
            </a:pPr>
            <a:r>
              <a:rPr lang="en-US" sz="3657">
                <a:solidFill>
                  <a:srgbClr val="43B4BE"/>
                </a:solidFill>
                <a:latin typeface="Canva Sans"/>
              </a:rPr>
              <a:t>Packaging Segment</a:t>
            </a:r>
          </a:p>
        </p:txBody>
      </p:sp>
      <p:sp>
        <p:nvSpPr>
          <p:cNvPr id="26" name="TextBox 26"/>
          <p:cNvSpPr txBox="1"/>
          <p:nvPr/>
        </p:nvSpPr>
        <p:spPr>
          <a:xfrm>
            <a:off x="10912740" y="3823391"/>
            <a:ext cx="5306622" cy="1550670"/>
          </a:xfrm>
          <a:prstGeom prst="rect">
            <a:avLst/>
          </a:prstGeom>
        </p:spPr>
        <p:txBody>
          <a:bodyPr lIns="0" tIns="0" rIns="0" bIns="0" rtlCol="0" anchor="t">
            <a:spAutoFit/>
          </a:bodyPr>
          <a:lstStyle/>
          <a:p>
            <a:pPr marL="647697" lvl="1" indent="-323848" algn="just">
              <a:lnSpc>
                <a:spcPts val="4139"/>
              </a:lnSpc>
              <a:buFont typeface="Arial"/>
              <a:buChar char="•"/>
            </a:pPr>
            <a:r>
              <a:rPr lang="en-US" sz="2999">
                <a:solidFill>
                  <a:srgbClr val="FFFFFF"/>
                </a:solidFill>
                <a:latin typeface="Canva Sans"/>
              </a:rPr>
              <a:t>Bottles </a:t>
            </a:r>
          </a:p>
          <a:p>
            <a:pPr marL="647697" lvl="1" indent="-323848" algn="just">
              <a:lnSpc>
                <a:spcPts val="4139"/>
              </a:lnSpc>
              <a:buFont typeface="Arial"/>
              <a:buChar char="•"/>
            </a:pPr>
            <a:r>
              <a:rPr lang="en-US" sz="2999">
                <a:solidFill>
                  <a:srgbClr val="FFFFFF"/>
                </a:solidFill>
                <a:latin typeface="Canva Sans"/>
              </a:rPr>
              <a:t>Tubes </a:t>
            </a:r>
          </a:p>
          <a:p>
            <a:pPr marL="647697" lvl="1" indent="-323848" algn="just">
              <a:lnSpc>
                <a:spcPts val="4139"/>
              </a:lnSpc>
              <a:buFont typeface="Arial"/>
              <a:buChar char="•"/>
            </a:pPr>
            <a:r>
              <a:rPr lang="en-US" sz="2999">
                <a:solidFill>
                  <a:srgbClr val="FFFFFF"/>
                </a:solidFill>
                <a:latin typeface="Canva Sans"/>
              </a:rPr>
              <a:t>Pumps </a:t>
            </a:r>
          </a:p>
        </p:txBody>
      </p:sp>
      <p:sp>
        <p:nvSpPr>
          <p:cNvPr id="27" name="TextBox 27"/>
          <p:cNvSpPr txBox="1"/>
          <p:nvPr/>
        </p:nvSpPr>
        <p:spPr>
          <a:xfrm>
            <a:off x="10523285" y="7537170"/>
            <a:ext cx="6484247" cy="1550670"/>
          </a:xfrm>
          <a:prstGeom prst="rect">
            <a:avLst/>
          </a:prstGeom>
        </p:spPr>
        <p:txBody>
          <a:bodyPr lIns="0" tIns="0" rIns="0" bIns="0" rtlCol="0" anchor="t">
            <a:spAutoFit/>
          </a:bodyPr>
          <a:lstStyle/>
          <a:p>
            <a:pPr marL="647697" lvl="1" indent="-323848" algn="l">
              <a:lnSpc>
                <a:spcPts val="4139"/>
              </a:lnSpc>
              <a:buFont typeface="Arial"/>
              <a:buChar char="•"/>
            </a:pPr>
            <a:r>
              <a:rPr lang="en-US" sz="2999">
                <a:solidFill>
                  <a:srgbClr val="FFFFFF"/>
                </a:solidFill>
                <a:latin typeface="Canva Sans"/>
              </a:rPr>
              <a:t>Supermarket and Hypermarket </a:t>
            </a:r>
          </a:p>
          <a:p>
            <a:pPr marL="647697" lvl="1" indent="-323848" algn="l">
              <a:lnSpc>
                <a:spcPts val="4139"/>
              </a:lnSpc>
              <a:buFont typeface="Arial"/>
              <a:buChar char="•"/>
            </a:pPr>
            <a:r>
              <a:rPr lang="en-US" sz="2999">
                <a:solidFill>
                  <a:srgbClr val="FFFFFF"/>
                </a:solidFill>
                <a:latin typeface="Canva Sans"/>
              </a:rPr>
              <a:t>Specialty Store </a:t>
            </a:r>
          </a:p>
          <a:p>
            <a:pPr marL="647697" lvl="1" indent="-323848" algn="l">
              <a:lnSpc>
                <a:spcPts val="4139"/>
              </a:lnSpc>
              <a:buFont typeface="Arial"/>
              <a:buChar char="•"/>
            </a:pPr>
            <a:r>
              <a:rPr lang="en-US" sz="2999">
                <a:solidFill>
                  <a:srgbClr val="FFFFFF"/>
                </a:solidFill>
                <a:latin typeface="Canva Sans"/>
              </a:rPr>
              <a:t>Online Channel </a:t>
            </a:r>
          </a:p>
        </p:txBody>
      </p:sp>
      <p:sp>
        <p:nvSpPr>
          <p:cNvPr id="28" name="TextBox 28"/>
          <p:cNvSpPr txBox="1"/>
          <p:nvPr/>
        </p:nvSpPr>
        <p:spPr>
          <a:xfrm>
            <a:off x="11278172" y="6515633"/>
            <a:ext cx="4727793" cy="473661"/>
          </a:xfrm>
          <a:prstGeom prst="rect">
            <a:avLst/>
          </a:prstGeom>
        </p:spPr>
        <p:txBody>
          <a:bodyPr lIns="0" tIns="0" rIns="0" bIns="0" rtlCol="0" anchor="t">
            <a:spAutoFit/>
          </a:bodyPr>
          <a:lstStyle/>
          <a:p>
            <a:pPr algn="ctr">
              <a:lnSpc>
                <a:spcPts val="3694"/>
              </a:lnSpc>
            </a:pPr>
            <a:r>
              <a:rPr lang="en-US" sz="3657">
                <a:solidFill>
                  <a:srgbClr val="43B4BE"/>
                </a:solidFill>
                <a:latin typeface="Canva Sans"/>
              </a:rPr>
              <a:t>Distribution Channel</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rgbClr val="F8F8F8"/>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36500" t="25150" r="38480" b="21038"/>
          <a:stretch>
            <a:fillRect/>
          </a:stretch>
        </p:blipFill>
        <p:spPr>
          <a:xfrm>
            <a:off x="0" y="0"/>
            <a:ext cx="1542502" cy="1866155"/>
          </a:xfrm>
          <a:prstGeom prst="rect">
            <a:avLst/>
          </a:prstGeom>
        </p:spPr>
      </p:pic>
      <p:sp>
        <p:nvSpPr>
          <p:cNvPr id="3" name="Freeform 3"/>
          <p:cNvSpPr/>
          <p:nvPr/>
        </p:nvSpPr>
        <p:spPr>
          <a:xfrm>
            <a:off x="497069" y="2363759"/>
            <a:ext cx="9753165" cy="6382706"/>
          </a:xfrm>
          <a:custGeom>
            <a:rect l="l" t="t" r="r" b="b"/>
            <a:pathLst>
              <a:path w="9753165" h="6382706">
                <a:moveTo>
                  <a:pt x="0" y="0"/>
                </a:moveTo>
                <a:lnTo>
                  <a:pt x="9753165" y="0"/>
                </a:lnTo>
                <a:lnTo>
                  <a:pt x="9753165" y="6382706"/>
                </a:lnTo>
                <a:lnTo>
                  <a:pt x="0" y="6382706"/>
                </a:lnTo>
                <a:lnTo>
                  <a:pt x="0" y="0"/>
                </a:lnTo>
                <a:close/>
              </a:path>
            </a:pathLst>
          </a:custGeom>
          <a:blipFill>
            <a:blip r:embed="rId3"/>
            <a:stretch>
              <a:fillRect/>
            </a:stretch>
          </a:blipFill>
        </p:spPr>
        <p:txBody>
          <a:bodyPr/>
          <a:lstStyle/>
          <a:p/>
        </p:txBody>
      </p:sp>
      <p:sp>
        <p:nvSpPr>
          <p:cNvPr id="4" name="TextBox 4"/>
          <p:cNvSpPr txBox="1"/>
          <p:nvPr/>
        </p:nvSpPr>
        <p:spPr>
          <a:xfrm>
            <a:off x="4940705" y="574301"/>
            <a:ext cx="8711390" cy="927103"/>
          </a:xfrm>
          <a:prstGeom prst="rect">
            <a:avLst/>
          </a:prstGeom>
        </p:spPr>
        <p:txBody>
          <a:bodyPr lIns="0" tIns="0" rIns="0" bIns="0" rtlCol="0" anchor="t">
            <a:spAutoFit/>
          </a:bodyPr>
          <a:lstStyle/>
          <a:p>
            <a:pPr algn="ctr">
              <a:lnSpc>
                <a:spcPts val="7699"/>
              </a:lnSpc>
            </a:pPr>
            <a:r>
              <a:rPr lang="en-US" sz="5499">
                <a:solidFill>
                  <a:srgbClr val="000000"/>
                </a:solidFill>
                <a:latin typeface="Canva Sans"/>
              </a:rPr>
              <a:t>REGION ANALYSIS</a:t>
            </a:r>
          </a:p>
        </p:txBody>
      </p:sp>
      <p:graphicFrame>
        <p:nvGraphicFramePr>
          <p:cNvPr id="5" name="Table 5"/>
          <p:cNvGraphicFramePr>
            <a:graphicFrameLocks noGrp="1"/>
          </p:cNvGraphicFramePr>
          <p:nvPr/>
        </p:nvGraphicFramePr>
        <p:xfrm>
          <a:off x="10502248" y="2512603"/>
          <a:ext cx="7201094" cy="6085018"/>
        </p:xfrm>
        <a:graphic>
          <a:graphicData uri="http://schemas.openxmlformats.org/drawingml/2006/table">
            <a:tbl>
              <a:tblPr/>
              <a:tblGrid>
                <a:gridCol w="3715814">
                  <a:extLst>
                    <a:ext uri="{9D8B030D-6E8A-4147-A177-3AD203B41FA5}">
                      <a16:colId xmlns:a16="http://schemas.microsoft.com/office/drawing/2014/main" val="20000"/>
                    </a:ext>
                  </a:extLst>
                </a:gridCol>
                <a:gridCol w="3485280">
                  <a:extLst>
                    <a:ext uri="{9D8B030D-6E8A-4147-A177-3AD203B41FA5}">
                      <a16:colId xmlns:a16="http://schemas.microsoft.com/office/drawing/2014/main" val="20001"/>
                    </a:ext>
                  </a:extLst>
                </a:gridCol>
              </a:tblGrid>
              <a:tr h="1233058">
                <a:tc>
                  <a:txBody>
                    <a:bodyPr/>
                    <a:lstStyle/>
                    <a:p>
                      <a:pPr algn="just">
                        <a:lnSpc>
                          <a:spcPts val="4199"/>
                        </a:lnSpc>
                        <a:defRPr/>
                      </a:pPr>
                      <a:r>
                        <a:rPr lang="en-US" sz="2999">
                          <a:solidFill>
                            <a:srgbClr val="000000"/>
                          </a:solidFill>
                          <a:latin typeface="Canva Sans"/>
                        </a:rPr>
                        <a:t>NORTH AMERICA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004844">
                <a:tc>
                  <a:txBody>
                    <a:bodyPr/>
                    <a:lstStyle/>
                    <a:p>
                      <a:pPr algn="l">
                        <a:lnSpc>
                          <a:spcPts val="4199"/>
                        </a:lnSpc>
                        <a:defRPr/>
                      </a:pPr>
                      <a:r>
                        <a:rPr lang="en-US" sz="2999">
                          <a:solidFill>
                            <a:srgbClr val="000000"/>
                          </a:solidFill>
                          <a:latin typeface="Canva Sans"/>
                        </a:rPr>
                        <a:t>Europe</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004844">
                <a:tc>
                  <a:txBody>
                    <a:bodyPr/>
                    <a:lstStyle/>
                    <a:p>
                      <a:pPr algn="l">
                        <a:lnSpc>
                          <a:spcPts val="4199"/>
                        </a:lnSpc>
                        <a:defRPr/>
                      </a:pPr>
                      <a:r>
                        <a:rPr lang="en-US" sz="2999">
                          <a:solidFill>
                            <a:srgbClr val="000000"/>
                          </a:solidFill>
                          <a:latin typeface="Canva Sans"/>
                        </a:rPr>
                        <a:t>Asia Pacific</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157963">
                <a:tc>
                  <a:txBody>
                    <a:bodyPr/>
                    <a:lstStyle/>
                    <a:p>
                      <a:pPr algn="l">
                        <a:lnSpc>
                          <a:spcPts val="4199"/>
                        </a:lnSpc>
                        <a:defRPr/>
                      </a:pPr>
                      <a:r>
                        <a:rPr lang="en-US" sz="2999">
                          <a:solidFill>
                            <a:srgbClr val="000000"/>
                          </a:solidFill>
                          <a:latin typeface="Poppins"/>
                        </a:rPr>
                        <a:t>Latin America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684309">
                <a:tc>
                  <a:txBody>
                    <a:bodyPr/>
                    <a:lstStyle/>
                    <a:p>
                      <a:pPr algn="l">
                        <a:lnSpc>
                          <a:spcPts val="4199"/>
                        </a:lnSpc>
                        <a:defRPr/>
                      </a:pPr>
                      <a:r>
                        <a:rPr lang="en-US" sz="2999">
                          <a:solidFill>
                            <a:srgbClr val="000000"/>
                          </a:solidFill>
                          <a:latin typeface="Canva Sans"/>
                        </a:rPr>
                        <a:t>MIDDLE EAST AFRICA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TextBox 6"/>
          <p:cNvSpPr txBox="1"/>
          <p:nvPr/>
        </p:nvSpPr>
        <p:spPr>
          <a:xfrm>
            <a:off x="14217607" y="2777457"/>
            <a:ext cx="3535225" cy="788035"/>
          </a:xfrm>
          <a:prstGeom prst="rect">
            <a:avLst/>
          </a:prstGeom>
        </p:spPr>
        <p:txBody>
          <a:bodyPr lIns="0" tIns="0" rIns="0" bIns="0" rtlCol="0" anchor="t">
            <a:spAutoFit/>
          </a:bodyPr>
          <a:lstStyle/>
          <a:p>
            <a:pPr algn="ctr">
              <a:lnSpc>
                <a:spcPts val="3080"/>
              </a:lnSpc>
            </a:pPr>
            <a:r>
              <a:rPr lang="en-US" sz="2800" spc="280">
                <a:solidFill>
                  <a:srgbClr val="000000"/>
                </a:solidFill>
                <a:latin typeface="Canva Sans Bold"/>
              </a:rPr>
              <a:t>USD 22874.08 million</a:t>
            </a:r>
          </a:p>
        </p:txBody>
      </p:sp>
      <p:sp>
        <p:nvSpPr>
          <p:cNvPr id="7" name="TextBox 7"/>
          <p:cNvSpPr txBox="1"/>
          <p:nvPr/>
        </p:nvSpPr>
        <p:spPr>
          <a:xfrm>
            <a:off x="14295117" y="3913489"/>
            <a:ext cx="3408225" cy="788035"/>
          </a:xfrm>
          <a:prstGeom prst="rect">
            <a:avLst/>
          </a:prstGeom>
        </p:spPr>
        <p:txBody>
          <a:bodyPr lIns="0" tIns="0" rIns="0" bIns="0" rtlCol="0" anchor="t">
            <a:spAutoFit/>
          </a:bodyPr>
          <a:lstStyle/>
          <a:p>
            <a:pPr algn="ctr">
              <a:lnSpc>
                <a:spcPts val="3080"/>
              </a:lnSpc>
            </a:pPr>
            <a:r>
              <a:rPr lang="en-US" sz="2800" spc="280">
                <a:solidFill>
                  <a:srgbClr val="000000"/>
                </a:solidFill>
                <a:latin typeface="Canva Sans Bold"/>
              </a:rPr>
              <a:t>USD 17155.56 million</a:t>
            </a:r>
          </a:p>
        </p:txBody>
      </p:sp>
      <p:sp>
        <p:nvSpPr>
          <p:cNvPr id="8" name="TextBox 8"/>
          <p:cNvSpPr txBox="1"/>
          <p:nvPr/>
        </p:nvSpPr>
        <p:spPr>
          <a:xfrm>
            <a:off x="14217607" y="4910513"/>
            <a:ext cx="3433625" cy="788035"/>
          </a:xfrm>
          <a:prstGeom prst="rect">
            <a:avLst/>
          </a:prstGeom>
        </p:spPr>
        <p:txBody>
          <a:bodyPr lIns="0" tIns="0" rIns="0" bIns="0" rtlCol="0" anchor="t">
            <a:spAutoFit/>
          </a:bodyPr>
          <a:lstStyle/>
          <a:p>
            <a:pPr algn="ctr">
              <a:lnSpc>
                <a:spcPts val="3080"/>
              </a:lnSpc>
            </a:pPr>
            <a:r>
              <a:rPr lang="en-US" sz="2800" spc="280">
                <a:solidFill>
                  <a:srgbClr val="000000"/>
                </a:solidFill>
                <a:latin typeface="Canva Sans Bold"/>
              </a:rPr>
              <a:t>USD 13152.60 million</a:t>
            </a:r>
          </a:p>
        </p:txBody>
      </p:sp>
      <p:sp>
        <p:nvSpPr>
          <p:cNvPr id="9" name="TextBox 9"/>
          <p:cNvSpPr txBox="1"/>
          <p:nvPr/>
        </p:nvSpPr>
        <p:spPr>
          <a:xfrm>
            <a:off x="14408107" y="6050973"/>
            <a:ext cx="3052625" cy="788035"/>
          </a:xfrm>
          <a:prstGeom prst="rect">
            <a:avLst/>
          </a:prstGeom>
        </p:spPr>
        <p:txBody>
          <a:bodyPr lIns="0" tIns="0" rIns="0" bIns="0" rtlCol="0" anchor="t">
            <a:spAutoFit/>
          </a:bodyPr>
          <a:lstStyle/>
          <a:p>
            <a:pPr algn="ctr">
              <a:lnSpc>
                <a:spcPts val="3080"/>
              </a:lnSpc>
            </a:pPr>
            <a:r>
              <a:rPr lang="en-US" sz="2800" spc="280">
                <a:solidFill>
                  <a:srgbClr val="000000"/>
                </a:solidFill>
                <a:latin typeface="Canva Sans Bold"/>
              </a:rPr>
              <a:t>USD 2859.26 million</a:t>
            </a:r>
          </a:p>
        </p:txBody>
      </p:sp>
      <p:sp>
        <p:nvSpPr>
          <p:cNvPr id="10" name="TextBox 10"/>
          <p:cNvSpPr txBox="1"/>
          <p:nvPr/>
        </p:nvSpPr>
        <p:spPr>
          <a:xfrm>
            <a:off x="14458907" y="7412798"/>
            <a:ext cx="3052625" cy="788035"/>
          </a:xfrm>
          <a:prstGeom prst="rect">
            <a:avLst/>
          </a:prstGeom>
        </p:spPr>
        <p:txBody>
          <a:bodyPr lIns="0" tIns="0" rIns="0" bIns="0" rtlCol="0" anchor="t">
            <a:spAutoFit/>
          </a:bodyPr>
          <a:lstStyle/>
          <a:p>
            <a:pPr algn="ctr">
              <a:lnSpc>
                <a:spcPts val="3080"/>
              </a:lnSpc>
            </a:pPr>
            <a:r>
              <a:rPr lang="en-US" sz="2800" spc="280">
                <a:solidFill>
                  <a:srgbClr val="000000"/>
                </a:solidFill>
                <a:latin typeface="Canva Sans Bold"/>
              </a:rPr>
              <a:t>USD 1143.70 million</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598226" y="5329913"/>
            <a:ext cx="10234965" cy="3548818"/>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47362A">
                <a:alpha val="91765"/>
              </a:srgbClr>
            </a:solidFill>
          </p:spPr>
          <p:txBody>
            <a:bodyPr/>
            <a:lstStyle/>
            <a:p/>
          </p:txBody>
        </p:sp>
      </p:grpSp>
      <p:grpSp>
        <p:nvGrpSpPr>
          <p:cNvPr id="5" name="Group 5"/>
          <p:cNvGrpSpPr/>
          <p:nvPr/>
        </p:nvGrpSpPr>
        <p:grpSpPr>
          <a:xfrm>
            <a:off x="4598226" y="1408269"/>
            <a:ext cx="10234965" cy="3563033"/>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alpha val="62745"/>
              </a:srgbClr>
            </a:solidFill>
          </p:spPr>
          <p:txBody>
            <a:bodyPr/>
            <a:lstStyle/>
            <a:p/>
          </p:txBody>
        </p:sp>
      </p:grpSp>
      <p:grpSp>
        <p:nvGrpSpPr>
          <p:cNvPr id="7" name="Group 7"/>
          <p:cNvGrpSpPr/>
          <p:nvPr/>
        </p:nvGrpSpPr>
        <p:grpSpPr>
          <a:xfrm>
            <a:off x="2981455" y="2004764"/>
            <a:ext cx="2931436" cy="2382731"/>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47362A">
                <a:alpha val="91765"/>
              </a:srgbClr>
            </a:solidFill>
          </p:spPr>
          <p:txBody>
            <a:bodyPr/>
            <a:lstStyle/>
            <a:p/>
          </p:txBody>
        </p:sp>
      </p:grpSp>
      <p:grpSp>
        <p:nvGrpSpPr>
          <p:cNvPr id="9" name="Group 9"/>
          <p:cNvGrpSpPr/>
          <p:nvPr/>
        </p:nvGrpSpPr>
        <p:grpSpPr>
          <a:xfrm>
            <a:off x="2981455" y="5942906"/>
            <a:ext cx="2931436" cy="2382731"/>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alpha val="62745"/>
              </a:srgbClr>
            </a:solidFill>
          </p:spPr>
          <p:txBody>
            <a:bodyPr/>
            <a:lstStyle/>
            <a:p/>
          </p:txBody>
        </p:sp>
      </p:grpSp>
      <p:grpSp>
        <p:nvGrpSpPr>
          <p:cNvPr id="11" name="Group 11"/>
          <p:cNvGrpSpPr>
            <a:grpSpLocks noChangeAspect="1"/>
          </p:cNvGrpSpPr>
          <p:nvPr/>
        </p:nvGrpSpPr>
        <p:grpSpPr>
          <a:xfrm rot="5400000">
            <a:off x="5774088" y="2851302"/>
            <a:ext cx="796371" cy="689657"/>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47362A">
                <a:alpha val="91765"/>
              </a:srgbClr>
            </a:solidFill>
          </p:spPr>
          <p:txBody>
            <a:bodyPr/>
            <a:lstStyle/>
            <a:p/>
          </p:txBody>
        </p:sp>
      </p:grpSp>
      <p:grpSp>
        <p:nvGrpSpPr>
          <p:cNvPr id="13" name="Group 13"/>
          <p:cNvGrpSpPr>
            <a:grpSpLocks noChangeAspect="1"/>
          </p:cNvGrpSpPr>
          <p:nvPr/>
        </p:nvGrpSpPr>
        <p:grpSpPr>
          <a:xfrm rot="5400000">
            <a:off x="5774088" y="6789443"/>
            <a:ext cx="796371" cy="689657"/>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alpha val="62745"/>
              </a:srgbClr>
            </a:solidFill>
          </p:spPr>
          <p:txBody>
            <a:bodyPr/>
            <a:lstStyle/>
            <a:p/>
          </p:txBody>
        </p:sp>
      </p:grpSp>
      <p:pic>
        <p:nvPicPr>
          <p:cNvPr id="15" name="Picture 15"/>
          <p:cNvPicPr>
            <a:picLocks noChangeAspect="1"/>
          </p:cNvPicPr>
          <p:nvPr/>
        </p:nvPicPr>
        <p:blipFill>
          <a:blip r:embed="rId3"/>
          <a:srcRect l="36500" t="25150" r="38480" b="21038"/>
          <a:stretch>
            <a:fillRect/>
          </a:stretch>
        </p:blipFill>
        <p:spPr>
          <a:xfrm>
            <a:off x="0" y="-24686"/>
            <a:ext cx="1716481" cy="2076639"/>
          </a:xfrm>
          <a:prstGeom prst="rect">
            <a:avLst/>
          </a:prstGeom>
        </p:spPr>
      </p:pic>
      <p:sp>
        <p:nvSpPr>
          <p:cNvPr id="16" name="TextBox 16"/>
          <p:cNvSpPr txBox="1"/>
          <p:nvPr/>
        </p:nvSpPr>
        <p:spPr>
          <a:xfrm>
            <a:off x="3198114" y="2995546"/>
            <a:ext cx="2629331" cy="622992"/>
          </a:xfrm>
          <a:prstGeom prst="rect">
            <a:avLst/>
          </a:prstGeom>
        </p:spPr>
        <p:txBody>
          <a:bodyPr lIns="0" tIns="0" rIns="0" bIns="0" rtlCol="0" anchor="t">
            <a:spAutoFit/>
          </a:bodyPr>
          <a:lstStyle/>
          <a:p>
            <a:pPr algn="ctr">
              <a:lnSpc>
                <a:spcPts val="5107"/>
              </a:lnSpc>
              <a:spcBef>
                <a:spcPct val="0"/>
              </a:spcBef>
            </a:pPr>
            <a:r>
              <a:rPr lang="en-US" sz="3648" spc="116">
                <a:solidFill>
                  <a:srgbClr val="FFFFFF"/>
                </a:solidFill>
                <a:latin typeface="Canva Sans Bold"/>
              </a:rPr>
              <a:t>Drivers</a:t>
            </a:r>
          </a:p>
        </p:txBody>
      </p:sp>
      <p:sp>
        <p:nvSpPr>
          <p:cNvPr id="17" name="TextBox 17"/>
          <p:cNvSpPr txBox="1"/>
          <p:nvPr/>
        </p:nvSpPr>
        <p:spPr>
          <a:xfrm>
            <a:off x="2896009" y="6750574"/>
            <a:ext cx="3233542" cy="622992"/>
          </a:xfrm>
          <a:prstGeom prst="rect">
            <a:avLst/>
          </a:prstGeom>
        </p:spPr>
        <p:txBody>
          <a:bodyPr lIns="0" tIns="0" rIns="0" bIns="0" rtlCol="0" anchor="t">
            <a:spAutoFit/>
          </a:bodyPr>
          <a:lstStyle/>
          <a:p>
            <a:pPr algn="ctr">
              <a:lnSpc>
                <a:spcPts val="5107"/>
              </a:lnSpc>
              <a:spcBef>
                <a:spcPct val="0"/>
              </a:spcBef>
            </a:pPr>
            <a:r>
              <a:rPr lang="en-US" sz="3648" spc="116">
                <a:solidFill>
                  <a:srgbClr val="FFFFFF"/>
                </a:solidFill>
                <a:latin typeface="Canva Sans Bold"/>
              </a:rPr>
              <a:t>Restraints</a:t>
            </a:r>
          </a:p>
        </p:txBody>
      </p:sp>
      <p:sp>
        <p:nvSpPr>
          <p:cNvPr id="18" name="TextBox 18"/>
          <p:cNvSpPr txBox="1"/>
          <p:nvPr/>
        </p:nvSpPr>
        <p:spPr>
          <a:xfrm>
            <a:off x="6129551" y="1893745"/>
            <a:ext cx="8293603" cy="2614295"/>
          </a:xfrm>
          <a:prstGeom prst="rect">
            <a:avLst/>
          </a:prstGeom>
        </p:spPr>
        <p:txBody>
          <a:bodyPr lIns="0" tIns="0" rIns="0" bIns="0" rtlCol="0" anchor="t">
            <a:spAutoFit/>
          </a:bodyPr>
          <a:lstStyle/>
          <a:p>
            <a:pPr marL="755647" lvl="1" indent="-377824" algn="l">
              <a:lnSpc>
                <a:spcPts val="4164"/>
              </a:lnSpc>
              <a:buFont typeface="Arial"/>
              <a:buChar char="•"/>
            </a:pPr>
            <a:r>
              <a:rPr lang="en-US" sz="3499" spc="111">
                <a:solidFill>
                  <a:srgbClr val="FFFFFF"/>
                </a:solidFill>
                <a:latin typeface="Canva Sans"/>
              </a:rPr>
              <a:t>Growing Awareness about Personal Grooming to Provide Viable Market Output</a:t>
            </a:r>
          </a:p>
          <a:p>
            <a:pPr marL="755647" lvl="1" indent="-377824" algn="l">
              <a:lnSpc>
                <a:spcPts val="4164"/>
              </a:lnSpc>
              <a:buFont typeface="Arial"/>
              <a:buChar char="•"/>
            </a:pPr>
            <a:r>
              <a:rPr lang="en-US" sz="3499" spc="111">
                <a:solidFill>
                  <a:srgbClr val="FFFFFF"/>
                </a:solidFill>
                <a:latin typeface="Canva Sans"/>
              </a:rPr>
              <a:t>Growth in Millennial Population to Propel Market Growth</a:t>
            </a:r>
          </a:p>
        </p:txBody>
      </p:sp>
      <p:sp>
        <p:nvSpPr>
          <p:cNvPr id="19" name="TextBox 19"/>
          <p:cNvSpPr txBox="1"/>
          <p:nvPr/>
        </p:nvSpPr>
        <p:spPr>
          <a:xfrm>
            <a:off x="6796542" y="6617699"/>
            <a:ext cx="7626611" cy="1042670"/>
          </a:xfrm>
          <a:prstGeom prst="rect">
            <a:avLst/>
          </a:prstGeom>
        </p:spPr>
        <p:txBody>
          <a:bodyPr lIns="0" tIns="0" rIns="0" bIns="0" rtlCol="0" anchor="t">
            <a:spAutoFit/>
          </a:bodyPr>
          <a:lstStyle/>
          <a:p>
            <a:pPr algn="l">
              <a:lnSpc>
                <a:spcPts val="4165"/>
              </a:lnSpc>
            </a:pPr>
            <a:r>
              <a:rPr lang="en-US" sz="3500" spc="112">
                <a:solidFill>
                  <a:srgbClr val="FFFFFF"/>
                </a:solidFill>
                <a:latin typeface="Canva Sans"/>
              </a:rPr>
              <a:t>Price Sensitivity to Restrict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995319" y="2200918"/>
            <a:ext cx="16624300" cy="6498582"/>
            <a:chExt cx="4378416" cy="1711561"/>
          </a:xfrm>
        </p:grpSpPr>
        <p:sp>
          <p:nvSpPr>
            <p:cNvPr id="4" name="Freeform 4"/>
            <p:cNvSpPr/>
            <p:nvPr/>
          </p:nvSpPr>
          <p:spPr>
            <a:xfrm>
              <a:off x="0" y="0"/>
              <a:ext cx="4378416" cy="1711561"/>
            </a:xfrm>
            <a:custGeom>
              <a:rect l="l" t="t" r="r" b="b"/>
              <a:pathLst>
                <a:path w="4378416" h="1711560">
                  <a:moveTo>
                    <a:pt x="0" y="0"/>
                  </a:moveTo>
                  <a:lnTo>
                    <a:pt x="4378416" y="0"/>
                  </a:lnTo>
                  <a:lnTo>
                    <a:pt x="4378416" y="1711561"/>
                  </a:lnTo>
                  <a:lnTo>
                    <a:pt x="0" y="1711561"/>
                  </a:lnTo>
                  <a:close/>
                </a:path>
              </a:pathLst>
            </a:custGeom>
            <a:solidFill>
              <a:srgbClr val="000000">
                <a:alpha val="73725"/>
              </a:srgbClr>
            </a:solidFill>
          </p:spPr>
          <p:txBody>
            <a:bodyPr/>
            <a:lstStyle/>
            <a:p/>
          </p:txBody>
        </p:sp>
        <p:sp>
          <p:nvSpPr>
            <p:cNvPr id="5" name="TextBox 5"/>
            <p:cNvSpPr txBox="1"/>
            <p:nvPr/>
          </p:nvSpPr>
          <p:spPr>
            <a:xfrm>
              <a:off x="0" y="-38100"/>
              <a:ext cx="4378416" cy="1749661"/>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3"/>
          <a:srcRect l="36500" t="25150" r="39942" b="24794"/>
          <a:stretch>
            <a:fillRect/>
          </a:stretch>
        </p:blipFill>
        <p:spPr>
          <a:xfrm>
            <a:off x="668381" y="1225550"/>
            <a:ext cx="1632124" cy="1950735"/>
          </a:xfrm>
          <a:prstGeom prst="rect">
            <a:avLst/>
          </a:prstGeom>
        </p:spPr>
      </p:pic>
      <p:sp>
        <p:nvSpPr>
          <p:cNvPr id="7" name="TextBox 7"/>
          <p:cNvSpPr txBox="1"/>
          <p:nvPr/>
        </p:nvSpPr>
        <p:spPr>
          <a:xfrm>
            <a:off x="1287859" y="3765550"/>
            <a:ext cx="16039221" cy="4203700"/>
          </a:xfrm>
          <a:prstGeom prst="rect">
            <a:avLst/>
          </a:prstGeom>
        </p:spPr>
        <p:txBody>
          <a:bodyPr lIns="0" tIns="0" rIns="0" bIns="0" rtlCol="0" anchor="t">
            <a:spAutoFit/>
          </a:bodyPr>
          <a:lstStyle/>
          <a:p>
            <a:pPr marL="863598" lvl="1" indent="-431799" algn="l">
              <a:lnSpc>
                <a:spcPts val="5599"/>
              </a:lnSpc>
              <a:buFont typeface="Arial"/>
              <a:buChar char="•"/>
            </a:pPr>
            <a:r>
              <a:rPr lang="en-US" sz="3999">
                <a:solidFill>
                  <a:srgbClr val="FFFFFF"/>
                </a:solidFill>
                <a:latin typeface="Canva Sans"/>
              </a:rPr>
              <a:t>The global Body Lotion market will expand significantly by 4.50% CAGR between 2024 and 2031.</a:t>
            </a:r>
          </a:p>
          <a:p>
            <a:pPr marL="863598" lvl="1" indent="-431799" algn="l">
              <a:lnSpc>
                <a:spcPts val="5599"/>
              </a:lnSpc>
              <a:buFont typeface="Arial"/>
              <a:buChar char="•"/>
            </a:pPr>
            <a:r>
              <a:rPr lang="en-US" sz="3999">
                <a:solidFill>
                  <a:srgbClr val="FFFFFF"/>
                </a:solidFill>
                <a:latin typeface="Canva Sans"/>
              </a:rPr>
              <a:t>The dry skin segment is set to rise as it aims to provide intense hydration and nourishment.</a:t>
            </a:r>
          </a:p>
          <a:p>
            <a:pPr marL="863598" lvl="1" indent="-431799" algn="l">
              <a:lnSpc>
                <a:spcPts val="5599"/>
              </a:lnSpc>
              <a:buFont typeface="Arial"/>
              <a:buChar char="•"/>
            </a:pPr>
            <a:r>
              <a:rPr lang="en-US" sz="3999">
                <a:solidFill>
                  <a:srgbClr val="FFFFFF"/>
                </a:solidFill>
                <a:latin typeface="Canva Sans"/>
              </a:rPr>
              <a:t>Evolving beauty trends, rising skin health concerns, and climate variability fuel market growth.</a:t>
            </a:r>
          </a:p>
        </p:txBody>
      </p:sp>
      <p:sp>
        <p:nvSpPr>
          <p:cNvPr id="8" name="TextBox 8"/>
          <p:cNvSpPr txBox="1"/>
          <p:nvPr/>
        </p:nvSpPr>
        <p:spPr>
          <a:xfrm>
            <a:off x="4249057" y="2485604"/>
            <a:ext cx="10129252" cy="800337"/>
          </a:xfrm>
          <a:prstGeom prst="rect">
            <a:avLst/>
          </a:prstGeom>
        </p:spPr>
        <p:txBody>
          <a:bodyPr lIns="0" tIns="0" rIns="0" bIns="0" rtlCol="0" anchor="t">
            <a:spAutoFit/>
          </a:bodyPr>
          <a:lstStyle/>
          <a:p>
            <a:pPr algn="ctr">
              <a:lnSpc>
                <a:spcPts val="6119"/>
              </a:lnSpc>
            </a:pPr>
            <a:r>
              <a:rPr lang="en-US" sz="5719">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pic>
        <p:nvPicPr>
          <p:cNvPr id="3" name="Picture 3"/>
          <p:cNvPicPr>
            <a:picLocks noChangeAspect="1"/>
          </p:cNvPicPr>
          <p:nvPr/>
        </p:nvPicPr>
        <p:blipFill>
          <a:blip r:embed="rId3"/>
          <a:srcRect l="36500" t="25150" r="38480" b="26795"/>
          <a:stretch>
            <a:fillRect/>
          </a:stretch>
        </p:blipFill>
        <p:spPr>
          <a:xfrm>
            <a:off x="0" y="0"/>
            <a:ext cx="1630291" cy="1761357"/>
          </a:xfrm>
          <a:prstGeom prst="rect">
            <a:avLst/>
          </a:prstGeom>
        </p:spPr>
      </p:pic>
      <p:sp>
        <p:nvSpPr>
          <p:cNvPr id="4" name="Freeform 4"/>
          <p:cNvSpPr/>
          <p:nvPr/>
        </p:nvSpPr>
        <p:spPr>
          <a:xfrm>
            <a:off x="529516" y="2846381"/>
            <a:ext cx="2285492" cy="2285492"/>
          </a:xfrm>
          <a:custGeom>
            <a:rect l="l" t="t" r="r" b="b"/>
            <a:pathLst>
              <a:path w="2285492" h="2285492">
                <a:moveTo>
                  <a:pt x="0" y="0"/>
                </a:moveTo>
                <a:lnTo>
                  <a:pt x="2285492" y="0"/>
                </a:lnTo>
                <a:lnTo>
                  <a:pt x="2285492" y="2285492"/>
                </a:lnTo>
                <a:lnTo>
                  <a:pt x="0" y="2285492"/>
                </a:lnTo>
                <a:lnTo>
                  <a:pt x="0" y="0"/>
                </a:lnTo>
                <a:close/>
              </a:path>
            </a:pathLst>
          </a:custGeom>
          <a:blipFill>
            <a:blip r:embed="rId4"/>
            <a:stretch>
              <a:fillRect/>
            </a:stretch>
          </a:blipFill>
        </p:spPr>
        <p:txBody>
          <a:bodyPr/>
          <a:lstStyle/>
          <a:p/>
        </p:txBody>
      </p:sp>
      <p:sp>
        <p:nvSpPr>
          <p:cNvPr id="5" name="Freeform 5"/>
          <p:cNvSpPr/>
          <p:nvPr/>
        </p:nvSpPr>
        <p:spPr>
          <a:xfrm>
            <a:off x="3457432" y="3369377"/>
            <a:ext cx="4684894" cy="1239501"/>
          </a:xfrm>
          <a:custGeom>
            <a:rect l="l" t="t" r="r" b="b"/>
            <a:pathLst>
              <a:path w="4684894" h="1239501">
                <a:moveTo>
                  <a:pt x="0" y="0"/>
                </a:moveTo>
                <a:lnTo>
                  <a:pt x="4684894" y="0"/>
                </a:lnTo>
                <a:lnTo>
                  <a:pt x="4684894" y="1239501"/>
                </a:lnTo>
                <a:lnTo>
                  <a:pt x="0" y="1239501"/>
                </a:lnTo>
                <a:lnTo>
                  <a:pt x="0" y="0"/>
                </a:lnTo>
                <a:close/>
              </a:path>
            </a:pathLst>
          </a:custGeom>
          <a:blipFill>
            <a:blip r:embed="rId5"/>
            <a:stretch>
              <a:fillRect/>
            </a:stretch>
          </a:blipFill>
        </p:spPr>
        <p:txBody>
          <a:bodyPr/>
          <a:lstStyle/>
          <a:p/>
        </p:txBody>
      </p:sp>
      <p:sp>
        <p:nvSpPr>
          <p:cNvPr id="6" name="Freeform 6"/>
          <p:cNvSpPr/>
          <p:nvPr/>
        </p:nvSpPr>
        <p:spPr>
          <a:xfrm>
            <a:off x="8751926" y="3099932"/>
            <a:ext cx="5011531" cy="1666334"/>
          </a:xfrm>
          <a:custGeom>
            <a:rect l="l" t="t" r="r" b="b"/>
            <a:pathLst>
              <a:path w="5011531" h="1666334">
                <a:moveTo>
                  <a:pt x="0" y="0"/>
                </a:moveTo>
                <a:lnTo>
                  <a:pt x="5011531" y="0"/>
                </a:lnTo>
                <a:lnTo>
                  <a:pt x="5011531" y="1666334"/>
                </a:lnTo>
                <a:lnTo>
                  <a:pt x="0" y="1666334"/>
                </a:lnTo>
                <a:lnTo>
                  <a:pt x="0" y="0"/>
                </a:lnTo>
                <a:close/>
              </a:path>
            </a:pathLst>
          </a:custGeom>
          <a:blipFill>
            <a:blip r:embed="rId6"/>
            <a:stretch>
              <a:fillRect/>
            </a:stretch>
          </a:blipFill>
        </p:spPr>
        <p:txBody>
          <a:bodyPr/>
          <a:lstStyle/>
          <a:p/>
        </p:txBody>
      </p:sp>
      <p:sp>
        <p:nvSpPr>
          <p:cNvPr id="7" name="Freeform 7"/>
          <p:cNvSpPr/>
          <p:nvPr/>
        </p:nvSpPr>
        <p:spPr>
          <a:xfrm>
            <a:off x="14376488" y="3000598"/>
            <a:ext cx="3557065" cy="2131275"/>
          </a:xfrm>
          <a:custGeom>
            <a:rect l="l" t="t" r="r" b="b"/>
            <a:pathLst>
              <a:path w="3557065" h="2131275">
                <a:moveTo>
                  <a:pt x="0" y="0"/>
                </a:moveTo>
                <a:lnTo>
                  <a:pt x="3557065" y="0"/>
                </a:lnTo>
                <a:lnTo>
                  <a:pt x="3557065" y="2131275"/>
                </a:lnTo>
                <a:lnTo>
                  <a:pt x="0" y="2131275"/>
                </a:lnTo>
                <a:lnTo>
                  <a:pt x="0" y="0"/>
                </a:lnTo>
                <a:close/>
              </a:path>
            </a:pathLst>
          </a:custGeom>
          <a:blipFill>
            <a:blip r:embed="rId7"/>
            <a:stretch>
              <a:fillRect/>
            </a:stretch>
          </a:blipFill>
        </p:spPr>
        <p:txBody>
          <a:bodyPr/>
          <a:lstStyle/>
          <a:p/>
        </p:txBody>
      </p:sp>
      <p:sp>
        <p:nvSpPr>
          <p:cNvPr id="8" name="Freeform 8"/>
          <p:cNvSpPr/>
          <p:nvPr/>
        </p:nvSpPr>
        <p:spPr>
          <a:xfrm>
            <a:off x="354447" y="5776650"/>
            <a:ext cx="5978865" cy="707499"/>
          </a:xfrm>
          <a:custGeom>
            <a:rect l="l" t="t" r="r" b="b"/>
            <a:pathLst>
              <a:path w="5978865" h="707499">
                <a:moveTo>
                  <a:pt x="0" y="0"/>
                </a:moveTo>
                <a:lnTo>
                  <a:pt x="5978865" y="0"/>
                </a:lnTo>
                <a:lnTo>
                  <a:pt x="5978865" y="707499"/>
                </a:lnTo>
                <a:lnTo>
                  <a:pt x="0" y="707499"/>
                </a:lnTo>
                <a:lnTo>
                  <a:pt x="0" y="0"/>
                </a:lnTo>
                <a:close/>
              </a:path>
            </a:pathLst>
          </a:custGeom>
          <a:blipFill>
            <a:blip r:embed="rId8"/>
            <a:stretch>
              <a:fillRect/>
            </a:stretch>
          </a:blipFill>
        </p:spPr>
        <p:txBody>
          <a:bodyPr/>
          <a:lstStyle/>
          <a:p/>
        </p:txBody>
      </p:sp>
      <p:sp>
        <p:nvSpPr>
          <p:cNvPr id="9" name="Freeform 9"/>
          <p:cNvSpPr/>
          <p:nvPr/>
        </p:nvSpPr>
        <p:spPr>
          <a:xfrm>
            <a:off x="12855096" y="5776650"/>
            <a:ext cx="5078458" cy="836452"/>
          </a:xfrm>
          <a:custGeom>
            <a:rect l="l" t="t" r="r" b="b"/>
            <a:pathLst>
              <a:path w="5078458" h="836452">
                <a:moveTo>
                  <a:pt x="0" y="0"/>
                </a:moveTo>
                <a:lnTo>
                  <a:pt x="5078457" y="0"/>
                </a:lnTo>
                <a:lnTo>
                  <a:pt x="5078457" y="836451"/>
                </a:lnTo>
                <a:lnTo>
                  <a:pt x="0" y="836451"/>
                </a:lnTo>
                <a:lnTo>
                  <a:pt x="0" y="0"/>
                </a:lnTo>
                <a:close/>
              </a:path>
            </a:pathLst>
          </a:custGeom>
          <a:blipFill>
            <a:blip r:embed="rId9"/>
            <a:stretch>
              <a:fillRect/>
            </a:stretch>
          </a:blipFill>
        </p:spPr>
        <p:txBody>
          <a:bodyPr/>
          <a:lstStyle/>
          <a:p/>
        </p:txBody>
      </p:sp>
      <p:sp>
        <p:nvSpPr>
          <p:cNvPr id="10" name="Freeform 10"/>
          <p:cNvSpPr/>
          <p:nvPr/>
        </p:nvSpPr>
        <p:spPr>
          <a:xfrm>
            <a:off x="7047687" y="5776650"/>
            <a:ext cx="5094527" cy="895181"/>
          </a:xfrm>
          <a:custGeom>
            <a:rect l="l" t="t" r="r" b="b"/>
            <a:pathLst>
              <a:path w="5094527" h="895181">
                <a:moveTo>
                  <a:pt x="0" y="0"/>
                </a:moveTo>
                <a:lnTo>
                  <a:pt x="5094527" y="0"/>
                </a:lnTo>
                <a:lnTo>
                  <a:pt x="5094527" y="895181"/>
                </a:lnTo>
                <a:lnTo>
                  <a:pt x="0" y="895181"/>
                </a:lnTo>
                <a:lnTo>
                  <a:pt x="0" y="0"/>
                </a:lnTo>
                <a:close/>
              </a:path>
            </a:pathLst>
          </a:custGeom>
          <a:blipFill>
            <a:blip r:embed="rId10"/>
            <a:stretch>
              <a:fillRect/>
            </a:stretch>
          </a:blipFill>
        </p:spPr>
        <p:txBody>
          <a:bodyPr/>
          <a:lstStyle/>
          <a:p/>
        </p:txBody>
      </p:sp>
      <p:sp>
        <p:nvSpPr>
          <p:cNvPr id="11" name="Freeform 11"/>
          <p:cNvSpPr/>
          <p:nvPr/>
        </p:nvSpPr>
        <p:spPr>
          <a:xfrm>
            <a:off x="270468" y="7408217"/>
            <a:ext cx="5445365" cy="1452630"/>
          </a:xfrm>
          <a:custGeom>
            <a:rect l="l" t="t" r="r" b="b"/>
            <a:pathLst>
              <a:path w="5445365" h="1452630">
                <a:moveTo>
                  <a:pt x="0" y="0"/>
                </a:moveTo>
                <a:lnTo>
                  <a:pt x="5445365" y="0"/>
                </a:lnTo>
                <a:lnTo>
                  <a:pt x="5445365" y="1452630"/>
                </a:lnTo>
                <a:lnTo>
                  <a:pt x="0" y="1452630"/>
                </a:lnTo>
                <a:lnTo>
                  <a:pt x="0" y="0"/>
                </a:lnTo>
                <a:close/>
              </a:path>
            </a:pathLst>
          </a:custGeom>
          <a:blipFill>
            <a:blip r:embed="rId11"/>
            <a:stretch>
              <a:fillRect l="-10507" t="-26218" r="-9996" b="-31708"/>
            </a:stretch>
          </a:blipFill>
        </p:spPr>
        <p:txBody>
          <a:bodyPr/>
          <a:lstStyle/>
          <a:p/>
        </p:txBody>
      </p:sp>
      <p:sp>
        <p:nvSpPr>
          <p:cNvPr id="12" name="Freeform 12"/>
          <p:cNvSpPr/>
          <p:nvPr/>
        </p:nvSpPr>
        <p:spPr>
          <a:xfrm>
            <a:off x="6462660" y="7408217"/>
            <a:ext cx="4795031" cy="1850083"/>
          </a:xfrm>
          <a:custGeom>
            <a:rect l="l" t="t" r="r" b="b"/>
            <a:pathLst>
              <a:path w="4795031" h="1850082">
                <a:moveTo>
                  <a:pt x="0" y="0"/>
                </a:moveTo>
                <a:lnTo>
                  <a:pt x="4795031" y="0"/>
                </a:lnTo>
                <a:lnTo>
                  <a:pt x="4795031" y="1850083"/>
                </a:lnTo>
                <a:lnTo>
                  <a:pt x="0" y="1850083"/>
                </a:lnTo>
                <a:lnTo>
                  <a:pt x="0" y="0"/>
                </a:lnTo>
                <a:close/>
              </a:path>
            </a:pathLst>
          </a:custGeom>
          <a:blipFill>
            <a:blip r:embed="rId12"/>
            <a:stretch>
              <a:fillRect/>
            </a:stretch>
          </a:blipFill>
        </p:spPr>
        <p:txBody>
          <a:bodyPr/>
          <a:lstStyle/>
          <a:p/>
        </p:txBody>
      </p:sp>
      <p:sp>
        <p:nvSpPr>
          <p:cNvPr id="13" name="Freeform 13"/>
          <p:cNvSpPr/>
          <p:nvPr/>
        </p:nvSpPr>
        <p:spPr>
          <a:xfrm>
            <a:off x="11952069" y="7681481"/>
            <a:ext cx="5981484" cy="1135547"/>
          </a:xfrm>
          <a:custGeom>
            <a:rect l="l" t="t" r="r" b="b"/>
            <a:pathLst>
              <a:path w="5981484" h="1135547">
                <a:moveTo>
                  <a:pt x="0" y="0"/>
                </a:moveTo>
                <a:lnTo>
                  <a:pt x="5981484" y="0"/>
                </a:lnTo>
                <a:lnTo>
                  <a:pt x="5981484" y="1135547"/>
                </a:lnTo>
                <a:lnTo>
                  <a:pt x="0" y="1135547"/>
                </a:lnTo>
                <a:lnTo>
                  <a:pt x="0" y="0"/>
                </a:lnTo>
                <a:close/>
              </a:path>
            </a:pathLst>
          </a:custGeom>
          <a:blipFill>
            <a:blip r:embed="rId13"/>
            <a:stretch>
              <a:fillRect/>
            </a:stretch>
          </a:blipFill>
        </p:spPr>
        <p:txBody>
          <a:bodyPr/>
          <a:lstStyle/>
          <a:p/>
        </p:txBody>
      </p:sp>
      <p:sp>
        <p:nvSpPr>
          <p:cNvPr id="14" name="TextBox 14"/>
          <p:cNvSpPr txBox="1"/>
          <p:nvPr/>
        </p:nvSpPr>
        <p:spPr>
          <a:xfrm>
            <a:off x="5715833" y="552066"/>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61621"/>
            <a:ext cx="7777133" cy="432791"/>
          </a:xfrm>
          <a:prstGeom prst="rect">
            <a:avLst/>
          </a:prstGeom>
        </p:spPr>
        <p:txBody>
          <a:bodyPr lIns="0" tIns="0" rIns="0" bIns="0" rtlCol="0" anchor="t">
            <a:spAutoFit/>
          </a:bodyPr>
          <a:lstStyle/>
          <a:p>
            <a:pPr algn="ctr">
              <a:lnSpc>
                <a:spcPts val="3259"/>
              </a:lnSpc>
            </a:pPr>
            <a:r>
              <a:rPr lang="en-US" sz="3431">
                <a:solidFill>
                  <a:srgbClr val="000000"/>
                </a:solidFill>
                <a:latin typeface="Canva Sans Bold"/>
              </a:rPr>
              <a:t>For Full Report</a:t>
            </a:r>
          </a:p>
        </p:txBody>
      </p:sp>
      <p:sp>
        <p:nvSpPr>
          <p:cNvPr id="4" name="TextBox 4"/>
          <p:cNvSpPr txBox="1"/>
          <p:nvPr/>
        </p:nvSpPr>
        <p:spPr>
          <a:xfrm>
            <a:off x="3871407" y="804909"/>
            <a:ext cx="10545186" cy="1542478"/>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31637"/>
            <a:ext cx="18630712" cy="1119857"/>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Canva Sans Bold"/>
              </a:rPr>
              <a:t>COGNITIVE MARKET RESEARCH</a:t>
            </a:r>
          </a:p>
        </p:txBody>
      </p:sp>
      <p:sp>
        <p:nvSpPr>
          <p:cNvPr id="7" name="TextBox 7"/>
          <p:cNvSpPr txBox="1"/>
          <p:nvPr/>
        </p:nvSpPr>
        <p:spPr>
          <a:xfrm>
            <a:off x="3508930" y="5750991"/>
            <a:ext cx="10989009" cy="1215513"/>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Canva Sans"/>
              </a:rPr>
              <a:t>Tel: +1 312-376-8303 | +44 020-8123-0732</a:t>
            </a:r>
          </a:p>
          <a:p>
            <a:pPr algn="ctr">
              <a:lnSpc>
                <a:spcPts val="4928"/>
              </a:lnSpc>
              <a:spcBef>
                <a:spcPct val="0"/>
              </a:spcBef>
            </a:pPr>
            <a:r>
              <a:rPr lang="en-US" sz="3520" spc="352">
                <a:solidFill>
                  <a:srgbClr val="000000"/>
                </a:solidFill>
                <a:latin typeface="Canva Sans"/>
              </a:rPr>
              <a:t>India: (+91) 983-496-8611</a:t>
            </a:r>
          </a:p>
        </p:txBody>
      </p:sp>
      <p:sp>
        <p:nvSpPr>
          <p:cNvPr id="8" name="TextBox 8"/>
          <p:cNvSpPr txBox="1"/>
          <p:nvPr/>
        </p:nvSpPr>
        <p:spPr>
          <a:xfrm>
            <a:off x="2441627" y="7167046"/>
            <a:ext cx="13404748" cy="596489"/>
          </a:xfrm>
          <a:prstGeom prst="rect">
            <a:avLst/>
          </a:prstGeom>
        </p:spPr>
        <p:txBody>
          <a:bodyPr lIns="0" tIns="0" rIns="0" bIns="0" rtlCol="0" anchor="t">
            <a:spAutoFit/>
          </a:bodyPr>
          <a:lstStyle/>
          <a:p>
            <a:pPr algn="ctr">
              <a:lnSpc>
                <a:spcPts val="4922"/>
              </a:lnSpc>
            </a:pPr>
            <a:r>
              <a:rPr lang="en-US" sz="3516" spc="358">
                <a:solidFill>
                  <a:srgbClr val="000000"/>
                </a:solidFill>
                <a:latin typeface="Canva Sans"/>
              </a:rPr>
              <a:t>sales@cognitivemarketresearch.com</a:t>
            </a:r>
          </a:p>
        </p:txBody>
      </p:sp>
      <p:sp>
        <p:nvSpPr>
          <p:cNvPr id="9" name="TextBox 9"/>
          <p:cNvSpPr txBox="1"/>
          <p:nvPr/>
        </p:nvSpPr>
        <p:spPr>
          <a:xfrm>
            <a:off x="1192290" y="7963560"/>
            <a:ext cx="16671502" cy="69518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Canva Sans"/>
              </a:rPr>
              <a:t>Access the Full Report : </a:t>
            </a:r>
            <a:r>
              <a:rPr lang="en-US" sz="4130" u="sng" spc="413">
                <a:solidFill>
                  <a:srgbClr val="000000"/>
                </a:solidFill>
                <a:latin typeface="Canva Sans"/>
                <a:hlinkClick r:id="rId4" tooltip="https://tinyurl.com/46kzshda"/>
              </a:rPr>
              <a:t>https://tinyurl.com/46kzshda</a:t>
            </a:r>
          </a:p>
        </p:txBody>
      </p:sp>
      <p:sp>
        <p:nvSpPr>
          <p:cNvPr id="10" name="TextBox 10"/>
          <p:cNvSpPr txBox="1"/>
          <p:nvPr/>
        </p:nvSpPr>
        <p:spPr>
          <a:xfrm>
            <a:off x="3390439" y="9305925"/>
            <a:ext cx="11507121" cy="871214"/>
          </a:xfrm>
          <a:prstGeom prst="rect">
            <a:avLst/>
          </a:prstGeom>
        </p:spPr>
        <p:txBody>
          <a:bodyPr lIns="0" tIns="0" rIns="0" bIns="0" rtlCol="0" anchor="t">
            <a:spAutoFit/>
          </a:bodyPr>
          <a:lstStyle/>
          <a:p>
            <a:pPr algn="ctr">
              <a:lnSpc>
                <a:spcPts val="3394"/>
              </a:lnSpc>
            </a:pPr>
            <a:r>
              <a:rPr lang="en-US" sz="3233" spc="323">
                <a:solidFill>
                  <a:srgbClr val="000000"/>
                </a:solidFill>
                <a:latin typeface="Canva Sans"/>
              </a:rPr>
              <a:t>Please visit our website:</a:t>
            </a:r>
          </a:p>
          <a:p>
            <a:pPr algn="ctr">
              <a:lnSpc>
                <a:spcPts val="3394"/>
              </a:lnSpc>
            </a:pPr>
            <a:r>
              <a:rPr lang="en-US" sz="3233" u="sng" spc="323">
                <a:solidFill>
                  <a:srgbClr val="000000"/>
                </a:solidFill>
                <a:latin typeface="Canva Sans"/>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56</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Body Lotions Market Report 2024</dc:title>
  <cp:lastModifiedBy>decipher market</cp:lastModifiedBy>
  <cp:revision>2</cp:revision>
  <dcterms:created xsi:type="dcterms:W3CDTF">2006-08-16T00:00:00Z</dcterms:created>
  <dcterms:modified xsi:type="dcterms:W3CDTF">2024-06-06T05:31:22Z</dcterms:modified>
</cp:coreProperties>
</file>