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Arimo" panose="020B0604020202020204" charset="0"/>
      <p:regular r:id="rId12"/>
    </p:embeddedFont>
    <p:embeddedFont>
      <p:font typeface="Barlow" panose="00000500000000000000" pitchFamily="2"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49whdeav"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2"/>
          <p:cNvSpPr txBox="1"/>
          <p:nvPr/>
        </p:nvSpPr>
        <p:spPr>
          <a:xfrm>
            <a:off x="0" y="9172575"/>
            <a:ext cx="8076298"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
        <p:nvSpPr>
          <p:cNvPr id="3" name="TextBox 3"/>
          <p:cNvSpPr txBox="1"/>
          <p:nvPr/>
        </p:nvSpPr>
        <p:spPr>
          <a:xfrm>
            <a:off x="314522" y="3744690"/>
            <a:ext cx="14468278" cy="3539430"/>
          </a:xfrm>
          <a:prstGeom prst="rect">
            <a:avLst/>
          </a:prstGeom>
        </p:spPr>
        <p:txBody>
          <a:bodyPr wrap="square" lIns="0" tIns="0" rIns="0" bIns="0" rtlCol="0" anchor="t">
            <a:spAutoFit/>
          </a:bodyPr>
          <a:lstStyle/>
          <a:p>
            <a:pPr>
              <a:lnSpc>
                <a:spcPts val="6859"/>
              </a:lnSpc>
            </a:pPr>
            <a:r>
              <a:rPr lang="en-US" sz="6999">
                <a:solidFill>
                  <a:srgbClr val="000000"/>
                </a:solidFill>
                <a:latin typeface="Arimo"/>
              </a:rPr>
              <a:t>GLOBAL </a:t>
            </a:r>
          </a:p>
          <a:p>
            <a:pPr>
              <a:lnSpc>
                <a:spcPts val="6859"/>
              </a:lnSpc>
            </a:pPr>
            <a:r>
              <a:rPr lang="en-US" sz="6999">
                <a:solidFill>
                  <a:srgbClr val="000000"/>
                </a:solidFill>
                <a:latin typeface="Arimo"/>
              </a:rPr>
              <a:t>AVOCADO</a:t>
            </a:r>
          </a:p>
          <a:p>
            <a:pPr>
              <a:lnSpc>
                <a:spcPts val="6859"/>
              </a:lnSpc>
            </a:pPr>
            <a:r>
              <a:rPr lang="en-US" sz="6999">
                <a:solidFill>
                  <a:srgbClr val="000000"/>
                </a:solidFill>
                <a:latin typeface="Arimo"/>
              </a:rPr>
              <a:t>MARKET REPORT </a:t>
            </a:r>
          </a:p>
          <a:p>
            <a:pPr>
              <a:lnSpc>
                <a:spcPts val="6859"/>
              </a:lnSpc>
            </a:pPr>
            <a:r>
              <a:rPr lang="en-US" sz="6999">
                <a:solidFill>
                  <a:srgbClr val="000000"/>
                </a:solidFill>
                <a:latin typeface="Arimo"/>
              </a:rPr>
              <a:t>2024</a:t>
            </a:r>
          </a:p>
        </p:txBody>
      </p:sp>
      <p:sp>
        <p:nvSpPr>
          <p:cNvPr id="4" name="Freeform 4"/>
          <p:cNvSpPr/>
          <p:nvPr/>
        </p:nvSpPr>
        <p:spPr>
          <a:xfrm>
            <a:off x="8305800" y="7620"/>
            <a:ext cx="10431887" cy="10287000"/>
          </a:xfrm>
          <a:custGeom>
            <a:rect l="l" t="t" r="r" b="b"/>
            <a:pathLst>
              <a:path w="10431887" h="10287000">
                <a:moveTo>
                  <a:pt x="0" y="0"/>
                </a:moveTo>
                <a:lnTo>
                  <a:pt x="10431887" y="0"/>
                </a:lnTo>
                <a:lnTo>
                  <a:pt x="10431887" y="10287000"/>
                </a:lnTo>
                <a:lnTo>
                  <a:pt x="0" y="10287000"/>
                </a:lnTo>
                <a:lnTo>
                  <a:pt x="0" y="0"/>
                </a:lnTo>
                <a:close/>
              </a:path>
            </a:pathLst>
          </a:custGeom>
          <a:blipFill>
            <a:blip r:embed="rId2"/>
            <a:stretch>
              <a:fillRect l="-9413" t="-12050" r="-4783" b="-3755"/>
            </a:stretch>
          </a:blipFill>
        </p:spPr>
        <p:txBody>
          <a:body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555" b="-16555"/>
            </a:stretch>
          </a:blipFill>
        </p:spPr>
        <p:txBody>
          <a:bodyPr/>
          <a:lstStyle/>
          <a:p/>
        </p:txBody>
      </p:sp>
      <p:sp>
        <p:nvSpPr>
          <p:cNvPr id="3" name="TextBox 3"/>
          <p:cNvSpPr txBox="1"/>
          <p:nvPr/>
        </p:nvSpPr>
        <p:spPr>
          <a:xfrm>
            <a:off x="337876" y="2028468"/>
            <a:ext cx="10771896" cy="7829551"/>
          </a:xfrm>
          <a:prstGeom prst="rect">
            <a:avLst/>
          </a:prstGeom>
        </p:spPr>
        <p:txBody>
          <a:bodyPr lIns="0" tIns="0" rIns="0" bIns="0" rtlCol="0" anchor="t">
            <a:spAutoFit/>
          </a:bodyPr>
          <a:lstStyle/>
          <a:p>
            <a:pPr>
              <a:lnSpc>
                <a:spcPts val="4199"/>
              </a:lnSpc>
              <a:spcBef>
                <a:spcPct val="0"/>
              </a:spcBef>
            </a:pPr>
            <a:r>
              <a:rPr lang="en-US" sz="2999">
                <a:solidFill>
                  <a:srgbClr val="000000"/>
                </a:solidFill>
                <a:latin typeface="Canva Sans"/>
              </a:rPr>
              <a:t>The production, marketing, and consumption of avocados—a highly prized fruit renowned for its flavor and nutritional value—are all included in the avocado market. Because of their adaptability to various cuisines and meals, avocados are mostly farmed in regions with ideal weather, such as Mexico, California, and South America. Global demand for avocados is gradually rising. A major driver of market expansion is growing consumer knowledge of avocados' health benefits, which include their high vitamin, mineral, and healthy fat content. Demand has also increased due to the rising appeal of avocado-based foods like toast and guacamole. The avocado market is growing due to changing dietary habits and lifestyle trends, despite sporadic obstacles, including weather-related delays and logistical limitations.</a:t>
            </a:r>
          </a:p>
        </p:txBody>
      </p:sp>
      <p:sp>
        <p:nvSpPr>
          <p:cNvPr id="4" name="TextBox 4"/>
          <p:cNvSpPr txBox="1"/>
          <p:nvPr/>
        </p:nvSpPr>
        <p:spPr>
          <a:xfrm>
            <a:off x="5080096" y="650557"/>
            <a:ext cx="8127807" cy="832485"/>
          </a:xfrm>
          <a:prstGeom prst="rect">
            <a:avLst/>
          </a:prstGeom>
        </p:spPr>
        <p:txBody>
          <a:bodyPr lIns="0" tIns="0" rIns="0" bIns="0" rtlCol="0" anchor="t">
            <a:spAutoFit/>
          </a:bodyPr>
          <a:lstStyle/>
          <a:p>
            <a:pPr algn="ctr">
              <a:lnSpc>
                <a:spcPts val="6420"/>
              </a:lnSpc>
            </a:pPr>
            <a:r>
              <a:rPr lang="en-US" sz="6000">
                <a:solidFill>
                  <a:srgbClr val="000000"/>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877" b="-13640"/>
            </a:stretch>
          </a:blipFill>
        </p:spPr>
        <p:txBody>
          <a:bodyPr/>
          <a:lstStyle/>
          <a:p/>
        </p:txBody>
      </p:sp>
      <p:grpSp>
        <p:nvGrpSpPr>
          <p:cNvPr id="3" name="Group 3"/>
          <p:cNvGrpSpPr/>
          <p:nvPr/>
        </p:nvGrpSpPr>
        <p:grpSpPr>
          <a:xfrm>
            <a:off x="390126" y="6130717"/>
            <a:ext cx="8753874" cy="2650228"/>
            <a:chExt cx="860407" cy="260488"/>
          </a:xfrm>
        </p:grpSpPr>
        <p:sp>
          <p:nvSpPr>
            <p:cNvPr id="4" name="Freeform 4"/>
            <p:cNvSpPr/>
            <p:nvPr/>
          </p:nvSpPr>
          <p:spPr>
            <a:xfrm>
              <a:off x="0" y="0"/>
              <a:ext cx="860407" cy="260488"/>
            </a:xfrm>
            <a:custGeom>
              <a:rect l="l" t="t" r="r" b="b"/>
              <a:pathLst>
                <a:path w="860407" h="260488">
                  <a:moveTo>
                    <a:pt x="88440" y="0"/>
                  </a:moveTo>
                  <a:lnTo>
                    <a:pt x="771967" y="0"/>
                  </a:lnTo>
                  <a:cubicBezTo>
                    <a:pt x="795423" y="0"/>
                    <a:pt x="817918" y="9318"/>
                    <a:pt x="834504" y="25903"/>
                  </a:cubicBezTo>
                  <a:cubicBezTo>
                    <a:pt x="851090" y="42489"/>
                    <a:pt x="860407" y="64984"/>
                    <a:pt x="860407" y="88440"/>
                  </a:cubicBezTo>
                  <a:lnTo>
                    <a:pt x="860407" y="172048"/>
                  </a:lnTo>
                  <a:cubicBezTo>
                    <a:pt x="860407" y="195503"/>
                    <a:pt x="851090" y="217998"/>
                    <a:pt x="834504" y="234584"/>
                  </a:cubicBezTo>
                  <a:cubicBezTo>
                    <a:pt x="817918" y="251170"/>
                    <a:pt x="795423" y="260488"/>
                    <a:pt x="771967" y="260488"/>
                  </a:cubicBezTo>
                  <a:lnTo>
                    <a:pt x="88440" y="260488"/>
                  </a:lnTo>
                  <a:cubicBezTo>
                    <a:pt x="64984" y="260488"/>
                    <a:pt x="42489" y="251170"/>
                    <a:pt x="25903" y="234584"/>
                  </a:cubicBezTo>
                  <a:cubicBezTo>
                    <a:pt x="9318" y="217998"/>
                    <a:pt x="0" y="195503"/>
                    <a:pt x="0" y="172048"/>
                  </a:cubicBezTo>
                  <a:lnTo>
                    <a:pt x="0" y="88440"/>
                  </a:lnTo>
                  <a:cubicBezTo>
                    <a:pt x="0" y="64984"/>
                    <a:pt x="9318" y="42489"/>
                    <a:pt x="25903" y="25903"/>
                  </a:cubicBezTo>
                  <a:cubicBezTo>
                    <a:pt x="42489" y="9318"/>
                    <a:pt x="64984" y="0"/>
                    <a:pt x="88440" y="0"/>
                  </a:cubicBezTo>
                  <a:close/>
                </a:path>
              </a:pathLst>
            </a:custGeom>
            <a:solidFill>
              <a:srgbClr val="94A340"/>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50484" y="6456343"/>
            <a:ext cx="2138152" cy="2135480"/>
          </a:xfrm>
          <a:custGeom>
            <a:rect l="l" t="t" r="r" b="b"/>
            <a:pathLst>
              <a:path w="2138152" h="2135480">
                <a:moveTo>
                  <a:pt x="0" y="0"/>
                </a:moveTo>
                <a:lnTo>
                  <a:pt x="2138152" y="0"/>
                </a:lnTo>
                <a:lnTo>
                  <a:pt x="2138152" y="2135479"/>
                </a:lnTo>
                <a:lnTo>
                  <a:pt x="0" y="2135479"/>
                </a:lnTo>
                <a:lnTo>
                  <a:pt x="0" y="0"/>
                </a:lnTo>
                <a:close/>
              </a:path>
            </a:pathLst>
          </a:custGeom>
          <a:blipFill>
            <a:blip r:embed="rId3"/>
            <a:stretch>
              <a:fillRect/>
            </a:stretch>
          </a:blipFill>
        </p:spPr>
        <p:txBody>
          <a:bodyPr/>
          <a:lstStyle/>
          <a:p/>
        </p:txBody>
      </p:sp>
      <p:grpSp>
        <p:nvGrpSpPr>
          <p:cNvPr id="7" name="Group 7"/>
          <p:cNvGrpSpPr/>
          <p:nvPr/>
        </p:nvGrpSpPr>
        <p:grpSpPr>
          <a:xfrm>
            <a:off x="700633" y="6370885"/>
            <a:ext cx="2106663" cy="210666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390126" y="3198013"/>
            <a:ext cx="8753874" cy="2650228"/>
            <a:chExt cx="860407" cy="260488"/>
          </a:xfrm>
        </p:grpSpPr>
        <p:sp>
          <p:nvSpPr>
            <p:cNvPr id="14" name="Freeform 14"/>
            <p:cNvSpPr/>
            <p:nvPr/>
          </p:nvSpPr>
          <p:spPr>
            <a:xfrm>
              <a:off x="0" y="0"/>
              <a:ext cx="860407" cy="260488"/>
            </a:xfrm>
            <a:custGeom>
              <a:rect l="l" t="t" r="r" b="b"/>
              <a:pathLst>
                <a:path w="860407" h="260488">
                  <a:moveTo>
                    <a:pt x="88440" y="0"/>
                  </a:moveTo>
                  <a:lnTo>
                    <a:pt x="771967" y="0"/>
                  </a:lnTo>
                  <a:cubicBezTo>
                    <a:pt x="795423" y="0"/>
                    <a:pt x="817918" y="9318"/>
                    <a:pt x="834504" y="25903"/>
                  </a:cubicBezTo>
                  <a:cubicBezTo>
                    <a:pt x="851090" y="42489"/>
                    <a:pt x="860407" y="64984"/>
                    <a:pt x="860407" y="88440"/>
                  </a:cubicBezTo>
                  <a:lnTo>
                    <a:pt x="860407" y="172048"/>
                  </a:lnTo>
                  <a:cubicBezTo>
                    <a:pt x="860407" y="195503"/>
                    <a:pt x="851090" y="217998"/>
                    <a:pt x="834504" y="234584"/>
                  </a:cubicBezTo>
                  <a:cubicBezTo>
                    <a:pt x="817918" y="251170"/>
                    <a:pt x="795423" y="260488"/>
                    <a:pt x="771967" y="260488"/>
                  </a:cubicBezTo>
                  <a:lnTo>
                    <a:pt x="88440" y="260488"/>
                  </a:lnTo>
                  <a:cubicBezTo>
                    <a:pt x="64984" y="260488"/>
                    <a:pt x="42489" y="251170"/>
                    <a:pt x="25903" y="234584"/>
                  </a:cubicBezTo>
                  <a:cubicBezTo>
                    <a:pt x="9318" y="217998"/>
                    <a:pt x="0" y="195503"/>
                    <a:pt x="0" y="172048"/>
                  </a:cubicBezTo>
                  <a:lnTo>
                    <a:pt x="0" y="88440"/>
                  </a:lnTo>
                  <a:cubicBezTo>
                    <a:pt x="0" y="64984"/>
                    <a:pt x="9318" y="42489"/>
                    <a:pt x="25903" y="25903"/>
                  </a:cubicBezTo>
                  <a:cubicBezTo>
                    <a:pt x="42489" y="9318"/>
                    <a:pt x="64984" y="0"/>
                    <a:pt x="88440" y="0"/>
                  </a:cubicBezTo>
                  <a:close/>
                </a:path>
              </a:pathLst>
            </a:custGeom>
            <a:solidFill>
              <a:srgbClr val="94A340"/>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750484" y="3523639"/>
            <a:ext cx="2138152" cy="2135480"/>
          </a:xfrm>
          <a:custGeom>
            <a:rect l="l" t="t" r="r" b="b"/>
            <a:pathLst>
              <a:path w="2138152" h="2135480">
                <a:moveTo>
                  <a:pt x="0" y="0"/>
                </a:moveTo>
                <a:lnTo>
                  <a:pt x="2138152" y="0"/>
                </a:lnTo>
                <a:lnTo>
                  <a:pt x="2138152" y="2135480"/>
                </a:lnTo>
                <a:lnTo>
                  <a:pt x="0" y="2135480"/>
                </a:lnTo>
                <a:lnTo>
                  <a:pt x="0" y="0"/>
                </a:lnTo>
                <a:close/>
              </a:path>
            </a:pathLst>
          </a:custGeom>
          <a:blipFill>
            <a:blip r:embed="rId3"/>
            <a:stretch>
              <a:fillRect/>
            </a:stretch>
          </a:blipFill>
        </p:spPr>
        <p:txBody>
          <a:bodyPr/>
          <a:lstStyle/>
          <a:p/>
        </p:txBody>
      </p:sp>
      <p:grpSp>
        <p:nvGrpSpPr>
          <p:cNvPr id="17" name="Group 17"/>
          <p:cNvGrpSpPr/>
          <p:nvPr/>
        </p:nvGrpSpPr>
        <p:grpSpPr>
          <a:xfrm>
            <a:off x="700633" y="3438181"/>
            <a:ext cx="2106663" cy="210666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982354" y="6912964"/>
            <a:ext cx="1543222" cy="1293552"/>
          </a:xfrm>
          <a:prstGeom prst="rect">
            <a:avLst/>
          </a:prstGeom>
        </p:spPr>
        <p:txBody>
          <a:bodyPr lIns="0" tIns="0" rIns="0" bIns="0" rtlCol="0" anchor="t">
            <a:spAutoFit/>
          </a:bodyPr>
          <a:lstStyle/>
          <a:p>
            <a:pPr algn="ctr">
              <a:lnSpc>
                <a:spcPts val="3090"/>
              </a:lnSpc>
            </a:pPr>
            <a:r>
              <a:rPr lang="en-US" sz="4544">
                <a:solidFill>
                  <a:srgbClr val="1E3048"/>
                </a:solidFill>
                <a:latin typeface="Poppins Bold"/>
              </a:rPr>
              <a:t>2024- 2031</a:t>
            </a:r>
          </a:p>
        </p:txBody>
      </p:sp>
      <p:sp>
        <p:nvSpPr>
          <p:cNvPr id="21" name="TextBox 21"/>
          <p:cNvSpPr txBox="1"/>
          <p:nvPr/>
        </p:nvSpPr>
        <p:spPr>
          <a:xfrm>
            <a:off x="2888636" y="6534748"/>
            <a:ext cx="5881668" cy="1735659"/>
          </a:xfrm>
          <a:prstGeom prst="rect">
            <a:avLst/>
          </a:prstGeom>
        </p:spPr>
        <p:txBody>
          <a:bodyPr lIns="0" tIns="0" rIns="0" bIns="0" rtlCol="0" anchor="t">
            <a:spAutoFit/>
          </a:bodyPr>
          <a:lstStyle/>
          <a:p>
            <a:pPr algn="ctr">
              <a:lnSpc>
                <a:spcPts val="6819"/>
              </a:lnSpc>
            </a:pPr>
            <a:r>
              <a:rPr lang="en-US" sz="4871">
                <a:solidFill>
                  <a:srgbClr val="FFFFFF"/>
                </a:solidFill>
                <a:latin typeface="Poppins"/>
              </a:rPr>
              <a:t>CAGR</a:t>
            </a:r>
          </a:p>
          <a:p>
            <a:pPr algn="ctr">
              <a:lnSpc>
                <a:spcPts val="6819"/>
              </a:lnSpc>
              <a:spcBef>
                <a:spcPct val="0"/>
              </a:spcBef>
            </a:pPr>
            <a:r>
              <a:rPr lang="en-US" sz="4871">
                <a:solidFill>
                  <a:srgbClr val="FFFFFF"/>
                </a:solidFill>
                <a:latin typeface="Poppins"/>
              </a:rPr>
              <a:t>9.70%</a:t>
            </a:r>
          </a:p>
        </p:txBody>
      </p:sp>
      <p:sp>
        <p:nvSpPr>
          <p:cNvPr id="22" name="TextBox 2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982354" y="4326695"/>
            <a:ext cx="1543222" cy="510610"/>
          </a:xfrm>
          <a:prstGeom prst="rect">
            <a:avLst/>
          </a:prstGeom>
        </p:spPr>
        <p:txBody>
          <a:bodyPr lIns="0" tIns="0" rIns="0" bIns="0" rtlCol="0" anchor="t">
            <a:spAutoFit/>
          </a:bodyPr>
          <a:lstStyle/>
          <a:p>
            <a:pPr algn="ctr">
              <a:lnSpc>
                <a:spcPts val="3090"/>
              </a:lnSpc>
            </a:pPr>
            <a:r>
              <a:rPr lang="en-US" sz="4544">
                <a:solidFill>
                  <a:srgbClr val="1E3048"/>
                </a:solidFill>
                <a:latin typeface="Poppins Bold"/>
              </a:rPr>
              <a:t>2024</a:t>
            </a:r>
          </a:p>
        </p:txBody>
      </p:sp>
      <p:sp>
        <p:nvSpPr>
          <p:cNvPr id="24" name="TextBox 24"/>
          <p:cNvSpPr txBox="1"/>
          <p:nvPr/>
        </p:nvSpPr>
        <p:spPr>
          <a:xfrm>
            <a:off x="2148786" y="3557008"/>
            <a:ext cx="6995214" cy="1735659"/>
          </a:xfrm>
          <a:prstGeom prst="rect">
            <a:avLst/>
          </a:prstGeom>
        </p:spPr>
        <p:txBody>
          <a:bodyPr lIns="0" tIns="0" rIns="0" bIns="0" rtlCol="0" anchor="t">
            <a:spAutoFit/>
          </a:bodyPr>
          <a:lstStyle/>
          <a:p>
            <a:pPr algn="ctr">
              <a:lnSpc>
                <a:spcPts val="6819"/>
              </a:lnSpc>
            </a:pPr>
            <a:r>
              <a:rPr lang="en-US" sz="4871">
                <a:solidFill>
                  <a:srgbClr val="FFFFFF"/>
                </a:solidFill>
                <a:latin typeface="Poppins"/>
              </a:rPr>
              <a:t>MARKET SIZE</a:t>
            </a:r>
          </a:p>
          <a:p>
            <a:pPr algn="ctr">
              <a:lnSpc>
                <a:spcPts val="6819"/>
              </a:lnSpc>
              <a:spcBef>
                <a:spcPct val="0"/>
              </a:spcBef>
            </a:pPr>
            <a:r>
              <a:rPr lang="en-US" sz="4871">
                <a:solidFill>
                  <a:srgbClr val="FFFFFF"/>
                </a:solidFill>
                <a:latin typeface="Poppins"/>
              </a:rPr>
              <a:t> USD 15548.2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37" b="-9037"/>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30111" y="1435414"/>
            <a:ext cx="7013889" cy="2696286"/>
            <a:chExt cx="9189197" cy="3532520"/>
          </a:xfrm>
        </p:grpSpPr>
        <p:sp>
          <p:nvSpPr>
            <p:cNvPr id="7" name="Freeform 7"/>
            <p:cNvSpPr/>
            <p:nvPr/>
          </p:nvSpPr>
          <p:spPr>
            <a:xfrm>
              <a:off x="0" y="0"/>
              <a:ext cx="9189197" cy="3532520"/>
            </a:xfrm>
            <a:custGeom>
              <a:rect l="l" t="t" r="r" b="b"/>
              <a:pathLst>
                <a:path w="9189197" h="3532520">
                  <a:moveTo>
                    <a:pt x="9064737" y="3532520"/>
                  </a:moveTo>
                  <a:lnTo>
                    <a:pt x="124460" y="3532520"/>
                  </a:lnTo>
                  <a:cubicBezTo>
                    <a:pt x="55880" y="3532520"/>
                    <a:pt x="0" y="3476641"/>
                    <a:pt x="0" y="3408060"/>
                  </a:cubicBezTo>
                  <a:lnTo>
                    <a:pt x="0" y="124460"/>
                  </a:lnTo>
                  <a:cubicBezTo>
                    <a:pt x="0" y="55880"/>
                    <a:pt x="55880" y="0"/>
                    <a:pt x="124460" y="0"/>
                  </a:cubicBezTo>
                  <a:lnTo>
                    <a:pt x="9064737" y="0"/>
                  </a:lnTo>
                  <a:cubicBezTo>
                    <a:pt x="9133317" y="0"/>
                    <a:pt x="9189197" y="55880"/>
                    <a:pt x="9189197" y="124460"/>
                  </a:cubicBezTo>
                  <a:lnTo>
                    <a:pt x="9189197" y="3408061"/>
                  </a:lnTo>
                  <a:cubicBezTo>
                    <a:pt x="9189197" y="3476641"/>
                    <a:pt x="9133317" y="3532520"/>
                    <a:pt x="9064737" y="3532520"/>
                  </a:cubicBezTo>
                  <a:close/>
                </a:path>
              </a:pathLst>
            </a:custGeom>
            <a:solidFill>
              <a:srgbClr val="94A340"/>
            </a:solidFill>
          </p:spPr>
          <p:txBody>
            <a:bodyPr/>
            <a:lstStyle/>
            <a:p/>
          </p:txBody>
        </p:sp>
      </p:grpSp>
      <p:grpSp>
        <p:nvGrpSpPr>
          <p:cNvPr id="8" name="Group 8"/>
          <p:cNvGrpSpPr/>
          <p:nvPr/>
        </p:nvGrpSpPr>
        <p:grpSpPr>
          <a:xfrm rot="5400000">
            <a:off x="1281619" y="1076278"/>
            <a:ext cx="785106" cy="3348344"/>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30111" y="4346870"/>
            <a:ext cx="7013889" cy="2696286"/>
            <a:chExt cx="9189197" cy="3532520"/>
          </a:xfrm>
        </p:grpSpPr>
        <p:sp>
          <p:nvSpPr>
            <p:cNvPr id="11" name="Freeform 11"/>
            <p:cNvSpPr/>
            <p:nvPr/>
          </p:nvSpPr>
          <p:spPr>
            <a:xfrm>
              <a:off x="0" y="0"/>
              <a:ext cx="9189197" cy="3532520"/>
            </a:xfrm>
            <a:custGeom>
              <a:rect l="l" t="t" r="r" b="b"/>
              <a:pathLst>
                <a:path w="9189197" h="3532520">
                  <a:moveTo>
                    <a:pt x="9064737" y="3532520"/>
                  </a:moveTo>
                  <a:lnTo>
                    <a:pt x="124460" y="3532520"/>
                  </a:lnTo>
                  <a:cubicBezTo>
                    <a:pt x="55880" y="3532520"/>
                    <a:pt x="0" y="3476641"/>
                    <a:pt x="0" y="3408060"/>
                  </a:cubicBezTo>
                  <a:lnTo>
                    <a:pt x="0" y="124460"/>
                  </a:lnTo>
                  <a:cubicBezTo>
                    <a:pt x="0" y="55880"/>
                    <a:pt x="55880" y="0"/>
                    <a:pt x="124460" y="0"/>
                  </a:cubicBezTo>
                  <a:lnTo>
                    <a:pt x="9064737" y="0"/>
                  </a:lnTo>
                  <a:cubicBezTo>
                    <a:pt x="9133317" y="0"/>
                    <a:pt x="9189197" y="55880"/>
                    <a:pt x="9189197" y="124460"/>
                  </a:cubicBezTo>
                  <a:lnTo>
                    <a:pt x="9189197" y="3408061"/>
                  </a:lnTo>
                  <a:cubicBezTo>
                    <a:pt x="9189197" y="3476641"/>
                    <a:pt x="9133317" y="3532520"/>
                    <a:pt x="9064737" y="3532520"/>
                  </a:cubicBezTo>
                  <a:close/>
                </a:path>
              </a:pathLst>
            </a:custGeom>
            <a:solidFill>
              <a:srgbClr val="595630"/>
            </a:solidFill>
          </p:spPr>
          <p:txBody>
            <a:bodyPr/>
            <a:lstStyle/>
            <a:p/>
          </p:txBody>
        </p:sp>
      </p:grpSp>
      <p:grpSp>
        <p:nvGrpSpPr>
          <p:cNvPr id="12" name="Group 12"/>
          <p:cNvGrpSpPr/>
          <p:nvPr/>
        </p:nvGrpSpPr>
        <p:grpSpPr>
          <a:xfrm rot="5400000">
            <a:off x="1281619" y="3987733"/>
            <a:ext cx="785106" cy="3348344"/>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37775" y="2598430"/>
            <a:ext cx="2872795" cy="351665"/>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Nature Segment</a:t>
            </a:r>
          </a:p>
        </p:txBody>
      </p:sp>
      <p:sp>
        <p:nvSpPr>
          <p:cNvPr id="16" name="TextBox 16"/>
          <p:cNvSpPr txBox="1"/>
          <p:nvPr/>
        </p:nvSpPr>
        <p:spPr>
          <a:xfrm>
            <a:off x="3477712" y="2135335"/>
            <a:ext cx="4694052" cy="10477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Organic</a:t>
            </a:r>
          </a:p>
          <a:p>
            <a:pPr marL="647700" lvl="1" indent="-323850">
              <a:lnSpc>
                <a:spcPts val="4200"/>
              </a:lnSpc>
              <a:buFont typeface="Arial"/>
              <a:buChar char="•"/>
            </a:pPr>
            <a:r>
              <a:rPr lang="en-US" sz="3000">
                <a:solidFill>
                  <a:srgbClr val="FFFFFF"/>
                </a:solidFill>
                <a:latin typeface="Montserrat"/>
              </a:rPr>
              <a:t>Conventional</a:t>
            </a:r>
          </a:p>
        </p:txBody>
      </p:sp>
      <p:sp>
        <p:nvSpPr>
          <p:cNvPr id="17" name="TextBox 17"/>
          <p:cNvSpPr txBox="1"/>
          <p:nvPr/>
        </p:nvSpPr>
        <p:spPr>
          <a:xfrm>
            <a:off x="237775" y="5316977"/>
            <a:ext cx="2872795" cy="686662"/>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End-Use Segment</a:t>
            </a:r>
          </a:p>
        </p:txBody>
      </p:sp>
      <p:sp>
        <p:nvSpPr>
          <p:cNvPr id="18" name="TextBox 18"/>
          <p:cNvSpPr txBox="1"/>
          <p:nvPr/>
        </p:nvSpPr>
        <p:spPr>
          <a:xfrm>
            <a:off x="3110569" y="4395206"/>
            <a:ext cx="6033431" cy="26479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Food &amp; Beverages Industry</a:t>
            </a:r>
          </a:p>
          <a:p>
            <a:pPr marL="647700" lvl="1" indent="-323850">
              <a:lnSpc>
                <a:spcPts val="4200"/>
              </a:lnSpc>
              <a:buFont typeface="Arial"/>
              <a:buChar char="•"/>
            </a:pPr>
            <a:r>
              <a:rPr lang="en-US" sz="3000">
                <a:solidFill>
                  <a:srgbClr val="FFFFFF"/>
                </a:solidFill>
                <a:latin typeface="Montserrat"/>
              </a:rPr>
              <a:t>Snacks</a:t>
            </a:r>
          </a:p>
          <a:p>
            <a:pPr marL="647700" lvl="1" indent="-323850">
              <a:lnSpc>
                <a:spcPts val="4200"/>
              </a:lnSpc>
              <a:buFont typeface="Arial"/>
              <a:buChar char="•"/>
            </a:pPr>
            <a:r>
              <a:rPr lang="en-US" sz="3000">
                <a:solidFill>
                  <a:srgbClr val="FFFFFF"/>
                </a:solidFill>
                <a:latin typeface="Montserrat"/>
              </a:rPr>
              <a:t>Dairy Products</a:t>
            </a:r>
          </a:p>
          <a:p>
            <a:pPr marL="647700" lvl="1" indent="-323850">
              <a:lnSpc>
                <a:spcPts val="4200"/>
              </a:lnSpc>
              <a:buFont typeface="Arial"/>
              <a:buChar char="•"/>
            </a:pPr>
            <a:r>
              <a:rPr lang="en-US" sz="3000">
                <a:solidFill>
                  <a:srgbClr val="FFFFFF"/>
                </a:solidFill>
                <a:latin typeface="Montserrat"/>
              </a:rPr>
              <a:t>Sauces &amp; Dressings</a:t>
            </a:r>
          </a:p>
          <a:p>
            <a:pPr marL="647700" lvl="1" indent="-323850">
              <a:lnSpc>
                <a:spcPts val="4200"/>
              </a:lnSpc>
              <a:buFont typeface="Arial"/>
              <a:buChar char="•"/>
            </a:pPr>
            <a:r>
              <a:rPr lang="en-US" sz="3000">
                <a:solidFill>
                  <a:srgbClr val="FFFFFF"/>
                </a:solidFill>
                <a:latin typeface="Montserrat"/>
              </a:rPr>
              <a:t>Bakery Products</a:t>
            </a:r>
          </a:p>
        </p:txBody>
      </p:sp>
      <p:grpSp>
        <p:nvGrpSpPr>
          <p:cNvPr id="19" name="Group 19"/>
          <p:cNvGrpSpPr/>
          <p:nvPr/>
        </p:nvGrpSpPr>
        <p:grpSpPr>
          <a:xfrm>
            <a:off x="2130111" y="7262231"/>
            <a:ext cx="7013889" cy="2696286"/>
            <a:chExt cx="9189197" cy="3532520"/>
          </a:xfrm>
        </p:grpSpPr>
        <p:sp>
          <p:nvSpPr>
            <p:cNvPr id="20" name="Freeform 20"/>
            <p:cNvSpPr/>
            <p:nvPr/>
          </p:nvSpPr>
          <p:spPr>
            <a:xfrm>
              <a:off x="0" y="0"/>
              <a:ext cx="9189197" cy="3532520"/>
            </a:xfrm>
            <a:custGeom>
              <a:rect l="l" t="t" r="r" b="b"/>
              <a:pathLst>
                <a:path w="9189197" h="3532520">
                  <a:moveTo>
                    <a:pt x="9064737" y="3532520"/>
                  </a:moveTo>
                  <a:lnTo>
                    <a:pt x="124460" y="3532520"/>
                  </a:lnTo>
                  <a:cubicBezTo>
                    <a:pt x="55880" y="3532520"/>
                    <a:pt x="0" y="3476641"/>
                    <a:pt x="0" y="3408060"/>
                  </a:cubicBezTo>
                  <a:lnTo>
                    <a:pt x="0" y="124460"/>
                  </a:lnTo>
                  <a:cubicBezTo>
                    <a:pt x="0" y="55880"/>
                    <a:pt x="55880" y="0"/>
                    <a:pt x="124460" y="0"/>
                  </a:cubicBezTo>
                  <a:lnTo>
                    <a:pt x="9064737" y="0"/>
                  </a:lnTo>
                  <a:cubicBezTo>
                    <a:pt x="9133317" y="0"/>
                    <a:pt x="9189197" y="55880"/>
                    <a:pt x="9189197" y="124460"/>
                  </a:cubicBezTo>
                  <a:lnTo>
                    <a:pt x="9189197" y="3408061"/>
                  </a:lnTo>
                  <a:cubicBezTo>
                    <a:pt x="9189197" y="3476641"/>
                    <a:pt x="9133317" y="3532520"/>
                    <a:pt x="9064737" y="3532520"/>
                  </a:cubicBezTo>
                  <a:close/>
                </a:path>
              </a:pathLst>
            </a:custGeom>
            <a:solidFill>
              <a:srgbClr val="924720"/>
            </a:solidFill>
          </p:spPr>
          <p:txBody>
            <a:bodyPr/>
            <a:lstStyle/>
            <a:p/>
          </p:txBody>
        </p:sp>
      </p:grpSp>
      <p:grpSp>
        <p:nvGrpSpPr>
          <p:cNvPr id="21" name="Group 21"/>
          <p:cNvGrpSpPr/>
          <p:nvPr/>
        </p:nvGrpSpPr>
        <p:grpSpPr>
          <a:xfrm rot="5400000">
            <a:off x="1281619" y="6903095"/>
            <a:ext cx="785106" cy="3348344"/>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3" name="TextBox 23"/>
          <p:cNvSpPr txBox="1"/>
          <p:nvPr/>
        </p:nvSpPr>
        <p:spPr>
          <a:xfrm>
            <a:off x="237775" y="8399837"/>
            <a:ext cx="2872795" cy="351665"/>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Form Segment </a:t>
            </a:r>
          </a:p>
        </p:txBody>
      </p:sp>
      <p:sp>
        <p:nvSpPr>
          <p:cNvPr id="24" name="TextBox 24"/>
          <p:cNvSpPr txBox="1"/>
          <p:nvPr/>
        </p:nvSpPr>
        <p:spPr>
          <a:xfrm>
            <a:off x="3715574" y="7524524"/>
            <a:ext cx="4823420" cy="2114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Raw</a:t>
            </a:r>
          </a:p>
          <a:p>
            <a:pPr marL="647700" lvl="1" indent="-323850">
              <a:lnSpc>
                <a:spcPts val="4200"/>
              </a:lnSpc>
              <a:buFont typeface="Arial"/>
              <a:buChar char="•"/>
            </a:pPr>
            <a:r>
              <a:rPr lang="en-US" sz="3000">
                <a:solidFill>
                  <a:srgbClr val="FFFFFF"/>
                </a:solidFill>
                <a:latin typeface="Montserrat"/>
              </a:rPr>
              <a:t>Processed Oil</a:t>
            </a:r>
          </a:p>
          <a:p>
            <a:pPr marL="647700" lvl="1" indent="-323850">
              <a:lnSpc>
                <a:spcPts val="4200"/>
              </a:lnSpc>
              <a:buFont typeface="Arial"/>
              <a:buChar char="•"/>
            </a:pPr>
            <a:r>
              <a:rPr lang="en-US" sz="3000">
                <a:solidFill>
                  <a:srgbClr val="FFFFFF"/>
                </a:solidFill>
                <a:latin typeface="Montserrat"/>
              </a:rPr>
              <a:t>Guacamole</a:t>
            </a:r>
          </a:p>
          <a:p>
            <a:pPr marL="647700" lvl="1" indent="-323850">
              <a:lnSpc>
                <a:spcPts val="4200"/>
              </a:lnSpc>
              <a:buFont typeface="Arial"/>
              <a:buChar char="•"/>
            </a:pPr>
            <a:r>
              <a:rPr lang="en-US" sz="3000">
                <a:solidFill>
                  <a:srgbClr val="FFFFFF"/>
                </a:solidFill>
                <a:latin typeface="Montserrat"/>
              </a:rPr>
              <a:t>Puree</a:t>
            </a:r>
          </a:p>
        </p:txBody>
      </p:sp>
      <p:grpSp>
        <p:nvGrpSpPr>
          <p:cNvPr id="25" name="Group 25"/>
          <p:cNvGrpSpPr/>
          <p:nvPr/>
        </p:nvGrpSpPr>
        <p:grpSpPr>
          <a:xfrm>
            <a:off x="12091600" y="2944115"/>
            <a:ext cx="6196400" cy="2696286"/>
            <a:chExt cx="8118169" cy="3532520"/>
          </a:xfrm>
        </p:grpSpPr>
        <p:sp>
          <p:nvSpPr>
            <p:cNvPr id="26" name="Freeform 26"/>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50362D"/>
            </a:solidFill>
          </p:spPr>
          <p:txBody>
            <a:bodyPr/>
            <a:lstStyle/>
            <a:p/>
          </p:txBody>
        </p:sp>
      </p:grpSp>
      <p:grpSp>
        <p:nvGrpSpPr>
          <p:cNvPr id="27" name="Group 27"/>
          <p:cNvGrpSpPr/>
          <p:nvPr/>
        </p:nvGrpSpPr>
        <p:grpSpPr>
          <a:xfrm rot="5400000">
            <a:off x="11243108" y="2584979"/>
            <a:ext cx="785106" cy="3348344"/>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9" name="Group 29"/>
          <p:cNvGrpSpPr/>
          <p:nvPr/>
        </p:nvGrpSpPr>
        <p:grpSpPr>
          <a:xfrm>
            <a:off x="12091600" y="5855571"/>
            <a:ext cx="6196400" cy="2696286"/>
            <a:chExt cx="8118169" cy="3532520"/>
          </a:xfrm>
        </p:grpSpPr>
        <p:sp>
          <p:nvSpPr>
            <p:cNvPr id="30" name="Freeform 30"/>
            <p:cNvSpPr/>
            <p:nvPr/>
          </p:nvSpPr>
          <p:spPr>
            <a:xfrm>
              <a:off x="0" y="0"/>
              <a:ext cx="8118169" cy="3532520"/>
            </a:xfrm>
            <a:custGeom>
              <a:rect l="l" t="t" r="r" b="b"/>
              <a:pathLst>
                <a:path w="8118169" h="3532520">
                  <a:moveTo>
                    <a:pt x="7993709" y="3532520"/>
                  </a:moveTo>
                  <a:lnTo>
                    <a:pt x="124460" y="3532520"/>
                  </a:lnTo>
                  <a:cubicBezTo>
                    <a:pt x="55880" y="3532520"/>
                    <a:pt x="0" y="3476641"/>
                    <a:pt x="0" y="3408060"/>
                  </a:cubicBezTo>
                  <a:lnTo>
                    <a:pt x="0" y="124460"/>
                  </a:lnTo>
                  <a:cubicBezTo>
                    <a:pt x="0" y="55880"/>
                    <a:pt x="55880" y="0"/>
                    <a:pt x="124460" y="0"/>
                  </a:cubicBezTo>
                  <a:lnTo>
                    <a:pt x="7993709" y="0"/>
                  </a:lnTo>
                  <a:cubicBezTo>
                    <a:pt x="8062289" y="0"/>
                    <a:pt x="8118169" y="55880"/>
                    <a:pt x="8118169" y="124460"/>
                  </a:cubicBezTo>
                  <a:lnTo>
                    <a:pt x="8118169" y="3408061"/>
                  </a:lnTo>
                  <a:cubicBezTo>
                    <a:pt x="8118169" y="3476641"/>
                    <a:pt x="8062289" y="3532520"/>
                    <a:pt x="7993709" y="3532520"/>
                  </a:cubicBezTo>
                  <a:close/>
                </a:path>
              </a:pathLst>
            </a:custGeom>
            <a:solidFill>
              <a:srgbClr val="1E3048"/>
            </a:solidFill>
          </p:spPr>
          <p:txBody>
            <a:bodyPr/>
            <a:lstStyle/>
            <a:p/>
          </p:txBody>
        </p:sp>
      </p:grpSp>
      <p:grpSp>
        <p:nvGrpSpPr>
          <p:cNvPr id="31" name="Group 31"/>
          <p:cNvGrpSpPr/>
          <p:nvPr/>
        </p:nvGrpSpPr>
        <p:grpSpPr>
          <a:xfrm rot="5400000">
            <a:off x="11243108" y="5496435"/>
            <a:ext cx="785106" cy="3348344"/>
            <a:chExt cx="3130550" cy="13351270"/>
          </a:xfrm>
        </p:grpSpPr>
        <p:sp>
          <p:nvSpPr>
            <p:cNvPr id="32" name="Freeform 3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33" name="TextBox 33"/>
          <p:cNvSpPr txBox="1"/>
          <p:nvPr/>
        </p:nvSpPr>
        <p:spPr>
          <a:xfrm>
            <a:off x="10199264" y="4107131"/>
            <a:ext cx="2872795" cy="351665"/>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Source Segment </a:t>
            </a:r>
          </a:p>
        </p:txBody>
      </p:sp>
      <p:sp>
        <p:nvSpPr>
          <p:cNvPr id="34" name="TextBox 34"/>
          <p:cNvSpPr txBox="1"/>
          <p:nvPr/>
        </p:nvSpPr>
        <p:spPr>
          <a:xfrm>
            <a:off x="13374517" y="3312550"/>
            <a:ext cx="4694052" cy="15811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Hass</a:t>
            </a:r>
          </a:p>
          <a:p>
            <a:pPr marL="647700" lvl="1" indent="-323850">
              <a:lnSpc>
                <a:spcPts val="4200"/>
              </a:lnSpc>
              <a:buFont typeface="Arial"/>
              <a:buChar char="•"/>
            </a:pPr>
            <a:r>
              <a:rPr lang="en-US" sz="3000">
                <a:solidFill>
                  <a:srgbClr val="FFFFFF"/>
                </a:solidFill>
                <a:latin typeface="Montserrat"/>
              </a:rPr>
              <a:t>Reed</a:t>
            </a:r>
          </a:p>
          <a:p>
            <a:pPr marL="647700" lvl="1" indent="-323850">
              <a:lnSpc>
                <a:spcPts val="4200"/>
              </a:lnSpc>
              <a:buFont typeface="Arial"/>
              <a:buChar char="•"/>
            </a:pPr>
            <a:r>
              <a:rPr lang="en-US" sz="3000">
                <a:solidFill>
                  <a:srgbClr val="FFFFFF"/>
                </a:solidFill>
                <a:latin typeface="Montserrat"/>
              </a:rPr>
              <a:t>Fuerte</a:t>
            </a:r>
          </a:p>
        </p:txBody>
      </p:sp>
      <p:sp>
        <p:nvSpPr>
          <p:cNvPr id="35" name="TextBox 35"/>
          <p:cNvSpPr txBox="1"/>
          <p:nvPr/>
        </p:nvSpPr>
        <p:spPr>
          <a:xfrm>
            <a:off x="10199264" y="6825679"/>
            <a:ext cx="2872795" cy="686662"/>
          </a:xfrm>
          <a:prstGeom prst="rect">
            <a:avLst/>
          </a:prstGeom>
        </p:spPr>
        <p:txBody>
          <a:bodyPr lIns="0" tIns="0" rIns="0" bIns="0" rtlCol="0" anchor="t">
            <a:spAutoFit/>
          </a:bodyPr>
          <a:lstStyle/>
          <a:p>
            <a:pPr algn="ctr">
              <a:lnSpc>
                <a:spcPts val="2691"/>
              </a:lnSpc>
            </a:pPr>
            <a:r>
              <a:rPr lang="en-US" sz="2664">
                <a:solidFill>
                  <a:srgbClr val="43B4BE"/>
                </a:solidFill>
                <a:latin typeface="Montserrat Classic"/>
              </a:rPr>
              <a:t>Distribution Channel</a:t>
            </a:r>
          </a:p>
        </p:txBody>
      </p:sp>
      <p:sp>
        <p:nvSpPr>
          <p:cNvPr id="36" name="TextBox 36"/>
          <p:cNvSpPr txBox="1"/>
          <p:nvPr/>
        </p:nvSpPr>
        <p:spPr>
          <a:xfrm>
            <a:off x="13309833" y="6326047"/>
            <a:ext cx="4823420" cy="15811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Direct Sales</a:t>
            </a:r>
          </a:p>
          <a:p>
            <a:pPr marL="647700" lvl="1" indent="-323850">
              <a:lnSpc>
                <a:spcPts val="4200"/>
              </a:lnSpc>
              <a:buFont typeface="Arial"/>
              <a:buChar char="•"/>
            </a:pPr>
            <a:r>
              <a:rPr lang="en-US" sz="3000">
                <a:solidFill>
                  <a:srgbClr val="FFFFFF"/>
                </a:solidFill>
                <a:latin typeface="Montserrat"/>
              </a:rPr>
              <a:t>Indirect Sales</a:t>
            </a:r>
          </a:p>
          <a:p>
            <a:pPr marL="647700" lvl="1" indent="-323850">
              <a:lnSpc>
                <a:spcPts val="4200"/>
              </a:lnSpc>
              <a:buFont typeface="Arial"/>
              <a:buChar char="•"/>
            </a:pPr>
            <a:r>
              <a:rPr lang="en-US" sz="3000">
                <a:solidFill>
                  <a:srgbClr val="FFFFFF"/>
                </a:solidFill>
                <a:latin typeface="Montserrat"/>
              </a:rPr>
              <a:t>Store Based Retailing</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36242"/>
            <a:ext cx="10832989" cy="8950758"/>
          </a:xfrm>
          <a:custGeom>
            <a:rect l="l" t="t" r="r" b="b"/>
            <a:pathLst>
              <a:path w="10832989" h="8950758">
                <a:moveTo>
                  <a:pt x="0" y="0"/>
                </a:moveTo>
                <a:lnTo>
                  <a:pt x="10832989" y="0"/>
                </a:lnTo>
                <a:lnTo>
                  <a:pt x="10832989" y="8950758"/>
                </a:lnTo>
                <a:lnTo>
                  <a:pt x="0" y="89507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271967" y="25717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Avocado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296"/>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94A340"/>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7A7156"/>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4A340"/>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7A7156"/>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4A340"/>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A7156"/>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602233" y="1783829"/>
            <a:ext cx="7415330" cy="2937510"/>
          </a:xfrm>
          <a:prstGeom prst="rect">
            <a:avLst/>
          </a:prstGeom>
        </p:spPr>
        <p:txBody>
          <a:bodyPr lIns="0" tIns="0" rIns="0" bIns="0" rtlCol="0" anchor="t">
            <a:spAutoFit/>
          </a:bodyPr>
          <a:lstStyle/>
          <a:p>
            <a:pPr marL="798831" lvl="1" indent="-399416">
              <a:lnSpc>
                <a:spcPts val="3885"/>
              </a:lnSpc>
              <a:buFont typeface="Arial"/>
              <a:buChar char="•"/>
            </a:pPr>
            <a:r>
              <a:rPr lang="en-US" sz="3700" spc="118">
                <a:solidFill>
                  <a:srgbClr val="FFFFFF"/>
                </a:solidFill>
                <a:latin typeface="Barlow"/>
              </a:rPr>
              <a:t>Growing Health and Wellness Trends to Increase the Demand Globally</a:t>
            </a:r>
          </a:p>
          <a:p>
            <a:pPr marL="798831" lvl="1" indent="-399416">
              <a:lnSpc>
                <a:spcPts val="3885"/>
              </a:lnSpc>
              <a:buFont typeface="Arial"/>
              <a:buChar char="•"/>
            </a:pPr>
            <a:r>
              <a:rPr lang="en-US" sz="3700" spc="118">
                <a:solidFill>
                  <a:srgbClr val="FFFFFF"/>
                </a:solidFill>
                <a:latin typeface="Barlow"/>
              </a:rPr>
              <a:t>Rising Popularity of Avocado-based Dishes to Propel Market Growth</a:t>
            </a:r>
          </a:p>
        </p:txBody>
      </p:sp>
      <p:sp>
        <p:nvSpPr>
          <p:cNvPr id="18" name="TextBox 18"/>
          <p:cNvSpPr txBox="1"/>
          <p:nvPr/>
        </p:nvSpPr>
        <p:spPr>
          <a:xfrm>
            <a:off x="7121606" y="6458635"/>
            <a:ext cx="7108062" cy="1076325"/>
          </a:xfrm>
          <a:prstGeom prst="rect">
            <a:avLst/>
          </a:prstGeom>
        </p:spPr>
        <p:txBody>
          <a:bodyPr lIns="0" tIns="0" rIns="0" bIns="0" rtlCol="0" anchor="t">
            <a:spAutoFit/>
          </a:bodyPr>
          <a:lstStyle/>
          <a:p>
            <a:pPr>
              <a:lnSpc>
                <a:spcPts val="4199"/>
              </a:lnSpc>
            </a:pPr>
            <a:r>
              <a:rPr lang="en-US" sz="3999" spc="127">
                <a:solidFill>
                  <a:srgbClr val="FFFFFF"/>
                </a:solidFill>
                <a:latin typeface="Barlow"/>
              </a:rPr>
              <a:t>Environmental Concerns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1466" b="-36311"/>
            </a:stretch>
          </a:blipFill>
        </p:spPr>
        <p:txBody>
          <a:bodyPr/>
          <a:lstStyle/>
          <a:p/>
        </p:txBody>
      </p:sp>
      <p:sp>
        <p:nvSpPr>
          <p:cNvPr id="3" name="TextBox 3"/>
          <p:cNvSpPr txBox="1"/>
          <p:nvPr/>
        </p:nvSpPr>
        <p:spPr>
          <a:xfrm>
            <a:off x="8473284" y="688022"/>
            <a:ext cx="9242305" cy="757555"/>
          </a:xfrm>
          <a:prstGeom prst="rect">
            <a:avLst/>
          </a:prstGeom>
        </p:spPr>
        <p:txBody>
          <a:bodyPr lIns="0" tIns="0" rIns="0" bIns="0" rtlCol="0" anchor="t">
            <a:spAutoFit/>
          </a:bodyPr>
          <a:lstStyle/>
          <a:p>
            <a:pPr algn="ctr">
              <a:lnSpc>
                <a:spcPts val="5885"/>
              </a:lnSpc>
            </a:pPr>
            <a:r>
              <a:rPr lang="en-US" sz="5500">
                <a:solidFill>
                  <a:srgbClr val="000000"/>
                </a:solidFill>
                <a:latin typeface="Canva Sans"/>
              </a:rPr>
              <a:t>AUTHOR'S PERSPECTIVE</a:t>
            </a:r>
          </a:p>
        </p:txBody>
      </p:sp>
      <p:sp>
        <p:nvSpPr>
          <p:cNvPr id="4" name="TextBox 4"/>
          <p:cNvSpPr txBox="1"/>
          <p:nvPr/>
        </p:nvSpPr>
        <p:spPr>
          <a:xfrm>
            <a:off x="8761944" y="2407564"/>
            <a:ext cx="9526056" cy="7448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000000"/>
                </a:solidFill>
                <a:latin typeface="Montserrat"/>
              </a:rPr>
              <a:t>The global Avocado market will expand significantly by 9.70% CAGR between 2024 to 2031.</a:t>
            </a:r>
          </a:p>
          <a:p>
            <a:pPr marL="647700" lvl="1" indent="-323850">
              <a:lnSpc>
                <a:spcPts val="4200"/>
              </a:lnSpc>
              <a:buFont typeface="Arial"/>
              <a:buChar char="•"/>
            </a:pPr>
            <a:r>
              <a:rPr lang="en-US" sz="3000">
                <a:solidFill>
                  <a:srgbClr val="000000"/>
                </a:solidFill>
                <a:latin typeface="Montserrat"/>
              </a:rPr>
              <a:t>Improved international trade networks and increased avocado production in countries like Mexico, Peru, and Colombia guarantee increased availability and affordability for consumers everywhere.</a:t>
            </a:r>
          </a:p>
          <a:p>
            <a:pPr marL="647700" lvl="1" indent="-323850">
              <a:lnSpc>
                <a:spcPts val="4200"/>
              </a:lnSpc>
              <a:buFont typeface="Arial"/>
              <a:buChar char="•"/>
            </a:pPr>
            <a:r>
              <a:rPr lang="en-US" sz="3000">
                <a:solidFill>
                  <a:srgbClr val="000000"/>
                </a:solidFill>
                <a:latin typeface="Montserrat"/>
              </a:rPr>
              <a:t>Marketing and promotional initiatives: Prominent producers and merchants have launched extensive marketing campaigns that emphasize the health advantages and adaptability of avocados, which further propel the market's expansion.</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97935" y="2739882"/>
            <a:ext cx="9673374" cy="7388040"/>
          </a:xfrm>
          <a:custGeom>
            <a:rect l="l" t="t" r="r" b="b"/>
            <a:pathLst>
              <a:path w="9673374" h="7388040">
                <a:moveTo>
                  <a:pt x="0" y="0"/>
                </a:moveTo>
                <a:lnTo>
                  <a:pt x="9673374" y="0"/>
                </a:lnTo>
                <a:lnTo>
                  <a:pt x="9673374" y="7388040"/>
                </a:lnTo>
                <a:lnTo>
                  <a:pt x="0" y="7388040"/>
                </a:lnTo>
                <a:lnTo>
                  <a:pt x="0" y="0"/>
                </a:lnTo>
                <a:close/>
              </a:path>
            </a:pathLst>
          </a:custGeom>
          <a:blipFill>
            <a:blip r:embed="rId2"/>
            <a:stretch>
              <a:fillRect/>
            </a:stretch>
          </a:blipFill>
        </p:spPr>
        <p:txBody>
          <a:bodyPr/>
          <a:lstStyle/>
          <a:p/>
        </p:txBody>
      </p:sp>
      <p:sp>
        <p:nvSpPr>
          <p:cNvPr id="3" name="Freeform 3"/>
          <p:cNvSpPr/>
          <p:nvPr/>
        </p:nvSpPr>
        <p:spPr>
          <a:xfrm>
            <a:off x="6164720" y="1943851"/>
            <a:ext cx="2979280" cy="2276170"/>
          </a:xfrm>
          <a:custGeom>
            <a:rect l="l" t="t" r="r" b="b"/>
            <a:pathLst>
              <a:path w="2979280" h="2276170">
                <a:moveTo>
                  <a:pt x="0" y="0"/>
                </a:moveTo>
                <a:lnTo>
                  <a:pt x="2979280" y="0"/>
                </a:lnTo>
                <a:lnTo>
                  <a:pt x="2979280" y="2276170"/>
                </a:lnTo>
                <a:lnTo>
                  <a:pt x="0" y="2276170"/>
                </a:lnTo>
                <a:lnTo>
                  <a:pt x="0" y="0"/>
                </a:lnTo>
                <a:close/>
              </a:path>
            </a:pathLst>
          </a:custGeom>
          <a:blipFill>
            <a:blip r:embed="rId3"/>
            <a:stretch>
              <a:fillRect/>
            </a:stretch>
          </a:blipFill>
        </p:spPr>
        <p:txBody>
          <a:bodyPr/>
          <a:lstStyle/>
          <a:p/>
        </p:txBody>
      </p:sp>
      <p:sp>
        <p:nvSpPr>
          <p:cNvPr id="4" name="Freeform 4"/>
          <p:cNvSpPr/>
          <p:nvPr/>
        </p:nvSpPr>
        <p:spPr>
          <a:xfrm>
            <a:off x="10044154" y="1677855"/>
            <a:ext cx="2875790" cy="2808163"/>
          </a:xfrm>
          <a:custGeom>
            <a:rect l="l" t="t" r="r" b="b"/>
            <a:pathLst>
              <a:path w="2875790" h="2808163">
                <a:moveTo>
                  <a:pt x="0" y="0"/>
                </a:moveTo>
                <a:lnTo>
                  <a:pt x="2875790" y="0"/>
                </a:lnTo>
                <a:lnTo>
                  <a:pt x="2875790" y="2808162"/>
                </a:lnTo>
                <a:lnTo>
                  <a:pt x="0" y="2808162"/>
                </a:lnTo>
                <a:lnTo>
                  <a:pt x="0" y="0"/>
                </a:lnTo>
                <a:close/>
              </a:path>
            </a:pathLst>
          </a:custGeom>
          <a:blipFill>
            <a:blip r:embed="rId4"/>
            <a:stretch>
              <a:fillRect/>
            </a:stretch>
          </a:blipFill>
        </p:spPr>
        <p:txBody>
          <a:bodyPr/>
          <a:lstStyle/>
          <a:p/>
        </p:txBody>
      </p:sp>
      <p:sp>
        <p:nvSpPr>
          <p:cNvPr id="5" name="Freeform 5"/>
          <p:cNvSpPr/>
          <p:nvPr/>
        </p:nvSpPr>
        <p:spPr>
          <a:xfrm>
            <a:off x="13824820" y="1677855"/>
            <a:ext cx="3798573" cy="2469073"/>
          </a:xfrm>
          <a:custGeom>
            <a:rect l="l" t="t" r="r" b="b"/>
            <a:pathLst>
              <a:path w="3798573" h="2469073">
                <a:moveTo>
                  <a:pt x="0" y="0"/>
                </a:moveTo>
                <a:lnTo>
                  <a:pt x="3798573" y="0"/>
                </a:lnTo>
                <a:lnTo>
                  <a:pt x="3798573" y="2469072"/>
                </a:lnTo>
                <a:lnTo>
                  <a:pt x="0" y="2469072"/>
                </a:lnTo>
                <a:lnTo>
                  <a:pt x="0" y="0"/>
                </a:lnTo>
                <a:close/>
              </a:path>
            </a:pathLst>
          </a:custGeom>
          <a:blipFill>
            <a:blip r:embed="rId5"/>
            <a:stretch>
              <a:fillRect/>
            </a:stretch>
          </a:blipFill>
        </p:spPr>
        <p:txBody>
          <a:bodyPr/>
          <a:lstStyle/>
          <a:p/>
        </p:txBody>
      </p:sp>
      <p:sp>
        <p:nvSpPr>
          <p:cNvPr id="6" name="Freeform 6"/>
          <p:cNvSpPr/>
          <p:nvPr/>
        </p:nvSpPr>
        <p:spPr>
          <a:xfrm>
            <a:off x="12919944" y="5143500"/>
            <a:ext cx="5158934" cy="1603096"/>
          </a:xfrm>
          <a:custGeom>
            <a:rect l="l" t="t" r="r" b="b"/>
            <a:pathLst>
              <a:path w="5158934" h="1603096">
                <a:moveTo>
                  <a:pt x="0" y="0"/>
                </a:moveTo>
                <a:lnTo>
                  <a:pt x="5158934" y="0"/>
                </a:lnTo>
                <a:lnTo>
                  <a:pt x="5158934" y="1603096"/>
                </a:lnTo>
                <a:lnTo>
                  <a:pt x="0" y="1603096"/>
                </a:lnTo>
                <a:lnTo>
                  <a:pt x="0" y="0"/>
                </a:lnTo>
                <a:close/>
              </a:path>
            </a:pathLst>
          </a:custGeom>
          <a:blipFill>
            <a:blip r:embed="rId6"/>
            <a:stretch>
              <a:fillRect l="-1150" t="-2880" r="-1150" b="0"/>
            </a:stretch>
          </a:blipFill>
        </p:spPr>
        <p:txBody>
          <a:bodyPr/>
          <a:lstStyle/>
          <a:p/>
        </p:txBody>
      </p:sp>
      <p:sp>
        <p:nvSpPr>
          <p:cNvPr id="7" name="Freeform 7"/>
          <p:cNvSpPr/>
          <p:nvPr/>
        </p:nvSpPr>
        <p:spPr>
          <a:xfrm>
            <a:off x="9370625" y="4609842"/>
            <a:ext cx="2925993" cy="2747579"/>
          </a:xfrm>
          <a:custGeom>
            <a:rect l="l" t="t" r="r" b="b"/>
            <a:pathLst>
              <a:path w="2925993" h="2747579">
                <a:moveTo>
                  <a:pt x="0" y="0"/>
                </a:moveTo>
                <a:lnTo>
                  <a:pt x="2925994" y="0"/>
                </a:lnTo>
                <a:lnTo>
                  <a:pt x="2925994" y="2747579"/>
                </a:lnTo>
                <a:lnTo>
                  <a:pt x="0" y="2747579"/>
                </a:lnTo>
                <a:lnTo>
                  <a:pt x="0" y="0"/>
                </a:lnTo>
                <a:close/>
              </a:path>
            </a:pathLst>
          </a:custGeom>
          <a:blipFill>
            <a:blip r:embed="rId7"/>
            <a:stretch>
              <a:fillRect l="-13414" t="-15844" r="-13658" b="-19480"/>
            </a:stretch>
          </a:blipFill>
        </p:spPr>
        <p:txBody>
          <a:bodyPr/>
          <a:lstStyle/>
          <a:p/>
        </p:txBody>
      </p:sp>
      <p:sp>
        <p:nvSpPr>
          <p:cNvPr id="8" name="Freeform 8"/>
          <p:cNvSpPr/>
          <p:nvPr/>
        </p:nvSpPr>
        <p:spPr>
          <a:xfrm>
            <a:off x="9626951" y="7693350"/>
            <a:ext cx="2945216" cy="1985539"/>
          </a:xfrm>
          <a:custGeom>
            <a:rect l="l" t="t" r="r" b="b"/>
            <a:pathLst>
              <a:path w="2945216" h="1985538">
                <a:moveTo>
                  <a:pt x="0" y="0"/>
                </a:moveTo>
                <a:lnTo>
                  <a:pt x="2945216" y="0"/>
                </a:lnTo>
                <a:lnTo>
                  <a:pt x="2945216" y="1985539"/>
                </a:lnTo>
                <a:lnTo>
                  <a:pt x="0" y="1985539"/>
                </a:lnTo>
                <a:lnTo>
                  <a:pt x="0" y="0"/>
                </a:lnTo>
                <a:close/>
              </a:path>
            </a:pathLst>
          </a:custGeom>
          <a:blipFill>
            <a:blip r:embed="rId8"/>
            <a:stretch>
              <a:fillRect/>
            </a:stretch>
          </a:blipFill>
        </p:spPr>
        <p:txBody>
          <a:bodyPr/>
          <a:lstStyle/>
          <a:p/>
        </p:txBody>
      </p:sp>
      <p:sp>
        <p:nvSpPr>
          <p:cNvPr id="9" name="Freeform 9"/>
          <p:cNvSpPr/>
          <p:nvPr/>
        </p:nvSpPr>
        <p:spPr>
          <a:xfrm>
            <a:off x="13095108" y="7884685"/>
            <a:ext cx="4808609" cy="1602870"/>
          </a:xfrm>
          <a:custGeom>
            <a:rect l="l" t="t" r="r" b="b"/>
            <a:pathLst>
              <a:path w="4808609" h="1602870">
                <a:moveTo>
                  <a:pt x="0" y="0"/>
                </a:moveTo>
                <a:lnTo>
                  <a:pt x="4808609" y="0"/>
                </a:lnTo>
                <a:lnTo>
                  <a:pt x="4808609" y="1602869"/>
                </a:lnTo>
                <a:lnTo>
                  <a:pt x="0" y="1602869"/>
                </a:lnTo>
                <a:lnTo>
                  <a:pt x="0" y="0"/>
                </a:lnTo>
                <a:close/>
              </a:path>
            </a:pathLst>
          </a:custGeom>
          <a:blipFill>
            <a:blip r:embed="rId9"/>
            <a:stretch>
              <a:fillRect/>
            </a:stretch>
          </a:blipFill>
        </p:spPr>
        <p:txBody>
          <a:bodyPr/>
          <a:lstStyle/>
          <a:p/>
        </p:txBody>
      </p:sp>
      <p:sp>
        <p:nvSpPr>
          <p:cNvPr id="10" name="TextBox 10"/>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9whdeav"/>
              </a:rPr>
              <a:t>https://tinyurl.com/49whdeav</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Avocado Market Report 2024</dc:title>
  <cp:lastModifiedBy>decipher market</cp:lastModifiedBy>
  <cp:revision>2</cp:revision>
  <dcterms:created xsi:type="dcterms:W3CDTF">2006-08-16T00:00:00Z</dcterms:created>
  <dcterms:modified xsi:type="dcterms:W3CDTF">2024-04-13T02:26:27Z</dcterms:modified>
</cp:coreProperties>
</file>