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venir" panose="020B0604020202020204" charset="0"/>
      <p:regular r:id="rId12"/>
    </p:embeddedFont>
    <p:embeddedFont>
      <p:font typeface="Barlow" panose="00000500000000000000" pitchFamily="2" charset="0"/>
      <p:regular r:id="rId13"/>
    </p:embeddedFont>
    <p:embeddedFont>
      <p:font typeface="Barlow Semi-Bold" panose="020B0604020202020204" charset="0"/>
      <p:regular r:id="rId14"/>
    </p:embeddedFont>
    <p:embeddedFont>
      <p:font typeface="Barlow SemiCondensed" panose="020B0604020202020204" charset="0"/>
      <p:regular r:id="rId15"/>
    </p:embeddedFont>
    <p:embeddedFont>
      <p:font typeface="Canva Sans Bold" panose="020B0604020202020204" charset="0"/>
      <p:regular r:id="rId16"/>
    </p:embeddedFont>
    <p:embeddedFont>
      <p:font typeface="DM Sans" pitchFamily="2" charset="0"/>
      <p:regular r:id="rId17"/>
    </p:embeddedFont>
    <p:embeddedFont>
      <p:font typeface="Georgia Pro Bold" panose="020B0604020202020204" charset="0"/>
      <p:regular r:id="rId18"/>
    </p:embeddedFont>
    <p:embeddedFont>
      <p:font typeface="Lato" panose="020F0502020204030203" pitchFamily="34" charset="0"/>
      <p:regular r:id="rId19"/>
    </p:embeddedFont>
    <p:embeddedFont>
      <p:font typeface="Lato Bold" panose="020F0502020204030203" charset="0"/>
      <p:regular r:id="rId20"/>
    </p:embeddedFont>
    <p:embeddedFont>
      <p:font typeface="Montserrat" panose="00000500000000000000" pitchFamily="2" charset="0"/>
      <p:regular r:id="rId21"/>
    </p:embeddedFont>
    <p:embeddedFont>
      <p:font typeface="Montserrat Bold" panose="00000800000000000000" charset="0"/>
      <p:regular r:id="rId22"/>
    </p:embeddedFont>
    <p:embeddedFont>
      <p:font typeface="Montserrat Italics" panose="020B0604020202020204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200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3.jpeg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19.jpeg" /><Relationship Id="rId7" Type="http://schemas.openxmlformats.org/officeDocument/2006/relationships/image" Target="../media/image20.jpeg" /><Relationship Id="rId8" Type="http://schemas.openxmlformats.org/officeDocument/2006/relationships/image" Target="../media/image21.jpeg" /><Relationship Id="rId9" Type="http://schemas.openxmlformats.org/officeDocument/2006/relationships/image" Target="../media/image2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hyperlink" Target="https://www.cognitivemarketresearch.com/automotive-biometric-seat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52" b="-9566"/>
            </a:stretch>
          </a:blip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 rot="-7020778">
            <a:off x="-4806723" y="631882"/>
            <a:ext cx="16230600" cy="10441156"/>
          </a:xfrm>
          <a:prstGeom prst="rect">
            <a:avLst/>
          </a:prstGeom>
          <a:solidFill>
            <a:srgbClr val="213559"/>
          </a:solidFill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 rot="-7020778">
            <a:off x="-7861675" y="821505"/>
            <a:ext cx="16230600" cy="10441156"/>
          </a:xfrm>
          <a:prstGeom prst="rect">
            <a:avLst/>
          </a:prstGeom>
          <a:solidFill>
            <a:srgbClr val="263F6B"/>
          </a:solidFill>
        </p:spPr>
        <p:txBody>
          <a:bodyPr/>
          <a:lstStyle/>
          <a:p/>
        </p:txBody>
      </p:sp>
      <p:sp>
        <p:nvSpPr>
          <p:cNvPr id="5" name="AutoShape 5"/>
          <p:cNvSpPr/>
          <p:nvPr/>
        </p:nvSpPr>
        <p:spPr>
          <a:xfrm>
            <a:off x="-1470187" y="3681018"/>
            <a:ext cx="524423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6" name="AutoShape 6"/>
          <p:cNvSpPr/>
          <p:nvPr/>
        </p:nvSpPr>
        <p:spPr>
          <a:xfrm>
            <a:off x="-2247039" y="8761093"/>
            <a:ext cx="900577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7" name="AutoShape 7"/>
          <p:cNvSpPr/>
          <p:nvPr/>
        </p:nvSpPr>
        <p:spPr>
          <a:xfrm>
            <a:off x="-3464333" y="2786613"/>
            <a:ext cx="572018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8" name="AutoShape 8"/>
          <p:cNvSpPr/>
          <p:nvPr/>
        </p:nvSpPr>
        <p:spPr>
          <a:xfrm>
            <a:off x="2843108" y="2079372"/>
            <a:ext cx="930938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9" name="AutoShape 9"/>
          <p:cNvSpPr/>
          <p:nvPr/>
        </p:nvSpPr>
        <p:spPr>
          <a:xfrm>
            <a:off x="382935" y="1700399"/>
            <a:ext cx="129153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-2133599" y="3165586"/>
            <a:ext cx="11277600" cy="4190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96"/>
              </a:lnSpc>
            </a:pPr>
            <a:r>
              <a:rPr lang="en-US" sz="7299" spc="372">
                <a:solidFill>
                  <a:srgbClr val="FFFFFF"/>
                </a:solidFill>
                <a:latin typeface="Montserrat"/>
              </a:rPr>
              <a:t>GLOBAL</a:t>
            </a:r>
          </a:p>
          <a:p>
            <a:pPr>
              <a:lnSpc>
                <a:spcPts val="6496"/>
              </a:lnSpc>
            </a:pPr>
            <a:r>
              <a:rPr lang="en-US" sz="7299" spc="372">
                <a:solidFill>
                  <a:srgbClr val="FFFFFF"/>
                </a:solidFill>
                <a:latin typeface="Montserrat"/>
              </a:rPr>
              <a:t>AUTOMOTIVE BIOMETRIC SEAT</a:t>
            </a:r>
            <a:r>
              <a:rPr lang="en-US" sz="7299" spc="372">
                <a:solidFill>
                  <a:srgbClr val="FFFFFF"/>
                </a:solidFill>
                <a:latin typeface="Montserrat Italics"/>
              </a:rPr>
              <a:t> </a:t>
            </a:r>
          </a:p>
          <a:p>
            <a:pPr>
              <a:lnSpc>
                <a:spcPts val="6496"/>
              </a:lnSpc>
            </a:pPr>
            <a:r>
              <a:rPr lang="en-US" sz="7299" spc="372">
                <a:solidFill>
                  <a:srgbClr val="FFFFFF"/>
                </a:solidFill>
                <a:latin typeface="Montserrat"/>
              </a:rPr>
              <a:t>MARKET REPORT</a:t>
            </a:r>
          </a:p>
          <a:p>
            <a:pPr>
              <a:lnSpc>
                <a:spcPts val="6496"/>
              </a:lnSpc>
            </a:pPr>
            <a:r>
              <a:rPr lang="en-US" sz="7299" spc="372">
                <a:solidFill>
                  <a:srgbClr val="FFFFFF"/>
                </a:solidFill>
                <a:latin typeface="Montserrat"/>
              </a:rPr>
              <a:t>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01584" y="9561193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29" b="-2629"/>
            </a:stretch>
          </a:blip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 rot="-1753206">
            <a:off x="-1113304" y="4354356"/>
            <a:ext cx="25783491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 flipH="1">
            <a:off x="6305562" y="-995510"/>
            <a:ext cx="12278020" cy="12278020"/>
          </a:xfrm>
          <a:custGeom>
            <a:rect l="l" t="t" r="r" b="b"/>
            <a:pathLst>
              <a:path w="12278020" h="12278020">
                <a:moveTo>
                  <a:pt x="12278019" y="0"/>
                </a:moveTo>
                <a:lnTo>
                  <a:pt x="0" y="0"/>
                </a:lnTo>
                <a:lnTo>
                  <a:pt x="0" y="12278020"/>
                </a:lnTo>
                <a:lnTo>
                  <a:pt x="12278019" y="12278020"/>
                </a:lnTo>
                <a:lnTo>
                  <a:pt x="12278019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AutoShape 5"/>
          <p:cNvSpPr/>
          <p:nvPr/>
        </p:nvSpPr>
        <p:spPr>
          <a:xfrm>
            <a:off x="1028700" y="3703457"/>
            <a:ext cx="16230600" cy="5554843"/>
          </a:xfrm>
          <a:prstGeom prst="rect">
            <a:avLst/>
          </a:prstGeom>
          <a:solidFill>
            <a:srgbClr val="213559"/>
          </a:solidFill>
        </p:spPr>
        <p:txBody>
          <a:bodyPr/>
          <a:lstStyle/>
          <a:p/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639230" y="-203728"/>
            <a:ext cx="8944351" cy="10694456"/>
            <a:chExt cx="8603361" cy="10286746"/>
          </a:xfrm>
        </p:grpSpPr>
        <p:sp>
          <p:nvSpPr>
            <p:cNvPr id="7" name="Freeform 7"/>
            <p:cNvSpPr/>
            <p:nvPr/>
          </p:nvSpPr>
          <p:spPr>
            <a:xfrm>
              <a:off x="-2794" y="-128"/>
              <a:ext cx="8606155" cy="10286874"/>
            </a:xfrm>
            <a:custGeom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4"/>
              <a:stretch>
                <a:fillRect l="-80132" r="-32431"/>
              </a:stretch>
            </a:blipFill>
          </p:spPr>
          <p:txBody>
            <a:bodyPr/>
            <a:lstStyle/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362933" y="1838931"/>
            <a:ext cx="8610530" cy="107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8236" spc="-485">
                <a:solidFill>
                  <a:srgbClr val="263F6B"/>
                </a:solidFill>
                <a:latin typeface="Montserrat Bold"/>
              </a:rPr>
              <a:t>INTRODUCTION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25064" y="4540512"/>
            <a:ext cx="8791949" cy="3723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13"/>
              </a:lnSpc>
              <a:spcBef>
                <a:spcPct val="0"/>
              </a:spcBef>
            </a:pPr>
            <a:r>
              <a:rPr lang="en-US" sz="3509" spc="178">
                <a:solidFill>
                  <a:srgbClr val="FFFFFF"/>
                </a:solidFill>
                <a:latin typeface="Montserrat"/>
              </a:rPr>
              <a:t>Biometric seats are designed to monitor stress level of the driver while driving the vehicle. Biometric seats monitor the driver's heart rate and body temperature with the help of sensors.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497683" y="1952911"/>
            <a:ext cx="7976818" cy="6830341"/>
            <a:chExt cx="2048484" cy="1754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48484" cy="1754063"/>
            </a:xfrm>
            <a:custGeom>
              <a:rect l="l" t="t" r="r" b="b"/>
              <a:pathLst>
                <a:path w="2048483" h="1754062">
                  <a:moveTo>
                    <a:pt x="0" y="0"/>
                  </a:moveTo>
                  <a:lnTo>
                    <a:pt x="2048484" y="0"/>
                  </a:lnTo>
                  <a:lnTo>
                    <a:pt x="2048484" y="1754063"/>
                  </a:lnTo>
                  <a:lnTo>
                    <a:pt x="0" y="17540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48484" cy="1792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24186" y="2395359"/>
            <a:ext cx="6523812" cy="742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</a:pPr>
            <a:r>
              <a:rPr lang="en-US" sz="6358" spc="-457">
                <a:solidFill>
                  <a:srgbClr val="263F6B"/>
                </a:solidFill>
                <a:latin typeface="Montserrat Bold"/>
              </a:rPr>
              <a:t>KEY INSIGHTS</a:t>
            </a:r>
          </a:p>
        </p:txBody>
      </p:sp>
      <p:sp>
        <p:nvSpPr>
          <p:cNvPr id="7" name="Freeform 7"/>
          <p:cNvSpPr/>
          <p:nvPr/>
        </p:nvSpPr>
        <p:spPr>
          <a:xfrm>
            <a:off x="10327419" y="7067351"/>
            <a:ext cx="6317347" cy="1960418"/>
          </a:xfrm>
          <a:custGeom>
            <a:rect l="l" t="t" r="r" b="b"/>
            <a:pathLst>
              <a:path w="6317347" h="1960418">
                <a:moveTo>
                  <a:pt x="0" y="0"/>
                </a:moveTo>
                <a:lnTo>
                  <a:pt x="6317346" y="0"/>
                </a:lnTo>
                <a:lnTo>
                  <a:pt x="6317346" y="1960417"/>
                </a:lnTo>
                <a:lnTo>
                  <a:pt x="0" y="19604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0135302" y="6863315"/>
            <a:ext cx="6701580" cy="1333286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4657" y="0"/>
                  </a:moveTo>
                  <a:lnTo>
                    <a:pt x="2121529" y="0"/>
                  </a:lnTo>
                  <a:cubicBezTo>
                    <a:pt x="2140670" y="0"/>
                    <a:pt x="2156186" y="15517"/>
                    <a:pt x="2156186" y="34657"/>
                  </a:cubicBezTo>
                  <a:lnTo>
                    <a:pt x="2156186" y="394318"/>
                  </a:lnTo>
                  <a:cubicBezTo>
                    <a:pt x="2156186" y="413459"/>
                    <a:pt x="2140670" y="428975"/>
                    <a:pt x="2121529" y="428975"/>
                  </a:cubicBezTo>
                  <a:lnTo>
                    <a:pt x="34657" y="428975"/>
                  </a:lnTo>
                  <a:cubicBezTo>
                    <a:pt x="15517" y="428975"/>
                    <a:pt x="0" y="413459"/>
                    <a:pt x="0" y="394318"/>
                  </a:cubicBezTo>
                  <a:lnTo>
                    <a:pt x="0" y="34657"/>
                  </a:lnTo>
                  <a:cubicBezTo>
                    <a:pt x="0" y="15517"/>
                    <a:pt x="15517" y="0"/>
                    <a:pt x="34657" y="0"/>
                  </a:cubicBezTo>
                  <a:close/>
                </a:path>
              </a:pathLst>
            </a:custGeom>
            <a:solidFill>
              <a:srgbClr val="BD4291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327419" y="5368081"/>
            <a:ext cx="6317347" cy="1960418"/>
          </a:xfrm>
          <a:custGeom>
            <a:rect l="l" t="t" r="r" b="b"/>
            <a:pathLst>
              <a:path w="6317347" h="1960418">
                <a:moveTo>
                  <a:pt x="0" y="0"/>
                </a:moveTo>
                <a:lnTo>
                  <a:pt x="6317346" y="0"/>
                </a:lnTo>
                <a:lnTo>
                  <a:pt x="6317346" y="1960418"/>
                </a:lnTo>
                <a:lnTo>
                  <a:pt x="0" y="19604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10135302" y="5166160"/>
            <a:ext cx="6701580" cy="1333286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4657" y="0"/>
                  </a:moveTo>
                  <a:lnTo>
                    <a:pt x="2121529" y="0"/>
                  </a:lnTo>
                  <a:cubicBezTo>
                    <a:pt x="2140670" y="0"/>
                    <a:pt x="2156186" y="15517"/>
                    <a:pt x="2156186" y="34657"/>
                  </a:cubicBezTo>
                  <a:lnTo>
                    <a:pt x="2156186" y="394318"/>
                  </a:lnTo>
                  <a:cubicBezTo>
                    <a:pt x="2156186" y="413459"/>
                    <a:pt x="2140670" y="428975"/>
                    <a:pt x="2121529" y="428975"/>
                  </a:cubicBezTo>
                  <a:lnTo>
                    <a:pt x="34657" y="428975"/>
                  </a:lnTo>
                  <a:cubicBezTo>
                    <a:pt x="15517" y="428975"/>
                    <a:pt x="0" y="413459"/>
                    <a:pt x="0" y="394318"/>
                  </a:cubicBezTo>
                  <a:lnTo>
                    <a:pt x="0" y="34657"/>
                  </a:lnTo>
                  <a:cubicBezTo>
                    <a:pt x="0" y="15517"/>
                    <a:pt x="15517" y="0"/>
                    <a:pt x="34657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327419" y="3671569"/>
            <a:ext cx="6317347" cy="1960418"/>
          </a:xfrm>
          <a:custGeom>
            <a:rect l="l" t="t" r="r" b="b"/>
            <a:pathLst>
              <a:path w="6317347" h="1960418">
                <a:moveTo>
                  <a:pt x="0" y="0"/>
                </a:moveTo>
                <a:lnTo>
                  <a:pt x="6317346" y="0"/>
                </a:lnTo>
                <a:lnTo>
                  <a:pt x="6317346" y="1960417"/>
                </a:lnTo>
                <a:lnTo>
                  <a:pt x="0" y="19604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6" name="Group 16"/>
          <p:cNvGrpSpPr/>
          <p:nvPr/>
        </p:nvGrpSpPr>
        <p:grpSpPr>
          <a:xfrm>
            <a:off x="10135302" y="3469006"/>
            <a:ext cx="6701580" cy="1333286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4657" y="0"/>
                  </a:moveTo>
                  <a:lnTo>
                    <a:pt x="2121529" y="0"/>
                  </a:lnTo>
                  <a:cubicBezTo>
                    <a:pt x="2140670" y="0"/>
                    <a:pt x="2156186" y="15517"/>
                    <a:pt x="2156186" y="34657"/>
                  </a:cubicBezTo>
                  <a:lnTo>
                    <a:pt x="2156186" y="394318"/>
                  </a:lnTo>
                  <a:cubicBezTo>
                    <a:pt x="2156186" y="413459"/>
                    <a:pt x="2140670" y="428975"/>
                    <a:pt x="2121529" y="428975"/>
                  </a:cubicBezTo>
                  <a:lnTo>
                    <a:pt x="34657" y="428975"/>
                  </a:lnTo>
                  <a:cubicBezTo>
                    <a:pt x="15517" y="428975"/>
                    <a:pt x="0" y="413459"/>
                    <a:pt x="0" y="394318"/>
                  </a:cubicBezTo>
                  <a:lnTo>
                    <a:pt x="0" y="34657"/>
                  </a:lnTo>
                  <a:cubicBezTo>
                    <a:pt x="0" y="15517"/>
                    <a:pt x="15517" y="0"/>
                    <a:pt x="34657" y="0"/>
                  </a:cubicBezTo>
                  <a:close/>
                </a:path>
              </a:pathLst>
            </a:custGeom>
            <a:solidFill>
              <a:srgbClr val="F94C66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 flipH="1" flipV="1">
            <a:off x="11525171" y="3785271"/>
            <a:ext cx="0" cy="70075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0" name="AutoShape 20"/>
          <p:cNvSpPr/>
          <p:nvPr/>
        </p:nvSpPr>
        <p:spPr>
          <a:xfrm flipH="1" flipV="1">
            <a:off x="11525171" y="5482426"/>
            <a:ext cx="0" cy="70075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1" name="AutoShape 21"/>
          <p:cNvSpPr/>
          <p:nvPr/>
        </p:nvSpPr>
        <p:spPr>
          <a:xfrm flipH="1" flipV="1">
            <a:off x="11525171" y="7179580"/>
            <a:ext cx="0" cy="70075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2" name="TextBox 22"/>
          <p:cNvSpPr txBox="1"/>
          <p:nvPr/>
        </p:nvSpPr>
        <p:spPr>
          <a:xfrm>
            <a:off x="11661401" y="3631894"/>
            <a:ext cx="4876927" cy="101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192.5 Million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661401" y="5289524"/>
            <a:ext cx="4876927" cy="101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393.6 Million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61401" y="7000676"/>
            <a:ext cx="4876927" cy="101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9.3%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42686" y="3888527"/>
            <a:ext cx="1212415" cy="50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99007" y="5565311"/>
            <a:ext cx="1212415" cy="50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99007" y="7243312"/>
            <a:ext cx="1212415" cy="50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1"/>
              </a:lnSpc>
              <a:spcBef>
                <a:spcPct val="0"/>
              </a:spcBef>
            </a:pPr>
            <a:r>
              <a:rPr lang="en-US" sz="2886" spc="9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025652" y="3142580"/>
            <a:ext cx="6647334" cy="2473412"/>
            <a:chExt cx="1456271" cy="541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23382" y="2972318"/>
            <a:ext cx="2370352" cy="2370352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93644" y="3142580"/>
            <a:ext cx="2029829" cy="2029829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86508" y="6474501"/>
            <a:ext cx="6647334" cy="2473412"/>
            <a:chExt cx="1456271" cy="541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23382" y="6220834"/>
            <a:ext cx="2370352" cy="2370352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93644" y="6391095"/>
            <a:ext cx="2029829" cy="2029829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517284" y="6559631"/>
            <a:ext cx="6647334" cy="2473412"/>
            <a:chExt cx="1456271" cy="54186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615015" y="6389370"/>
            <a:ext cx="2370352" cy="2370352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785276" y="6559631"/>
            <a:ext cx="2029829" cy="2029829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349423" y="3396247"/>
            <a:ext cx="6647334" cy="2473412"/>
            <a:chExt cx="1456271" cy="54186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86297" y="3142580"/>
            <a:ext cx="2370352" cy="2370352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56558" y="3312841"/>
            <a:ext cx="2029829" cy="2029829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1410435" y="3509830"/>
            <a:ext cx="1796247" cy="1241656"/>
          </a:xfrm>
          <a:custGeom>
            <a:rect l="l" t="t" r="r" b="b"/>
            <a:pathLst>
              <a:path w="1796247" h="1241656">
                <a:moveTo>
                  <a:pt x="0" y="0"/>
                </a:moveTo>
                <a:lnTo>
                  <a:pt x="1796247" y="0"/>
                </a:lnTo>
                <a:lnTo>
                  <a:pt x="1796247" y="1241656"/>
                </a:lnTo>
                <a:lnTo>
                  <a:pt x="0" y="124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0" name="Freeform 40"/>
          <p:cNvSpPr/>
          <p:nvPr/>
        </p:nvSpPr>
        <p:spPr>
          <a:xfrm>
            <a:off x="1455095" y="6741375"/>
            <a:ext cx="1706926" cy="1329269"/>
          </a:xfrm>
          <a:custGeom>
            <a:rect l="l" t="t" r="r" b="b"/>
            <a:pathLst>
              <a:path w="1706925" h="1329269">
                <a:moveTo>
                  <a:pt x="0" y="0"/>
                </a:moveTo>
                <a:lnTo>
                  <a:pt x="1706927" y="0"/>
                </a:lnTo>
                <a:lnTo>
                  <a:pt x="1706927" y="1329269"/>
                </a:lnTo>
                <a:lnTo>
                  <a:pt x="0" y="1329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1" name="Freeform 41"/>
          <p:cNvSpPr/>
          <p:nvPr/>
        </p:nvSpPr>
        <p:spPr>
          <a:xfrm>
            <a:off x="9935004" y="3396247"/>
            <a:ext cx="1379593" cy="1797515"/>
          </a:xfrm>
          <a:custGeom>
            <a:rect l="l" t="t" r="r" b="b"/>
            <a:pathLst>
              <a:path w="1379593" h="1797515">
                <a:moveTo>
                  <a:pt x="0" y="0"/>
                </a:moveTo>
                <a:lnTo>
                  <a:pt x="1379593" y="0"/>
                </a:lnTo>
                <a:lnTo>
                  <a:pt x="1379593" y="1797515"/>
                </a:lnTo>
                <a:lnTo>
                  <a:pt x="0" y="1797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2" name="Freeform 42"/>
          <p:cNvSpPr/>
          <p:nvPr/>
        </p:nvSpPr>
        <p:spPr>
          <a:xfrm>
            <a:off x="10009760" y="6841422"/>
            <a:ext cx="1580862" cy="1466249"/>
          </a:xfrm>
          <a:custGeom>
            <a:rect l="l" t="t" r="r" b="b"/>
            <a:pathLst>
              <a:path w="1580862" h="1466249">
                <a:moveTo>
                  <a:pt x="0" y="0"/>
                </a:moveTo>
                <a:lnTo>
                  <a:pt x="1580862" y="0"/>
                </a:lnTo>
                <a:lnTo>
                  <a:pt x="1580862" y="1466249"/>
                </a:lnTo>
                <a:lnTo>
                  <a:pt x="0" y="14662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43" name="Group 43"/>
          <p:cNvGrpSpPr/>
          <p:nvPr/>
        </p:nvGrpSpPr>
        <p:grpSpPr>
          <a:xfrm>
            <a:off x="0" y="-19922"/>
            <a:ext cx="18288000" cy="1369341"/>
            <a:chExt cx="4816593" cy="36064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816592" cy="360649"/>
            </a:xfrm>
            <a:custGeom>
              <a:rect l="l" t="t" r="r" b="b"/>
              <a:pathLst>
                <a:path w="4816592" h="360649">
                  <a:moveTo>
                    <a:pt x="0" y="0"/>
                  </a:moveTo>
                  <a:lnTo>
                    <a:pt x="4816592" y="0"/>
                  </a:lnTo>
                  <a:lnTo>
                    <a:pt x="4816592" y="360649"/>
                  </a:lnTo>
                  <a:lnTo>
                    <a:pt x="0" y="360649"/>
                  </a:lnTo>
                  <a:close/>
                </a:path>
              </a:pathLst>
            </a:custGeom>
            <a:solidFill>
              <a:srgbClr val="000000">
                <a:alpha val="64706"/>
              </a:srgbClr>
            </a:solidFill>
          </p:spPr>
          <p:txBody>
            <a:bodyPr/>
            <a:lstStyle/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4816593" cy="4082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3627389" y="4041768"/>
            <a:ext cx="4595196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Sensor: </a:t>
            </a:r>
          </a:p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 48.2%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564254" y="7406010"/>
            <a:ext cx="4942387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Passenger Vehicle:  60.2%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56817" y="7406010"/>
            <a:ext cx="4595196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OEM:</a:t>
            </a:r>
          </a:p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 65.2%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761357" y="4160301"/>
            <a:ext cx="5181650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Infrared Technology: </a:t>
            </a:r>
          </a:p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 51.2%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413852" y="3272422"/>
            <a:ext cx="502227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 spc="207">
                <a:solidFill>
                  <a:srgbClr val="FFFFFF"/>
                </a:solidFill>
                <a:latin typeface="Barlow SemiCondensed"/>
              </a:rPr>
              <a:t>Component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027016" y="3433594"/>
            <a:ext cx="26503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 spc="207">
                <a:solidFill>
                  <a:srgbClr val="FFFFFF"/>
                </a:solidFill>
                <a:latin typeface="Barlow SemiCondensed"/>
              </a:rPr>
              <a:t>Technology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323473" y="6460618"/>
            <a:ext cx="518316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 spc="207">
                <a:solidFill>
                  <a:srgbClr val="FFFFFF"/>
                </a:solidFill>
                <a:latin typeface="Barlow SemiCondensed"/>
              </a:rPr>
              <a:t>Vehicle Type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277642" y="6514654"/>
            <a:ext cx="214907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 spc="207">
                <a:solidFill>
                  <a:srgbClr val="FFFFFF"/>
                </a:solidFill>
                <a:latin typeface="Barlow SemiCondensed"/>
              </a:rPr>
              <a:t>  Channel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07241" y="133234"/>
            <a:ext cx="17673520" cy="95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spc="179">
                <a:solidFill>
                  <a:srgbClr val="FFFFFF"/>
                </a:solidFill>
                <a:latin typeface="Montserrat"/>
              </a:rPr>
              <a:t>REVENUE MARKET SHARE BY SEGMENTS 2022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12207" y="231026"/>
            <a:ext cx="17263587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spc="105">
                <a:solidFill>
                  <a:srgbClr val="000000"/>
                </a:solidFill>
                <a:latin typeface="Montserrat"/>
              </a:rPr>
              <a:t>GLOBAL AUTOMOTIVE BIOMETRIC SEAT MARKET REVENUE SHARE FOR 2022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63796" y="4828667"/>
            <a:ext cx="8211892" cy="192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8"/>
              </a:lnSpc>
            </a:pPr>
            <a:r>
              <a:rPr lang="en-US" sz="8342" spc="433">
                <a:solidFill>
                  <a:srgbClr val="000000"/>
                </a:solidFill>
                <a:latin typeface="Barlow SemiCondensed"/>
              </a:rPr>
              <a:t>North America  </a:t>
            </a:r>
          </a:p>
          <a:p>
            <a:pPr algn="ctr">
              <a:lnSpc>
                <a:spcPts val="7258"/>
              </a:lnSpc>
            </a:pPr>
            <a:r>
              <a:rPr lang="en-US" sz="8342" spc="433">
                <a:solidFill>
                  <a:srgbClr val="000000"/>
                </a:solidFill>
                <a:latin typeface="Barlow SemiCondensed"/>
              </a:rPr>
              <a:t>36.4%</a:t>
            </a:r>
          </a:p>
        </p:txBody>
      </p:sp>
      <p:sp>
        <p:nvSpPr>
          <p:cNvPr id="4" name="Freeform 4"/>
          <p:cNvSpPr/>
          <p:nvPr/>
        </p:nvSpPr>
        <p:spPr>
          <a:xfrm>
            <a:off x="155913" y="1028700"/>
            <a:ext cx="12172535" cy="9258300"/>
          </a:xfrm>
          <a:custGeom>
            <a:rect l="l" t="t" r="r" b="b"/>
            <a:pathLst>
              <a:path w="12172535" h="9258300">
                <a:moveTo>
                  <a:pt x="0" y="0"/>
                </a:moveTo>
                <a:lnTo>
                  <a:pt x="12172535" y="0"/>
                </a:lnTo>
                <a:lnTo>
                  <a:pt x="12172535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50" t="-25665" r="-7734" b="-25907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611874" y="2798148"/>
            <a:ext cx="7245390" cy="2670458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935800" y="5760743"/>
            <a:ext cx="9433900" cy="2670458"/>
            <a:chExt cx="8916718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16719" cy="2524060"/>
            </a:xfrm>
            <a:custGeom>
              <a:rect l="l" t="t" r="r" b="b"/>
              <a:pathLst>
                <a:path w="8916719" h="2524060">
                  <a:moveTo>
                    <a:pt x="8792258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92259" y="0"/>
                  </a:lnTo>
                  <a:cubicBezTo>
                    <a:pt x="8860838" y="0"/>
                    <a:pt x="8916719" y="55880"/>
                    <a:pt x="8916719" y="124460"/>
                  </a:cubicBezTo>
                  <a:lnTo>
                    <a:pt x="8916719" y="2399600"/>
                  </a:lnTo>
                  <a:cubicBezTo>
                    <a:pt x="8916719" y="2468180"/>
                    <a:pt x="8860838" y="2524060"/>
                    <a:pt x="8792259" y="252406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935800" y="2798148"/>
            <a:ext cx="9305182" cy="2670458"/>
            <a:chExt cx="879505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95057" cy="2524060"/>
            </a:xfrm>
            <a:custGeom>
              <a:rect l="l" t="t" r="r" b="b"/>
              <a:pathLst>
                <a:path w="8795057" h="2524060">
                  <a:moveTo>
                    <a:pt x="867059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70597" y="0"/>
                  </a:lnTo>
                  <a:cubicBezTo>
                    <a:pt x="8739177" y="0"/>
                    <a:pt x="8795057" y="55880"/>
                    <a:pt x="8795057" y="124460"/>
                  </a:cubicBezTo>
                  <a:lnTo>
                    <a:pt x="8795057" y="2399600"/>
                  </a:lnTo>
                  <a:cubicBezTo>
                    <a:pt x="8795057" y="2468180"/>
                    <a:pt x="8739177" y="2524060"/>
                    <a:pt x="8670597" y="252406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918300" y="3211307"/>
            <a:ext cx="2034999" cy="1844141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18300" y="6173902"/>
            <a:ext cx="2034999" cy="1844141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845872" y="3866493"/>
            <a:ext cx="616360" cy="533768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5845872" y="6829088"/>
            <a:ext cx="616360" cy="533768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A0D16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6154052" y="3230357"/>
            <a:ext cx="7749046" cy="186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4313" lvl="1" indent="-282157">
              <a:lnSpc>
                <a:spcPts val="2927"/>
              </a:lnSpc>
              <a:buFont typeface="Arial"/>
              <a:buChar char="•"/>
            </a:pPr>
            <a:r>
              <a:rPr lang="en-US" sz="2613">
                <a:solidFill>
                  <a:srgbClr val="FFFFFF"/>
                </a:solidFill>
                <a:latin typeface="Montserrat"/>
              </a:rPr>
              <a:t>The increasing adoption of artificial intelligence and the adoption of infotainment systems in vehicles.</a:t>
            </a:r>
          </a:p>
          <a:p>
            <a:pPr marL="564313" lvl="1" indent="-282157">
              <a:lnSpc>
                <a:spcPts val="2927"/>
              </a:lnSpc>
              <a:buFont typeface="Arial"/>
              <a:buChar char="•"/>
            </a:pPr>
            <a:r>
              <a:rPr lang="en-US" sz="2613">
                <a:solidFill>
                  <a:srgbClr val="FFFFFF"/>
                </a:solidFill>
                <a:latin typeface="Montserrat"/>
              </a:rPr>
              <a:t>Increasing production of vehicles compliant with higher safety requirements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28428" y="6920789"/>
            <a:ext cx="6800293" cy="369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610">
                <a:solidFill>
                  <a:srgbClr val="FFFFFF"/>
                </a:solidFill>
                <a:latin typeface="Montserrat"/>
              </a:rPr>
              <a:t>High cost of installing biometric seat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8300" y="3820106"/>
            <a:ext cx="2034999" cy="535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  <a:spcBef>
                <a:spcPct val="0"/>
              </a:spcBef>
            </a:pPr>
            <a:r>
              <a:rPr lang="en-US" sz="3141" spc="100">
                <a:solidFill>
                  <a:srgbClr val="FFFFFF"/>
                </a:solidFill>
                <a:latin typeface="Barlow Semi-Bold"/>
              </a:rPr>
              <a:t>Drivers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18300" y="6799686"/>
            <a:ext cx="2034999" cy="535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  <a:spcBef>
                <a:spcPct val="0"/>
              </a:spcBef>
            </a:pPr>
            <a:r>
              <a:rPr lang="en-US" sz="3141" spc="100">
                <a:solidFill>
                  <a:srgbClr val="FFFFFF"/>
                </a:solidFill>
                <a:latin typeface="Barlow Semi-Bold"/>
              </a:rPr>
              <a:t>Restraints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70" b="-937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94735" y="2947597"/>
            <a:ext cx="15698529" cy="4375122"/>
            <a:chExt cx="7487197" cy="20866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086654"/>
            </a:xfrm>
            <a:custGeom>
              <a:rect l="l" t="t" r="r" b="b"/>
              <a:pathLst>
                <a:path w="7487197" h="2086654">
                  <a:moveTo>
                    <a:pt x="7362737" y="2086654"/>
                  </a:moveTo>
                  <a:lnTo>
                    <a:pt x="124460" y="2086654"/>
                  </a:lnTo>
                  <a:cubicBezTo>
                    <a:pt x="55880" y="2086654"/>
                    <a:pt x="0" y="2030774"/>
                    <a:pt x="0" y="19621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1962194"/>
                  </a:lnTo>
                  <a:cubicBezTo>
                    <a:pt x="7487197" y="2030774"/>
                    <a:pt x="7431317" y="2086654"/>
                    <a:pt x="7362737" y="208665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4818459" y="2987239"/>
            <a:ext cx="8651081" cy="844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000000"/>
                </a:solidFill>
                <a:latin typeface="Montserrat Bold"/>
              </a:rPr>
              <a:t>AUTHOR'S PERSPECTIVE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2107" y="4342371"/>
            <a:ext cx="15698529" cy="96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5" lvl="1" indent="-269872">
              <a:lnSpc>
                <a:spcPts val="3749"/>
              </a:lnSpc>
              <a:buFont typeface="Arial"/>
              <a:buChar char="•"/>
            </a:pPr>
            <a:r>
              <a:rPr lang="en-US" sz="2499" spc="129">
                <a:solidFill>
                  <a:srgbClr val="000000"/>
                </a:solidFill>
                <a:latin typeface="Avenir"/>
              </a:rPr>
              <a:t>With prospects in the markets for passenger cars, light commercial vehicles, and electric vehicles, the automotive biometric seat has a bright future.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4735" y="5495925"/>
            <a:ext cx="15698529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749"/>
              </a:lnSpc>
              <a:buFont typeface="Arial"/>
              <a:buChar char="•"/>
            </a:pPr>
            <a:r>
              <a:rPr lang="en-US" sz="2499" spc="129">
                <a:solidFill>
                  <a:srgbClr val="000000"/>
                </a:solidFill>
                <a:latin typeface="Avenir"/>
              </a:rPr>
              <a:t>Growing worries about vehicle security and an increase in demand for luxury automobiles are the main factors driving the automotive biometric seat Market.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28700" y="2980892"/>
            <a:ext cx="4492518" cy="2111483"/>
          </a:xfrm>
          <a:custGeom>
            <a:rect l="l" t="t" r="r" b="b"/>
            <a:pathLst>
              <a:path w="4492518" h="2111483">
                <a:moveTo>
                  <a:pt x="0" y="0"/>
                </a:moveTo>
                <a:lnTo>
                  <a:pt x="4492518" y="0"/>
                </a:lnTo>
                <a:lnTo>
                  <a:pt x="4492518" y="2111483"/>
                </a:lnTo>
                <a:lnTo>
                  <a:pt x="0" y="2111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3582566" y="3299255"/>
            <a:ext cx="3341454" cy="1474758"/>
          </a:xfrm>
          <a:custGeom>
            <a:rect l="l" t="t" r="r" b="b"/>
            <a:pathLst>
              <a:path w="3341454" h="1474758">
                <a:moveTo>
                  <a:pt x="0" y="0"/>
                </a:moveTo>
                <a:lnTo>
                  <a:pt x="3341454" y="0"/>
                </a:lnTo>
                <a:lnTo>
                  <a:pt x="3341454" y="1474757"/>
                </a:lnTo>
                <a:lnTo>
                  <a:pt x="0" y="14747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85" t="-7265" r="-3624" b="-8213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6054822" y="3299255"/>
            <a:ext cx="6994142" cy="1573682"/>
          </a:xfrm>
          <a:custGeom>
            <a:rect l="l" t="t" r="r" b="b"/>
            <a:pathLst>
              <a:path w="6994142" h="1573682">
                <a:moveTo>
                  <a:pt x="0" y="0"/>
                </a:moveTo>
                <a:lnTo>
                  <a:pt x="6994142" y="0"/>
                </a:lnTo>
                <a:lnTo>
                  <a:pt x="6994142" y="1573682"/>
                </a:lnTo>
                <a:lnTo>
                  <a:pt x="0" y="15736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028700" y="5381769"/>
            <a:ext cx="7894668" cy="1423185"/>
          </a:xfrm>
          <a:custGeom>
            <a:rect l="l" t="t" r="r" b="b"/>
            <a:pathLst>
              <a:path w="7894668" h="1423185">
                <a:moveTo>
                  <a:pt x="0" y="0"/>
                </a:moveTo>
                <a:lnTo>
                  <a:pt x="7894668" y="0"/>
                </a:lnTo>
                <a:lnTo>
                  <a:pt x="7894668" y="1423185"/>
                </a:lnTo>
                <a:lnTo>
                  <a:pt x="0" y="1423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4012" b="-102804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255763" y="7313786"/>
            <a:ext cx="2384939" cy="2384939"/>
          </a:xfrm>
          <a:custGeom>
            <a:rect l="l" t="t" r="r" b="b"/>
            <a:pathLst>
              <a:path w="2384939" h="2384939">
                <a:moveTo>
                  <a:pt x="0" y="0"/>
                </a:moveTo>
                <a:lnTo>
                  <a:pt x="2384939" y="0"/>
                </a:lnTo>
                <a:lnTo>
                  <a:pt x="2384939" y="2384939"/>
                </a:lnTo>
                <a:lnTo>
                  <a:pt x="0" y="23849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0593623" y="5143500"/>
            <a:ext cx="4910682" cy="1860222"/>
          </a:xfrm>
          <a:custGeom>
            <a:rect l="l" t="t" r="r" b="b"/>
            <a:pathLst>
              <a:path w="4910682" h="1860221">
                <a:moveTo>
                  <a:pt x="0" y="0"/>
                </a:moveTo>
                <a:lnTo>
                  <a:pt x="4910681" y="0"/>
                </a:lnTo>
                <a:lnTo>
                  <a:pt x="4910681" y="1860222"/>
                </a:lnTo>
                <a:lnTo>
                  <a:pt x="0" y="18602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127" t="-29183" r="-9720" b="-29006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6171094" y="7733990"/>
            <a:ext cx="5945812" cy="1544530"/>
          </a:xfrm>
          <a:custGeom>
            <a:rect l="l" t="t" r="r" b="b"/>
            <a:pathLst>
              <a:path w="5945812" h="1544530">
                <a:moveTo>
                  <a:pt x="0" y="0"/>
                </a:moveTo>
                <a:lnTo>
                  <a:pt x="5945812" y="0"/>
                </a:lnTo>
                <a:lnTo>
                  <a:pt x="5945812" y="1544531"/>
                </a:lnTo>
                <a:lnTo>
                  <a:pt x="0" y="15445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0276" b="-52010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2807542" y="7713770"/>
            <a:ext cx="4891504" cy="1365545"/>
          </a:xfrm>
          <a:custGeom>
            <a:rect l="l" t="t" r="r" b="b"/>
            <a:pathLst>
              <a:path w="4891504" h="1365545">
                <a:moveTo>
                  <a:pt x="0" y="0"/>
                </a:moveTo>
                <a:lnTo>
                  <a:pt x="4891504" y="0"/>
                </a:lnTo>
                <a:lnTo>
                  <a:pt x="4891504" y="1365545"/>
                </a:lnTo>
                <a:lnTo>
                  <a:pt x="0" y="1365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6235944" y="583623"/>
            <a:ext cx="6813020" cy="1251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8"/>
              </a:lnSpc>
            </a:pPr>
            <a:r>
              <a:rPr lang="en-US" sz="7356">
                <a:solidFill>
                  <a:srgbClr val="FFFFFF"/>
                </a:solidFill>
                <a:latin typeface="Montserrat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398565" y="1104900"/>
            <a:ext cx="7490870" cy="425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9"/>
              </a:lnSpc>
            </a:pPr>
            <a:r>
              <a:rPr lang="en-US" sz="330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65482" y="1252869"/>
            <a:ext cx="10157036" cy="1558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52"/>
              </a:lnSpc>
            </a:pPr>
            <a:r>
              <a:rPr lang="en-US" sz="9180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634189" y="2742531"/>
            <a:ext cx="3019623" cy="1920040"/>
          </a:xfrm>
          <a:custGeom>
            <a:rect l="l" t="t" r="r" b="b"/>
            <a:pathLst>
              <a:path w="3019623" h="1920040">
                <a:moveTo>
                  <a:pt x="0" y="0"/>
                </a:moveTo>
                <a:lnTo>
                  <a:pt x="3019622" y="0"/>
                </a:lnTo>
                <a:lnTo>
                  <a:pt x="3019622" y="1920040"/>
                </a:lnTo>
                <a:lnTo>
                  <a:pt x="0" y="1920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969635" y="4529221"/>
            <a:ext cx="20227269" cy="113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  <a:spcBef>
                <a:spcPct val="0"/>
              </a:spcBef>
            </a:pPr>
            <a:r>
              <a:rPr lang="en-US" sz="6674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78576" y="5821968"/>
            <a:ext cx="9330849" cy="105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3063" spc="306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3063" spc="306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88329" y="7027748"/>
            <a:ext cx="12911342" cy="51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060" spc="312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85661" y="7596075"/>
            <a:ext cx="15387461" cy="746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4"/>
              </a:lnSpc>
              <a:spcBef>
                <a:spcPct val="0"/>
              </a:spcBef>
            </a:pPr>
            <a:r>
              <a:rPr lang="en-US" sz="4345" spc="434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4345" u="sng" spc="434">
                <a:solidFill>
                  <a:srgbClr val="000000"/>
                </a:solidFill>
                <a:latin typeface="Lato"/>
                <a:hlinkClick r:id="rId4" tooltip="https://www.cognitivemarketresearch.com/automotive-biometric-seat-market-report"/>
              </a:rPr>
              <a:t> https://shorturl.at/aVX57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18350" y="9286875"/>
            <a:ext cx="8507676" cy="747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9"/>
              </a:lnSpc>
            </a:pPr>
            <a:r>
              <a:rPr lang="en-US" sz="2733" spc="27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869"/>
              </a:lnSpc>
            </a:pPr>
            <a:r>
              <a:rPr lang="en-US" sz="2733" u="sng" spc="27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50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Automotive Biometric Seat Market Report 2023</dc:title>
  <cp:lastModifiedBy>decipher market</cp:lastModifiedBy>
  <cp:revision>2</cp:revision>
  <dcterms:created xsi:type="dcterms:W3CDTF">2006-08-16T00:00:00Z</dcterms:created>
  <dcterms:modified xsi:type="dcterms:W3CDTF">2024-04-17T09:37:38Z</dcterms:modified>
</cp:coreProperties>
</file>