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Helvetica World" panose="020B0604020202020204" charset="-128"/>
      <p:regular r:id="rId12"/>
    </p:embeddedFont>
    <p:embeddedFont>
      <p:font typeface="Alata" panose="020B0604020202020204" charset="0"/>
      <p:regular r:id="rId13"/>
    </p:embeddedFont>
    <p:embeddedFont>
      <p:font typeface="Barlow Bold" panose="020B0604020202020204" charset="0"/>
      <p:regular r:id="rId14"/>
    </p:embeddedFont>
    <p:embeddedFont>
      <p:font typeface="Barlow Semi-Bold" panose="020B0604020202020204" charset="0"/>
      <p:regular r:id="rId15"/>
    </p:embeddedFont>
    <p:embeddedFont>
      <p:font typeface="Canva Sans" panose="020B0604020202020204" charset="0"/>
      <p:regular r:id="rId16"/>
    </p:embeddedFont>
    <p:embeddedFont>
      <p:font typeface="Canva Sans Bold" panose="020B0604020202020204" charset="0"/>
      <p:regular r:id="rId17"/>
    </p:embeddedFont>
    <p:embeddedFont>
      <p:font typeface="DM Sans" pitchFamily="2" charset="0"/>
      <p:regular r:id="rId18"/>
    </p:embeddedFont>
    <p:embeddedFont>
      <p:font typeface="Garet Bold" panose="020B0604020202020204" charset="0"/>
      <p:regular r:id="rId19"/>
    </p:embeddedFont>
    <p:embeddedFont>
      <p:font typeface="Georgia Pro Bold" panose="020B0604020202020204" charset="0"/>
      <p:regular r:id="rId20"/>
    </p:embeddedFont>
    <p:embeddedFont>
      <p:font typeface="Lato" panose="020F0502020204030203" pitchFamily="34" charset="0"/>
      <p:regular r:id="rId21"/>
    </p:embeddedFont>
    <p:embeddedFont>
      <p:font typeface="Lato Bold" panose="020F0502020204030203"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zsawphcd"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481" b="-12481"/>
            </a:stretch>
          </a:blipFill>
        </p:spPr>
        <p:txBody>
          <a:bodyPr/>
          <a:lstStyle/>
          <a:p/>
        </p:txBody>
      </p:sp>
      <p:grpSp>
        <p:nvGrpSpPr>
          <p:cNvPr id="3" name="Group 3"/>
          <p:cNvGrpSpPr/>
          <p:nvPr/>
        </p:nvGrpSpPr>
        <p:grpSpPr>
          <a:xfrm>
            <a:off x="1782041" y="2792557"/>
            <a:ext cx="14723918" cy="4701886"/>
            <a:chExt cx="3877904" cy="1238357"/>
          </a:xfrm>
        </p:grpSpPr>
        <p:sp>
          <p:nvSpPr>
            <p:cNvPr id="4" name="Freeform 4"/>
            <p:cNvSpPr/>
            <p:nvPr/>
          </p:nvSpPr>
          <p:spPr>
            <a:xfrm>
              <a:off x="0" y="0"/>
              <a:ext cx="3877904" cy="1238357"/>
            </a:xfrm>
            <a:custGeom>
              <a:rect l="l" t="t" r="r" b="b"/>
              <a:pathLst>
                <a:path w="3877904" h="1238357">
                  <a:moveTo>
                    <a:pt x="0" y="0"/>
                  </a:moveTo>
                  <a:lnTo>
                    <a:pt x="3877904" y="0"/>
                  </a:lnTo>
                  <a:lnTo>
                    <a:pt x="3877904" y="1238357"/>
                  </a:lnTo>
                  <a:lnTo>
                    <a:pt x="0" y="1238357"/>
                  </a:lnTo>
                  <a:close/>
                </a:path>
              </a:pathLst>
            </a:custGeom>
            <a:solidFill>
              <a:srgbClr val="000000">
                <a:alpha val="89804"/>
              </a:srgbClr>
            </a:solidFill>
          </p:spPr>
          <p:txBody>
            <a:bodyPr/>
            <a:lstStyle/>
            <a:p/>
          </p:txBody>
        </p:sp>
        <p:sp>
          <p:nvSpPr>
            <p:cNvPr id="5" name="TextBox 5"/>
            <p:cNvSpPr txBox="1"/>
            <p:nvPr/>
          </p:nvSpPr>
          <p:spPr>
            <a:xfrm>
              <a:off x="0" y="-38100"/>
              <a:ext cx="3877904" cy="1276457"/>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2186891" y="3781787"/>
            <a:ext cx="13914217" cy="2723426"/>
            <a:chExt cx="18552289" cy="3631235"/>
          </a:xfrm>
        </p:grpSpPr>
        <p:sp>
          <p:nvSpPr>
            <p:cNvPr id="7" name="TextBox 7"/>
            <p:cNvSpPr txBox="1"/>
            <p:nvPr/>
          </p:nvSpPr>
          <p:spPr>
            <a:xfrm>
              <a:off x="0" y="171450"/>
              <a:ext cx="18552289" cy="2220722"/>
            </a:xfrm>
            <a:prstGeom prst="rect">
              <a:avLst/>
            </a:prstGeom>
          </p:spPr>
          <p:txBody>
            <a:bodyPr lIns="0" tIns="0" rIns="0" bIns="0" rtlCol="0" anchor="t">
              <a:spAutoFit/>
            </a:bodyPr>
            <a:lstStyle/>
            <a:p>
              <a:pPr algn="just">
                <a:lnSpc>
                  <a:spcPts val="5823"/>
                </a:lnSpc>
              </a:pPr>
              <a:r>
                <a:rPr lang="en-US" sz="6399" spc="-191">
                  <a:solidFill>
                    <a:srgbClr val="FFFFFF"/>
                  </a:solidFill>
                  <a:latin typeface="Alata"/>
                </a:rPr>
                <a:t>GLOBAL </a:t>
              </a:r>
            </a:p>
            <a:p>
              <a:pPr algn="just">
                <a:lnSpc>
                  <a:spcPts val="7231"/>
                </a:lnSpc>
              </a:pPr>
              <a:r>
                <a:rPr lang="en-US" sz="6399">
                  <a:solidFill>
                    <a:srgbClr val="FFFFFF"/>
                  </a:solidFill>
                  <a:latin typeface="Alata"/>
                </a:rPr>
                <a:t>AUTOMATIC TUBE CLEANING SYSTEM </a:t>
              </a:r>
            </a:p>
          </p:txBody>
        </p:sp>
        <p:sp>
          <p:nvSpPr>
            <p:cNvPr id="8" name="TextBox 8"/>
            <p:cNvSpPr txBox="1"/>
            <p:nvPr/>
          </p:nvSpPr>
          <p:spPr>
            <a:xfrm>
              <a:off x="0" y="2458847"/>
              <a:ext cx="10504482" cy="1172388"/>
            </a:xfrm>
            <a:prstGeom prst="rect">
              <a:avLst/>
            </a:prstGeom>
          </p:spPr>
          <p:txBody>
            <a:bodyPr lIns="0" tIns="0" rIns="0" bIns="0" rtlCol="0" anchor="t">
              <a:spAutoFit/>
            </a:bodyPr>
            <a:lstStyle/>
            <a:p>
              <a:pPr>
                <a:lnSpc>
                  <a:spcPts val="6722"/>
                </a:lnSpc>
              </a:pPr>
              <a:r>
                <a:rPr lang="en-US" sz="6111" spc="-183">
                  <a:solidFill>
                    <a:srgbClr val="5CE1E6"/>
                  </a:solidFill>
                  <a:latin typeface="Alata"/>
                </a:rPr>
                <a:t>MARKET REPORT 2024</a:t>
              </a:r>
            </a:p>
          </p:txBody>
        </p:sp>
      </p:grpSp>
      <p:sp>
        <p:nvSpPr>
          <p:cNvPr id="9" name="TextBox 9"/>
          <p:cNvSpPr txBox="1"/>
          <p:nvPr/>
        </p:nvSpPr>
        <p:spPr>
          <a:xfrm>
            <a:off x="4747926" y="6713394"/>
            <a:ext cx="8792149" cy="781050"/>
          </a:xfrm>
          <a:prstGeom prst="rect">
            <a:avLst/>
          </a:prstGeom>
        </p:spPr>
        <p:txBody>
          <a:bodyPr lIns="0" tIns="0" rIns="0" bIns="0" rtlCol="0" anchor="t">
            <a:spAutoFit/>
          </a:bodyPr>
          <a:lstStyle/>
          <a:p>
            <a:pPr algn="ctr">
              <a:lnSpc>
                <a:spcPts val="6300"/>
              </a:lnSpc>
            </a:pPr>
            <a:r>
              <a:rPr lang="en-US" sz="45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422256" y="2072986"/>
            <a:ext cx="15443488" cy="6141027"/>
            <a:chExt cx="4067421" cy="1617390"/>
          </a:xfrm>
        </p:grpSpPr>
        <p:sp>
          <p:nvSpPr>
            <p:cNvPr id="4" name="Freeform 4"/>
            <p:cNvSpPr/>
            <p:nvPr/>
          </p:nvSpPr>
          <p:spPr>
            <a:xfrm>
              <a:off x="0" y="0"/>
              <a:ext cx="4067421" cy="1617390"/>
            </a:xfrm>
            <a:custGeom>
              <a:rect l="l" t="t" r="r" b="b"/>
              <a:pathLst>
                <a:path w="4067421" h="1617390">
                  <a:moveTo>
                    <a:pt x="0" y="0"/>
                  </a:moveTo>
                  <a:lnTo>
                    <a:pt x="4067421" y="0"/>
                  </a:lnTo>
                  <a:lnTo>
                    <a:pt x="4067421" y="1617390"/>
                  </a:lnTo>
                  <a:lnTo>
                    <a:pt x="0" y="1617390"/>
                  </a:lnTo>
                  <a:close/>
                </a:path>
              </a:pathLst>
            </a:custGeom>
            <a:solidFill>
              <a:srgbClr val="000000">
                <a:alpha val="80000"/>
              </a:srgbClr>
            </a:solidFill>
          </p:spPr>
          <p:txBody>
            <a:bodyPr/>
            <a:lstStyle/>
            <a:p/>
          </p:txBody>
        </p:sp>
        <p:sp>
          <p:nvSpPr>
            <p:cNvPr id="5" name="TextBox 5"/>
            <p:cNvSpPr txBox="1"/>
            <p:nvPr/>
          </p:nvSpPr>
          <p:spPr>
            <a:xfrm>
              <a:off x="0" y="-19050"/>
              <a:ext cx="4067421" cy="1636440"/>
            </a:xfrm>
            <a:prstGeom prst="rect">
              <a:avLst/>
            </a:prstGeom>
          </p:spPr>
          <p:txBody>
            <a:bodyPr lIns="50800" tIns="50800" rIns="50800" bIns="50800" rtlCol="0" anchor="ctr"/>
            <a:lstStyle/>
            <a:p>
              <a:pPr algn="ctr">
                <a:lnSpc>
                  <a:spcPts val="2859"/>
                </a:lnSpc>
              </a:pPr>
              <a:endParaRPr/>
            </a:p>
          </p:txBody>
        </p:sp>
      </p:grpSp>
      <p:sp>
        <p:nvSpPr>
          <p:cNvPr id="6" name="TextBox 6"/>
          <p:cNvSpPr txBox="1"/>
          <p:nvPr/>
        </p:nvSpPr>
        <p:spPr>
          <a:xfrm>
            <a:off x="4743128" y="2456650"/>
            <a:ext cx="8801745" cy="897897"/>
          </a:xfrm>
          <a:prstGeom prst="rect">
            <a:avLst/>
          </a:prstGeom>
        </p:spPr>
        <p:txBody>
          <a:bodyPr lIns="0" tIns="0" rIns="0" bIns="0" rtlCol="0" anchor="t">
            <a:spAutoFit/>
          </a:bodyPr>
          <a:lstStyle/>
          <a:p>
            <a:pPr algn="ctr">
              <a:lnSpc>
                <a:spcPts val="6955"/>
              </a:lnSpc>
            </a:pPr>
            <a:r>
              <a:rPr lang="en-US" sz="6500">
                <a:solidFill>
                  <a:srgbClr val="FFFFFF"/>
                </a:solidFill>
                <a:latin typeface="Canva Sans"/>
              </a:rPr>
              <a:t>INTRODUCTION</a:t>
            </a:r>
          </a:p>
        </p:txBody>
      </p:sp>
      <p:sp>
        <p:nvSpPr>
          <p:cNvPr id="7" name="TextBox 7"/>
          <p:cNvSpPr txBox="1"/>
          <p:nvPr/>
        </p:nvSpPr>
        <p:spPr>
          <a:xfrm>
            <a:off x="1659298" y="3567560"/>
            <a:ext cx="14946674" cy="4077968"/>
          </a:xfrm>
          <a:prstGeom prst="rect">
            <a:avLst/>
          </a:prstGeom>
        </p:spPr>
        <p:txBody>
          <a:bodyPr lIns="0" tIns="0" rIns="0" bIns="0" rtlCol="0" anchor="t">
            <a:spAutoFit/>
          </a:bodyPr>
          <a:lstStyle/>
          <a:p>
            <a:pPr>
              <a:lnSpc>
                <a:spcPts val="4039"/>
              </a:lnSpc>
              <a:spcBef>
                <a:spcPct val="0"/>
              </a:spcBef>
            </a:pPr>
            <a:r>
              <a:rPr lang="en-US" sz="3999">
                <a:solidFill>
                  <a:srgbClr val="FFFFFF"/>
                </a:solidFill>
                <a:latin typeface="Helvetica World"/>
              </a:rPr>
              <a:t>An automatic tube cleaning system is used to prevent deposit formation in heat exchangers, and condenser tubes that are installed in industries such as power plants, refineries, hospitality, and commercial space.An automatic tube cleaning system is used to reduce the frequency of costly maintenance of machines and it helps in optimizing equipment function and saves energy on the equipment. There is an improvement in operational efficiency due to the use of an automatic tube cleaning system.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5162248" y="700088"/>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grpSp>
        <p:nvGrpSpPr>
          <p:cNvPr id="4" name="Group 4"/>
          <p:cNvGrpSpPr/>
          <p:nvPr/>
        </p:nvGrpSpPr>
        <p:grpSpPr>
          <a:xfrm>
            <a:off x="4662359" y="2797192"/>
            <a:ext cx="8963282" cy="2713626"/>
            <a:chExt cx="860407" cy="260488"/>
          </a:xfrm>
        </p:grpSpPr>
        <p:sp>
          <p:nvSpPr>
            <p:cNvPr id="5" name="Freeform 5"/>
            <p:cNvSpPr/>
            <p:nvPr/>
          </p:nvSpPr>
          <p:spPr>
            <a:xfrm>
              <a:off x="0" y="0"/>
              <a:ext cx="860407" cy="260488"/>
            </a:xfrm>
            <a:custGeom>
              <a:rect l="l" t="t" r="r" b="b"/>
              <a:pathLst>
                <a:path w="860407" h="260488">
                  <a:moveTo>
                    <a:pt x="86374" y="0"/>
                  </a:moveTo>
                  <a:lnTo>
                    <a:pt x="774034" y="0"/>
                  </a:lnTo>
                  <a:cubicBezTo>
                    <a:pt x="821736" y="0"/>
                    <a:pt x="860407" y="38671"/>
                    <a:pt x="860407" y="86374"/>
                  </a:cubicBezTo>
                  <a:lnTo>
                    <a:pt x="860407" y="174114"/>
                  </a:lnTo>
                  <a:cubicBezTo>
                    <a:pt x="860407" y="221817"/>
                    <a:pt x="821736" y="260488"/>
                    <a:pt x="774034" y="260488"/>
                  </a:cubicBezTo>
                  <a:lnTo>
                    <a:pt x="86374" y="260488"/>
                  </a:lnTo>
                  <a:cubicBezTo>
                    <a:pt x="38671" y="260488"/>
                    <a:pt x="0" y="221817"/>
                    <a:pt x="0" y="174114"/>
                  </a:cubicBezTo>
                  <a:lnTo>
                    <a:pt x="0" y="86374"/>
                  </a:lnTo>
                  <a:cubicBezTo>
                    <a:pt x="0" y="38671"/>
                    <a:pt x="38671" y="0"/>
                    <a:pt x="86374" y="0"/>
                  </a:cubicBezTo>
                  <a:close/>
                </a:path>
              </a:pathLst>
            </a:custGeom>
            <a:solidFill>
              <a:srgbClr val="F8F8F8"/>
            </a:solidFill>
          </p:spPr>
          <p:txBody>
            <a:bodyPr/>
            <a:lstStyle/>
            <a:p/>
          </p:txBody>
        </p:sp>
        <p:sp>
          <p:nvSpPr>
            <p:cNvPr id="6" name="TextBox 6"/>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7" name="Freeform 7"/>
          <p:cNvSpPr/>
          <p:nvPr/>
        </p:nvSpPr>
        <p:spPr>
          <a:xfrm>
            <a:off x="5031337" y="3130608"/>
            <a:ext cx="2189301" cy="2186564"/>
          </a:xfrm>
          <a:custGeom>
            <a:rect l="l" t="t" r="r" b="b"/>
            <a:pathLst>
              <a:path w="2189301" h="2186564">
                <a:moveTo>
                  <a:pt x="0" y="0"/>
                </a:moveTo>
                <a:lnTo>
                  <a:pt x="2189301" y="0"/>
                </a:lnTo>
                <a:lnTo>
                  <a:pt x="2189301" y="2186564"/>
                </a:lnTo>
                <a:lnTo>
                  <a:pt x="0" y="2186564"/>
                </a:lnTo>
                <a:lnTo>
                  <a:pt x="0" y="0"/>
                </a:lnTo>
                <a:close/>
              </a:path>
            </a:pathLst>
          </a:custGeom>
          <a:blipFill>
            <a:blip r:embed="rId3"/>
            <a:stretch>
              <a:fillRect/>
            </a:stretch>
          </a:blipFill>
        </p:spPr>
        <p:txBody>
          <a:bodyPr/>
          <a:lstStyle/>
          <a:p/>
        </p:txBody>
      </p:sp>
      <p:grpSp>
        <p:nvGrpSpPr>
          <p:cNvPr id="8" name="Group 8"/>
          <p:cNvGrpSpPr/>
          <p:nvPr/>
        </p:nvGrpSpPr>
        <p:grpSpPr>
          <a:xfrm>
            <a:off x="4980295" y="3043106"/>
            <a:ext cx="2157058" cy="2157058"/>
            <a:chExt cx="812800" cy="812800"/>
          </a:xfrm>
        </p:grpSpPr>
        <p:sp>
          <p:nvSpPr>
            <p:cNvPr id="9" name="Freeform 9"/>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0" name="TextBox 10"/>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1" name="TextBox 11"/>
          <p:cNvSpPr txBox="1"/>
          <p:nvPr/>
        </p:nvSpPr>
        <p:spPr>
          <a:xfrm>
            <a:off x="5268754" y="3634447"/>
            <a:ext cx="1580139" cy="841177"/>
          </a:xfrm>
          <a:prstGeom prst="rect">
            <a:avLst/>
          </a:prstGeom>
        </p:spPr>
        <p:txBody>
          <a:bodyPr lIns="0" tIns="0" rIns="0" bIns="0" rtlCol="0" anchor="t">
            <a:spAutoFit/>
          </a:bodyPr>
          <a:lstStyle/>
          <a:p>
            <a:pPr algn="ctr">
              <a:lnSpc>
                <a:spcPts val="6514"/>
              </a:lnSpc>
              <a:spcBef>
                <a:spcPct val="0"/>
              </a:spcBef>
            </a:pPr>
            <a:r>
              <a:rPr lang="en-US" sz="4653">
                <a:solidFill>
                  <a:srgbClr val="3A6AD6"/>
                </a:solidFill>
                <a:latin typeface="Poppins Bold"/>
              </a:rPr>
              <a:t>2027</a:t>
            </a:r>
          </a:p>
        </p:txBody>
      </p:sp>
      <p:grpSp>
        <p:nvGrpSpPr>
          <p:cNvPr id="12" name="Group 12"/>
          <p:cNvGrpSpPr/>
          <p:nvPr/>
        </p:nvGrpSpPr>
        <p:grpSpPr>
          <a:xfrm>
            <a:off x="4662359" y="5982449"/>
            <a:ext cx="8963282" cy="2713626"/>
            <a:chExt cx="860407" cy="260488"/>
          </a:xfrm>
        </p:grpSpPr>
        <p:sp>
          <p:nvSpPr>
            <p:cNvPr id="13" name="Freeform 13"/>
            <p:cNvSpPr/>
            <p:nvPr/>
          </p:nvSpPr>
          <p:spPr>
            <a:xfrm>
              <a:off x="0" y="0"/>
              <a:ext cx="860407" cy="260488"/>
            </a:xfrm>
            <a:custGeom>
              <a:rect l="l" t="t" r="r" b="b"/>
              <a:pathLst>
                <a:path w="860407" h="260488">
                  <a:moveTo>
                    <a:pt x="86374" y="0"/>
                  </a:moveTo>
                  <a:lnTo>
                    <a:pt x="774034" y="0"/>
                  </a:lnTo>
                  <a:cubicBezTo>
                    <a:pt x="821736" y="0"/>
                    <a:pt x="860407" y="38671"/>
                    <a:pt x="860407" y="86374"/>
                  </a:cubicBezTo>
                  <a:lnTo>
                    <a:pt x="860407" y="174114"/>
                  </a:lnTo>
                  <a:cubicBezTo>
                    <a:pt x="860407" y="221817"/>
                    <a:pt x="821736" y="260488"/>
                    <a:pt x="774034" y="260488"/>
                  </a:cubicBezTo>
                  <a:lnTo>
                    <a:pt x="86374" y="260488"/>
                  </a:lnTo>
                  <a:cubicBezTo>
                    <a:pt x="38671" y="260488"/>
                    <a:pt x="0" y="221817"/>
                    <a:pt x="0" y="174114"/>
                  </a:cubicBezTo>
                  <a:lnTo>
                    <a:pt x="0" y="86374"/>
                  </a:lnTo>
                  <a:cubicBezTo>
                    <a:pt x="0" y="38671"/>
                    <a:pt x="38671" y="0"/>
                    <a:pt x="86374" y="0"/>
                  </a:cubicBezTo>
                  <a:close/>
                </a:path>
              </a:pathLst>
            </a:custGeom>
            <a:solidFill>
              <a:srgbClr val="F8F8F8"/>
            </a:solidFill>
          </p:spPr>
          <p:txBody>
            <a:bodyPr/>
            <a:lstStyle/>
            <a:p/>
          </p:txBody>
        </p:sp>
        <p:sp>
          <p:nvSpPr>
            <p:cNvPr id="14" name="TextBox 14"/>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5" name="Freeform 15"/>
          <p:cNvSpPr/>
          <p:nvPr/>
        </p:nvSpPr>
        <p:spPr>
          <a:xfrm>
            <a:off x="5031337" y="6315864"/>
            <a:ext cx="2189301" cy="2186564"/>
          </a:xfrm>
          <a:custGeom>
            <a:rect l="l" t="t" r="r" b="b"/>
            <a:pathLst>
              <a:path w="2189301" h="2186564">
                <a:moveTo>
                  <a:pt x="0" y="0"/>
                </a:moveTo>
                <a:lnTo>
                  <a:pt x="2189301" y="0"/>
                </a:lnTo>
                <a:lnTo>
                  <a:pt x="2189301" y="2186564"/>
                </a:lnTo>
                <a:lnTo>
                  <a:pt x="0" y="2186564"/>
                </a:lnTo>
                <a:lnTo>
                  <a:pt x="0" y="0"/>
                </a:lnTo>
                <a:close/>
              </a:path>
            </a:pathLst>
          </a:custGeom>
          <a:blipFill>
            <a:blip r:embed="rId3"/>
            <a:stretch>
              <a:fillRect/>
            </a:stretch>
          </a:blipFill>
        </p:spPr>
        <p:txBody>
          <a:bodyPr/>
          <a:lstStyle/>
          <a:p/>
        </p:txBody>
      </p:sp>
      <p:grpSp>
        <p:nvGrpSpPr>
          <p:cNvPr id="16" name="Group 16"/>
          <p:cNvGrpSpPr/>
          <p:nvPr/>
        </p:nvGrpSpPr>
        <p:grpSpPr>
          <a:xfrm>
            <a:off x="4980295" y="6228362"/>
            <a:ext cx="2157058" cy="2157058"/>
            <a:chExt cx="812800" cy="812800"/>
          </a:xfrm>
        </p:grpSpPr>
        <p:sp>
          <p:nvSpPr>
            <p:cNvPr id="17" name="Freeform 17"/>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8" name="TextBox 18"/>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9" name="TextBox 19"/>
          <p:cNvSpPr txBox="1"/>
          <p:nvPr/>
        </p:nvSpPr>
        <p:spPr>
          <a:xfrm>
            <a:off x="5268754" y="6731454"/>
            <a:ext cx="1580139" cy="1488734"/>
          </a:xfrm>
          <a:prstGeom prst="rect">
            <a:avLst/>
          </a:prstGeom>
        </p:spPr>
        <p:txBody>
          <a:bodyPr lIns="0" tIns="0" rIns="0" bIns="0" rtlCol="0" anchor="t">
            <a:spAutoFit/>
          </a:bodyPr>
          <a:lstStyle/>
          <a:p>
            <a:pPr algn="ctr">
              <a:lnSpc>
                <a:spcPts val="3722"/>
              </a:lnSpc>
            </a:pPr>
            <a:r>
              <a:rPr lang="en-US" sz="4653">
                <a:solidFill>
                  <a:srgbClr val="3A6AD6"/>
                </a:solidFill>
                <a:latin typeface="Poppins Bold"/>
              </a:rPr>
              <a:t>2023- 2030</a:t>
            </a:r>
          </a:p>
        </p:txBody>
      </p:sp>
      <p:sp>
        <p:nvSpPr>
          <p:cNvPr id="20" name="TextBox 20"/>
          <p:cNvSpPr txBox="1"/>
          <p:nvPr/>
        </p:nvSpPr>
        <p:spPr>
          <a:xfrm>
            <a:off x="7198129" y="3205394"/>
            <a:ext cx="6022368" cy="1844339"/>
          </a:xfrm>
          <a:prstGeom prst="rect">
            <a:avLst/>
          </a:prstGeom>
        </p:spPr>
        <p:txBody>
          <a:bodyPr lIns="0" tIns="0" rIns="0" bIns="0" rtlCol="0" anchor="t">
            <a:spAutoFit/>
          </a:bodyPr>
          <a:lstStyle/>
          <a:p>
            <a:pPr algn="ctr">
              <a:lnSpc>
                <a:spcPts val="7226"/>
              </a:lnSpc>
            </a:pPr>
            <a:r>
              <a:rPr lang="en-US" sz="5161">
                <a:solidFill>
                  <a:srgbClr val="3B3B3B"/>
                </a:solidFill>
                <a:latin typeface="Poppins"/>
              </a:rPr>
              <a:t>FORECAST</a:t>
            </a:r>
          </a:p>
          <a:p>
            <a:pPr algn="ctr">
              <a:lnSpc>
                <a:spcPts val="7226"/>
              </a:lnSpc>
              <a:spcBef>
                <a:spcPct val="0"/>
              </a:spcBef>
            </a:pPr>
            <a:r>
              <a:rPr lang="en-US" sz="5161">
                <a:solidFill>
                  <a:srgbClr val="3B3B3B"/>
                </a:solidFill>
                <a:latin typeface="Poppins"/>
              </a:rPr>
              <a:t> $691.08 Million</a:t>
            </a:r>
          </a:p>
        </p:txBody>
      </p:sp>
      <p:sp>
        <p:nvSpPr>
          <p:cNvPr id="21" name="TextBox 21"/>
          <p:cNvSpPr txBox="1"/>
          <p:nvPr/>
        </p:nvSpPr>
        <p:spPr>
          <a:xfrm>
            <a:off x="7220638" y="6338789"/>
            <a:ext cx="6022368" cy="1844339"/>
          </a:xfrm>
          <a:prstGeom prst="rect">
            <a:avLst/>
          </a:prstGeom>
        </p:spPr>
        <p:txBody>
          <a:bodyPr lIns="0" tIns="0" rIns="0" bIns="0" rtlCol="0" anchor="t">
            <a:spAutoFit/>
          </a:bodyPr>
          <a:lstStyle/>
          <a:p>
            <a:pPr algn="ctr">
              <a:lnSpc>
                <a:spcPts val="7226"/>
              </a:lnSpc>
            </a:pPr>
            <a:r>
              <a:rPr lang="en-US" sz="5161">
                <a:solidFill>
                  <a:srgbClr val="3B3B3B"/>
                </a:solidFill>
                <a:latin typeface="Poppins"/>
              </a:rPr>
              <a:t>CAGR</a:t>
            </a:r>
          </a:p>
          <a:p>
            <a:pPr algn="ctr">
              <a:lnSpc>
                <a:spcPts val="7226"/>
              </a:lnSpc>
              <a:spcBef>
                <a:spcPct val="0"/>
              </a:spcBef>
            </a:pPr>
            <a:r>
              <a:rPr lang="en-US" sz="5161">
                <a:solidFill>
                  <a:srgbClr val="3B3B3B"/>
                </a:solidFill>
                <a:latin typeface="Poppins"/>
              </a:rPr>
              <a:t>5.73% </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205391"/>
            <a:chExt cx="4816593" cy="317469"/>
          </a:xfrm>
        </p:grpSpPr>
        <p:sp>
          <p:nvSpPr>
            <p:cNvPr id="4" name="Freeform 4"/>
            <p:cNvSpPr/>
            <p:nvPr/>
          </p:nvSpPr>
          <p:spPr>
            <a:xfrm>
              <a:off x="0" y="0"/>
              <a:ext cx="4816592" cy="317469"/>
            </a:xfrm>
            <a:custGeom>
              <a:rect l="l" t="t" r="r" b="b"/>
              <a:pathLst>
                <a:path w="4816592" h="317469">
                  <a:moveTo>
                    <a:pt x="0" y="0"/>
                  </a:moveTo>
                  <a:lnTo>
                    <a:pt x="4816592" y="0"/>
                  </a:lnTo>
                  <a:lnTo>
                    <a:pt x="4816592" y="317469"/>
                  </a:lnTo>
                  <a:lnTo>
                    <a:pt x="0" y="317469"/>
                  </a:lnTo>
                  <a:close/>
                </a:path>
              </a:pathLst>
            </a:custGeom>
            <a:solidFill>
              <a:srgbClr val="000000">
                <a:alpha val="69804"/>
              </a:srgbClr>
            </a:solidFill>
          </p:spPr>
          <p:txBody>
            <a:bodyPr/>
            <a:lstStyle/>
            <a:p/>
          </p:txBody>
        </p:sp>
        <p:sp>
          <p:nvSpPr>
            <p:cNvPr id="5" name="TextBox 5"/>
            <p:cNvSpPr txBox="1"/>
            <p:nvPr/>
          </p:nvSpPr>
          <p:spPr>
            <a:xfrm>
              <a:off x="0" y="-38100"/>
              <a:ext cx="4816593" cy="355569"/>
            </a:xfrm>
            <a:prstGeom prst="rect">
              <a:avLst/>
            </a:prstGeom>
          </p:spPr>
          <p:txBody>
            <a:bodyPr lIns="50800" tIns="50800" rIns="50800" bIns="50800" rtlCol="0" anchor="ctr"/>
            <a:lstStyle/>
            <a:p>
              <a:pPr algn="ctr">
                <a:lnSpc>
                  <a:spcPts val="2823"/>
                </a:lnSpc>
              </a:pPr>
              <a:endParaRPr/>
            </a:p>
          </p:txBody>
        </p:sp>
      </p:grpSp>
      <p:sp>
        <p:nvSpPr>
          <p:cNvPr id="6" name="TextBox 6"/>
          <p:cNvSpPr txBox="1"/>
          <p:nvPr/>
        </p:nvSpPr>
        <p:spPr>
          <a:xfrm>
            <a:off x="1210541" y="-29448"/>
            <a:ext cx="16297870" cy="1092838"/>
          </a:xfrm>
          <a:prstGeom prst="rect">
            <a:avLst/>
          </a:prstGeom>
        </p:spPr>
        <p:txBody>
          <a:bodyPr lIns="0" tIns="0" rIns="0" bIns="0" rtlCol="0" anchor="t">
            <a:spAutoFit/>
          </a:bodyPr>
          <a:lstStyle/>
          <a:p>
            <a:pPr algn="ctr">
              <a:lnSpc>
                <a:spcPts val="8539"/>
              </a:lnSpc>
            </a:pPr>
            <a:r>
              <a:rPr lang="en-US" sz="6099">
                <a:solidFill>
                  <a:srgbClr val="FFFFFF"/>
                </a:solidFill>
                <a:latin typeface="Poppins"/>
              </a:rPr>
              <a:t>REVENUE MARKET SHARE BY SEGMENTS 2022</a:t>
            </a:r>
          </a:p>
        </p:txBody>
      </p:sp>
      <p:grpSp>
        <p:nvGrpSpPr>
          <p:cNvPr id="7" name="Group 7"/>
          <p:cNvGrpSpPr/>
          <p:nvPr/>
        </p:nvGrpSpPr>
        <p:grpSpPr>
          <a:xfrm>
            <a:off x="5814176" y="2000102"/>
            <a:ext cx="2331068" cy="2331068"/>
            <a:chExt cx="812800" cy="812800"/>
          </a:xfrm>
        </p:grpSpPr>
        <p:sp>
          <p:nvSpPr>
            <p:cNvPr id="8" name="Freeform 8"/>
            <p:cNvSpPr/>
            <p:nvPr/>
          </p:nvSpPr>
          <p:spPr>
            <a:xfrm>
              <a:off x="0" y="0"/>
              <a:ext cx="812800" cy="812800"/>
            </a:xfrm>
            <a:custGeom>
              <a:rect l="l" t="t" r="r" b="b"/>
              <a:pathLst>
                <a:path w="812800" h="812800">
                  <a:moveTo>
                    <a:pt x="66424" y="0"/>
                  </a:moveTo>
                  <a:lnTo>
                    <a:pt x="746376" y="0"/>
                  </a:lnTo>
                  <a:cubicBezTo>
                    <a:pt x="783061" y="0"/>
                    <a:pt x="812800" y="29739"/>
                    <a:pt x="812800" y="66424"/>
                  </a:cubicBezTo>
                  <a:lnTo>
                    <a:pt x="812800" y="746376"/>
                  </a:lnTo>
                  <a:cubicBezTo>
                    <a:pt x="812800" y="783061"/>
                    <a:pt x="783061" y="812800"/>
                    <a:pt x="746376" y="812800"/>
                  </a:cubicBezTo>
                  <a:lnTo>
                    <a:pt x="66424" y="812800"/>
                  </a:lnTo>
                  <a:cubicBezTo>
                    <a:pt x="29739" y="812800"/>
                    <a:pt x="0" y="783061"/>
                    <a:pt x="0" y="746376"/>
                  </a:cubicBezTo>
                  <a:lnTo>
                    <a:pt x="0" y="66424"/>
                  </a:lnTo>
                  <a:cubicBezTo>
                    <a:pt x="0" y="29739"/>
                    <a:pt x="29739" y="0"/>
                    <a:pt x="66424" y="0"/>
                  </a:cubicBezTo>
                  <a:close/>
                </a:path>
              </a:pathLst>
            </a:custGeom>
            <a:solidFill>
              <a:srgbClr val="1B1B18"/>
            </a:solidFill>
          </p:spPr>
          <p:txBody>
            <a:bodyPr/>
            <a:lstStyle/>
            <a:p/>
          </p:txBody>
        </p:sp>
        <p:sp>
          <p:nvSpPr>
            <p:cNvPr id="9" name="TextBox 9"/>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0" name="Group 10"/>
          <p:cNvGrpSpPr/>
          <p:nvPr/>
        </p:nvGrpSpPr>
        <p:grpSpPr>
          <a:xfrm>
            <a:off x="6062516" y="2248442"/>
            <a:ext cx="6443113" cy="3248491"/>
            <a:chExt cx="1511671" cy="762155"/>
          </a:xfrm>
        </p:grpSpPr>
        <p:sp>
          <p:nvSpPr>
            <p:cNvPr id="11" name="Freeform 11"/>
            <p:cNvSpPr/>
            <p:nvPr/>
          </p:nvSpPr>
          <p:spPr>
            <a:xfrm>
              <a:off x="0" y="0"/>
              <a:ext cx="1511671" cy="762155"/>
            </a:xfrm>
            <a:custGeom>
              <a:rect l="l" t="t" r="r" b="b"/>
              <a:pathLst>
                <a:path w="1511671" h="762155">
                  <a:moveTo>
                    <a:pt x="24032" y="0"/>
                  </a:moveTo>
                  <a:lnTo>
                    <a:pt x="1487640" y="0"/>
                  </a:lnTo>
                  <a:cubicBezTo>
                    <a:pt x="1500912" y="0"/>
                    <a:pt x="1511671" y="10759"/>
                    <a:pt x="1511671" y="24032"/>
                  </a:cubicBezTo>
                  <a:lnTo>
                    <a:pt x="1511671" y="738123"/>
                  </a:lnTo>
                  <a:cubicBezTo>
                    <a:pt x="1511671" y="751395"/>
                    <a:pt x="1500912" y="762155"/>
                    <a:pt x="1487640" y="762155"/>
                  </a:cubicBezTo>
                  <a:lnTo>
                    <a:pt x="24032" y="762155"/>
                  </a:lnTo>
                  <a:cubicBezTo>
                    <a:pt x="17658" y="762155"/>
                    <a:pt x="11545" y="759623"/>
                    <a:pt x="7039" y="755116"/>
                  </a:cubicBezTo>
                  <a:cubicBezTo>
                    <a:pt x="2532" y="750609"/>
                    <a:pt x="0" y="744497"/>
                    <a:pt x="0" y="738123"/>
                  </a:cubicBezTo>
                  <a:lnTo>
                    <a:pt x="0" y="24032"/>
                  </a:lnTo>
                  <a:cubicBezTo>
                    <a:pt x="0" y="17658"/>
                    <a:pt x="2532" y="11545"/>
                    <a:pt x="7039" y="7039"/>
                  </a:cubicBezTo>
                  <a:cubicBezTo>
                    <a:pt x="11545" y="2532"/>
                    <a:pt x="17658" y="0"/>
                    <a:pt x="24032" y="0"/>
                  </a:cubicBezTo>
                  <a:close/>
                </a:path>
              </a:pathLst>
            </a:custGeom>
            <a:solidFill>
              <a:srgbClr val="FFFFFF"/>
            </a:solidFill>
            <a:ln w="38100" cap="sq">
              <a:solidFill>
                <a:srgbClr val="48ABFF"/>
              </a:solidFill>
              <a:prstDash val="solid"/>
              <a:miter/>
            </a:ln>
          </p:spPr>
          <p:txBody>
            <a:bodyPr/>
            <a:lstStyle/>
            <a:p/>
          </p:txBody>
        </p:sp>
        <p:sp>
          <p:nvSpPr>
            <p:cNvPr id="12" name="TextBox 12"/>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13" name="TextBox 13"/>
          <p:cNvSpPr txBox="1"/>
          <p:nvPr/>
        </p:nvSpPr>
        <p:spPr>
          <a:xfrm>
            <a:off x="6218473" y="2655372"/>
            <a:ext cx="6255351" cy="602804"/>
          </a:xfrm>
          <a:prstGeom prst="rect">
            <a:avLst/>
          </a:prstGeom>
        </p:spPr>
        <p:txBody>
          <a:bodyPr lIns="0" tIns="0" rIns="0" bIns="0" rtlCol="0" anchor="t">
            <a:spAutoFit/>
          </a:bodyPr>
          <a:lstStyle/>
          <a:p>
            <a:pPr algn="ctr">
              <a:lnSpc>
                <a:spcPts val="4347"/>
              </a:lnSpc>
            </a:pPr>
            <a:r>
              <a:rPr lang="en-US" sz="4777" spc="152">
                <a:solidFill>
                  <a:srgbClr val="000000"/>
                </a:solidFill>
                <a:latin typeface="Barlow Semi-Bold"/>
              </a:rPr>
              <a:t>by Shape</a:t>
            </a:r>
          </a:p>
        </p:txBody>
      </p:sp>
      <p:sp>
        <p:nvSpPr>
          <p:cNvPr id="14" name="TextBox 14"/>
          <p:cNvSpPr txBox="1"/>
          <p:nvPr/>
        </p:nvSpPr>
        <p:spPr>
          <a:xfrm>
            <a:off x="6124592" y="3674741"/>
            <a:ext cx="6318961" cy="1303332"/>
          </a:xfrm>
          <a:prstGeom prst="rect">
            <a:avLst/>
          </a:prstGeom>
        </p:spPr>
        <p:txBody>
          <a:bodyPr lIns="0" tIns="0" rIns="0" bIns="0" rtlCol="0" anchor="t">
            <a:spAutoFit/>
          </a:bodyPr>
          <a:lstStyle/>
          <a:p>
            <a:pPr algn="ctr">
              <a:lnSpc>
                <a:spcPts val="5116"/>
              </a:lnSpc>
            </a:pPr>
            <a:r>
              <a:rPr lang="en-US" sz="4299" spc="137">
                <a:solidFill>
                  <a:srgbClr val="000000"/>
                </a:solidFill>
                <a:latin typeface="Barlow Semi-Bold"/>
              </a:rPr>
              <a:t>Power Generation</a:t>
            </a:r>
          </a:p>
          <a:p>
            <a:pPr algn="ctr">
              <a:lnSpc>
                <a:spcPts val="5116"/>
              </a:lnSpc>
            </a:pPr>
            <a:r>
              <a:rPr lang="en-US" sz="4299" spc="137">
                <a:solidFill>
                  <a:srgbClr val="000000"/>
                </a:solidFill>
                <a:latin typeface="Barlow Semi-Bold"/>
              </a:rPr>
              <a:t>USD 239.40 Million </a:t>
            </a:r>
          </a:p>
        </p:txBody>
      </p:sp>
      <p:grpSp>
        <p:nvGrpSpPr>
          <p:cNvPr id="15" name="Group 15"/>
          <p:cNvGrpSpPr/>
          <p:nvPr/>
        </p:nvGrpSpPr>
        <p:grpSpPr>
          <a:xfrm>
            <a:off x="5782371" y="5926297"/>
            <a:ext cx="2331068" cy="2331068"/>
            <a:chExt cx="812800" cy="812800"/>
          </a:xfrm>
        </p:grpSpPr>
        <p:sp>
          <p:nvSpPr>
            <p:cNvPr id="16" name="Freeform 16"/>
            <p:cNvSpPr/>
            <p:nvPr/>
          </p:nvSpPr>
          <p:spPr>
            <a:xfrm>
              <a:off x="0" y="0"/>
              <a:ext cx="812800" cy="812800"/>
            </a:xfrm>
            <a:custGeom>
              <a:rect l="l" t="t" r="r" b="b"/>
              <a:pathLst>
                <a:path w="812800" h="812800">
                  <a:moveTo>
                    <a:pt x="66424" y="0"/>
                  </a:moveTo>
                  <a:lnTo>
                    <a:pt x="746376" y="0"/>
                  </a:lnTo>
                  <a:cubicBezTo>
                    <a:pt x="783061" y="0"/>
                    <a:pt x="812800" y="29739"/>
                    <a:pt x="812800" y="66424"/>
                  </a:cubicBezTo>
                  <a:lnTo>
                    <a:pt x="812800" y="746376"/>
                  </a:lnTo>
                  <a:cubicBezTo>
                    <a:pt x="812800" y="783061"/>
                    <a:pt x="783061" y="812800"/>
                    <a:pt x="746376" y="812800"/>
                  </a:cubicBezTo>
                  <a:lnTo>
                    <a:pt x="66424" y="812800"/>
                  </a:lnTo>
                  <a:cubicBezTo>
                    <a:pt x="29739" y="812800"/>
                    <a:pt x="0" y="783061"/>
                    <a:pt x="0" y="746376"/>
                  </a:cubicBezTo>
                  <a:lnTo>
                    <a:pt x="0" y="66424"/>
                  </a:lnTo>
                  <a:cubicBezTo>
                    <a:pt x="0" y="29739"/>
                    <a:pt x="29739" y="0"/>
                    <a:pt x="66424" y="0"/>
                  </a:cubicBezTo>
                  <a:close/>
                </a:path>
              </a:pathLst>
            </a:custGeom>
            <a:solidFill>
              <a:srgbClr val="1B1B18"/>
            </a:solidFill>
          </p:spPr>
          <p:txBody>
            <a:bodyPr/>
            <a:lstStyle/>
            <a:p/>
          </p:txBody>
        </p:sp>
        <p:sp>
          <p:nvSpPr>
            <p:cNvPr id="17" name="TextBox 17"/>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8" name="Group 18"/>
          <p:cNvGrpSpPr/>
          <p:nvPr/>
        </p:nvGrpSpPr>
        <p:grpSpPr>
          <a:xfrm>
            <a:off x="6030711" y="6174637"/>
            <a:ext cx="6443113" cy="3248491"/>
            <a:chExt cx="1511671" cy="762155"/>
          </a:xfrm>
        </p:grpSpPr>
        <p:sp>
          <p:nvSpPr>
            <p:cNvPr id="19" name="Freeform 19"/>
            <p:cNvSpPr/>
            <p:nvPr/>
          </p:nvSpPr>
          <p:spPr>
            <a:xfrm>
              <a:off x="0" y="0"/>
              <a:ext cx="1511671" cy="762155"/>
            </a:xfrm>
            <a:custGeom>
              <a:rect l="l" t="t" r="r" b="b"/>
              <a:pathLst>
                <a:path w="1511671" h="762155">
                  <a:moveTo>
                    <a:pt x="24032" y="0"/>
                  </a:moveTo>
                  <a:lnTo>
                    <a:pt x="1487640" y="0"/>
                  </a:lnTo>
                  <a:cubicBezTo>
                    <a:pt x="1500912" y="0"/>
                    <a:pt x="1511671" y="10759"/>
                    <a:pt x="1511671" y="24032"/>
                  </a:cubicBezTo>
                  <a:lnTo>
                    <a:pt x="1511671" y="738123"/>
                  </a:lnTo>
                  <a:cubicBezTo>
                    <a:pt x="1511671" y="751395"/>
                    <a:pt x="1500912" y="762155"/>
                    <a:pt x="1487640" y="762155"/>
                  </a:cubicBezTo>
                  <a:lnTo>
                    <a:pt x="24032" y="762155"/>
                  </a:lnTo>
                  <a:cubicBezTo>
                    <a:pt x="17658" y="762155"/>
                    <a:pt x="11545" y="759623"/>
                    <a:pt x="7039" y="755116"/>
                  </a:cubicBezTo>
                  <a:cubicBezTo>
                    <a:pt x="2532" y="750609"/>
                    <a:pt x="0" y="744497"/>
                    <a:pt x="0" y="738123"/>
                  </a:cubicBezTo>
                  <a:lnTo>
                    <a:pt x="0" y="24032"/>
                  </a:lnTo>
                  <a:cubicBezTo>
                    <a:pt x="0" y="17658"/>
                    <a:pt x="2532" y="11545"/>
                    <a:pt x="7039" y="7039"/>
                  </a:cubicBezTo>
                  <a:cubicBezTo>
                    <a:pt x="11545" y="2532"/>
                    <a:pt x="17658" y="0"/>
                    <a:pt x="24032" y="0"/>
                  </a:cubicBezTo>
                  <a:close/>
                </a:path>
              </a:pathLst>
            </a:custGeom>
            <a:solidFill>
              <a:srgbClr val="FFFFFF"/>
            </a:solidFill>
            <a:ln w="38100" cap="sq">
              <a:solidFill>
                <a:srgbClr val="48ABFF"/>
              </a:solidFill>
              <a:prstDash val="solid"/>
              <a:miter/>
            </a:ln>
          </p:spPr>
          <p:txBody>
            <a:bodyPr/>
            <a:lstStyle/>
            <a:p/>
          </p:txBody>
        </p:sp>
        <p:sp>
          <p:nvSpPr>
            <p:cNvPr id="20" name="TextBox 20"/>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21" name="TextBox 21"/>
          <p:cNvSpPr txBox="1"/>
          <p:nvPr/>
        </p:nvSpPr>
        <p:spPr>
          <a:xfrm>
            <a:off x="6186668" y="6581567"/>
            <a:ext cx="6255351" cy="602804"/>
          </a:xfrm>
          <a:prstGeom prst="rect">
            <a:avLst/>
          </a:prstGeom>
        </p:spPr>
        <p:txBody>
          <a:bodyPr lIns="0" tIns="0" rIns="0" bIns="0" rtlCol="0" anchor="t">
            <a:spAutoFit/>
          </a:bodyPr>
          <a:lstStyle/>
          <a:p>
            <a:pPr algn="ctr">
              <a:lnSpc>
                <a:spcPts val="4347"/>
              </a:lnSpc>
            </a:pPr>
            <a:r>
              <a:rPr lang="en-US" sz="4777" spc="152">
                <a:solidFill>
                  <a:srgbClr val="000000"/>
                </a:solidFill>
                <a:latin typeface="Barlow Semi-Bold"/>
              </a:rPr>
              <a:t> Distribution Channel </a:t>
            </a:r>
          </a:p>
        </p:txBody>
      </p:sp>
      <p:sp>
        <p:nvSpPr>
          <p:cNvPr id="22" name="TextBox 22"/>
          <p:cNvSpPr txBox="1"/>
          <p:nvPr/>
        </p:nvSpPr>
        <p:spPr>
          <a:xfrm>
            <a:off x="6979710" y="7597409"/>
            <a:ext cx="4136870" cy="1310386"/>
          </a:xfrm>
          <a:prstGeom prst="rect">
            <a:avLst/>
          </a:prstGeom>
        </p:spPr>
        <p:txBody>
          <a:bodyPr lIns="0" tIns="0" rIns="0" bIns="0" rtlCol="0" anchor="t">
            <a:spAutoFit/>
          </a:bodyPr>
          <a:lstStyle/>
          <a:p>
            <a:pPr marL="928368" lvl="1" indent="-464184" algn="ctr">
              <a:lnSpc>
                <a:spcPts val="5116"/>
              </a:lnSpc>
              <a:buFont typeface="Arial"/>
              <a:buChar char="•"/>
            </a:pPr>
            <a:r>
              <a:rPr lang="en-US" sz="4299" spc="137">
                <a:solidFill>
                  <a:srgbClr val="000000"/>
                </a:solidFill>
                <a:latin typeface="Barlow Bold"/>
              </a:rPr>
              <a:t>Offline</a:t>
            </a:r>
          </a:p>
          <a:p>
            <a:pPr marL="928368" lvl="1" indent="-464184" algn="ctr">
              <a:lnSpc>
                <a:spcPts val="5116"/>
              </a:lnSpc>
              <a:buFont typeface="Arial"/>
              <a:buChar char="•"/>
            </a:pPr>
            <a:r>
              <a:rPr lang="en-US" sz="4299" spc="137">
                <a:solidFill>
                  <a:srgbClr val="000000"/>
                </a:solidFill>
                <a:latin typeface="Barlow Bold"/>
              </a:rPr>
              <a:t>Online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2"/>
          <p:cNvSpPr txBox="1"/>
          <p:nvPr/>
        </p:nvSpPr>
        <p:spPr>
          <a:xfrm>
            <a:off x="135983" y="323214"/>
            <a:ext cx="18016034" cy="705486"/>
          </a:xfrm>
          <a:prstGeom prst="rect">
            <a:avLst/>
          </a:prstGeom>
        </p:spPr>
        <p:txBody>
          <a:bodyPr lIns="0" tIns="0" rIns="0" bIns="0" rtlCol="0" anchor="t">
            <a:spAutoFit/>
          </a:bodyPr>
          <a:lstStyle/>
          <a:p>
            <a:pPr algn="ctr">
              <a:lnSpc>
                <a:spcPts val="5739"/>
              </a:lnSpc>
              <a:spcBef>
                <a:spcPct val="0"/>
              </a:spcBef>
            </a:pPr>
            <a:r>
              <a:rPr lang="en-US" sz="4099" spc="131">
                <a:solidFill>
                  <a:srgbClr val="000000"/>
                </a:solidFill>
                <a:latin typeface="Helvetica World"/>
              </a:rPr>
              <a:t>Global Automatic Tube Cleaning System Market Revenue share for 2022</a:t>
            </a:r>
          </a:p>
        </p:txBody>
      </p:sp>
      <p:sp>
        <p:nvSpPr>
          <p:cNvPr id="3" name="Freeform 3"/>
          <p:cNvSpPr/>
          <p:nvPr/>
        </p:nvSpPr>
        <p:spPr>
          <a:xfrm>
            <a:off x="0" y="1282197"/>
            <a:ext cx="10898400" cy="9004803"/>
          </a:xfrm>
          <a:custGeom>
            <a:rect l="l" t="t" r="r" b="b"/>
            <a:pathLst>
              <a:path w="10898400" h="9004803">
                <a:moveTo>
                  <a:pt x="0" y="0"/>
                </a:moveTo>
                <a:lnTo>
                  <a:pt x="10898400" y="0"/>
                </a:lnTo>
                <a:lnTo>
                  <a:pt x="10898400" y="9004803"/>
                </a:lnTo>
                <a:lnTo>
                  <a:pt x="0" y="900480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4" name="TextBox 4"/>
          <p:cNvSpPr txBox="1"/>
          <p:nvPr/>
        </p:nvSpPr>
        <p:spPr>
          <a:xfrm>
            <a:off x="10373459" y="5143500"/>
            <a:ext cx="7145614" cy="1821180"/>
          </a:xfrm>
          <a:prstGeom prst="rect">
            <a:avLst/>
          </a:prstGeom>
        </p:spPr>
        <p:txBody>
          <a:bodyPr lIns="0" tIns="0" rIns="0" bIns="0" rtlCol="0" anchor="t">
            <a:spAutoFit/>
          </a:bodyPr>
          <a:lstStyle/>
          <a:p>
            <a:pPr algn="ctr">
              <a:lnSpc>
                <a:spcPts val="7259"/>
              </a:lnSpc>
            </a:pPr>
            <a:r>
              <a:rPr lang="en-US" sz="5999">
                <a:solidFill>
                  <a:srgbClr val="000000"/>
                </a:solidFill>
                <a:latin typeface="Canva Sans Bold"/>
              </a:rPr>
              <a:t>North America </a:t>
            </a:r>
          </a:p>
          <a:p>
            <a:pPr algn="ctr">
              <a:lnSpc>
                <a:spcPts val="7259"/>
              </a:lnSpc>
            </a:pPr>
            <a:r>
              <a:rPr lang="en-US" sz="5999">
                <a:solidFill>
                  <a:srgbClr val="000000"/>
                </a:solidFill>
                <a:latin typeface="Canva Sans Bold"/>
              </a:rPr>
              <a:t>USD 222.04 Million</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5934754" y="1690500"/>
            <a:ext cx="8744732" cy="3223076"/>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118775" y="5266167"/>
            <a:ext cx="9560711" cy="3330333"/>
            <a:chExt cx="7487197" cy="2608055"/>
          </a:xfrm>
        </p:grpSpPr>
        <p:sp>
          <p:nvSpPr>
            <p:cNvPr id="6" name="Freeform 6"/>
            <p:cNvSpPr/>
            <p:nvPr/>
          </p:nvSpPr>
          <p:spPr>
            <a:xfrm>
              <a:off x="0" y="0"/>
              <a:ext cx="7487197" cy="2608055"/>
            </a:xfrm>
            <a:custGeom>
              <a:rect l="l" t="t" r="r" b="b"/>
              <a:pathLst>
                <a:path w="7487197" h="2608055">
                  <a:moveTo>
                    <a:pt x="7362737" y="2608055"/>
                  </a:moveTo>
                  <a:lnTo>
                    <a:pt x="124460" y="2608055"/>
                  </a:lnTo>
                  <a:cubicBezTo>
                    <a:pt x="55880" y="2608055"/>
                    <a:pt x="0" y="2552175"/>
                    <a:pt x="0" y="2483595"/>
                  </a:cubicBezTo>
                  <a:lnTo>
                    <a:pt x="0" y="124460"/>
                  </a:lnTo>
                  <a:cubicBezTo>
                    <a:pt x="0" y="55880"/>
                    <a:pt x="55880" y="0"/>
                    <a:pt x="124460" y="0"/>
                  </a:cubicBezTo>
                  <a:lnTo>
                    <a:pt x="7362737" y="0"/>
                  </a:lnTo>
                  <a:cubicBezTo>
                    <a:pt x="7431317" y="0"/>
                    <a:pt x="7487197" y="55880"/>
                    <a:pt x="7487197" y="124460"/>
                  </a:cubicBezTo>
                  <a:lnTo>
                    <a:pt x="7487197" y="2483595"/>
                  </a:lnTo>
                  <a:cubicBezTo>
                    <a:pt x="7487197" y="2552175"/>
                    <a:pt x="7431317" y="2608055"/>
                    <a:pt x="7362737" y="2608055"/>
                  </a:cubicBezTo>
                  <a:close/>
                </a:path>
              </a:pathLst>
            </a:custGeom>
            <a:solidFill>
              <a:srgbClr val="1F2023"/>
            </a:solidFill>
          </p:spPr>
          <p:txBody>
            <a:bodyPr/>
            <a:lstStyle/>
            <a:p/>
          </p:txBody>
        </p:sp>
      </p:grpSp>
      <p:grpSp>
        <p:nvGrpSpPr>
          <p:cNvPr id="7" name="Group 7"/>
          <p:cNvGrpSpPr/>
          <p:nvPr/>
        </p:nvGrpSpPr>
        <p:grpSpPr>
          <a:xfrm>
            <a:off x="5118775" y="1690500"/>
            <a:ext cx="9560711" cy="3223076"/>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D96B9"/>
            </a:solidFill>
          </p:spPr>
          <p:txBody>
            <a:bodyPr/>
            <a:lstStyle/>
            <a:p/>
          </p:txBody>
        </p:sp>
      </p:grpSp>
      <p:grpSp>
        <p:nvGrpSpPr>
          <p:cNvPr id="9" name="Group 9"/>
          <p:cNvGrpSpPr/>
          <p:nvPr/>
        </p:nvGrpSpPr>
        <p:grpSpPr>
          <a:xfrm>
            <a:off x="3890717" y="2189156"/>
            <a:ext cx="2456117" cy="2225763"/>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1F2023"/>
            </a:solidFill>
          </p:spPr>
          <p:txBody>
            <a:bodyPr/>
            <a:lstStyle/>
            <a:p/>
          </p:txBody>
        </p:sp>
      </p:grpSp>
      <p:grpSp>
        <p:nvGrpSpPr>
          <p:cNvPr id="11" name="Group 11"/>
          <p:cNvGrpSpPr/>
          <p:nvPr/>
        </p:nvGrpSpPr>
        <p:grpSpPr>
          <a:xfrm>
            <a:off x="3608513" y="5764823"/>
            <a:ext cx="2738320" cy="2225763"/>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D96B9"/>
            </a:solidFill>
          </p:spPr>
          <p:txBody>
            <a:bodyPr/>
            <a:lstStyle/>
            <a:p/>
          </p:txBody>
        </p:sp>
      </p:grpSp>
      <p:grpSp>
        <p:nvGrpSpPr>
          <p:cNvPr id="13" name="Group 13"/>
          <p:cNvGrpSpPr>
            <a:grpSpLocks noChangeAspect="1"/>
          </p:cNvGrpSpPr>
          <p:nvPr/>
        </p:nvGrpSpPr>
        <p:grpSpPr>
          <a:xfrm rot="5400000">
            <a:off x="6217175" y="2979926"/>
            <a:ext cx="743908" cy="644224"/>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F2023"/>
            </a:solidFill>
          </p:spPr>
          <p:txBody>
            <a:bodyPr/>
            <a:lstStyle/>
            <a:p/>
          </p:txBody>
        </p:sp>
      </p:grpSp>
      <p:grpSp>
        <p:nvGrpSpPr>
          <p:cNvPr id="15" name="Group 15"/>
          <p:cNvGrpSpPr>
            <a:grpSpLocks noChangeAspect="1"/>
          </p:cNvGrpSpPr>
          <p:nvPr/>
        </p:nvGrpSpPr>
        <p:grpSpPr>
          <a:xfrm rot="5400000">
            <a:off x="6217175" y="6555592"/>
            <a:ext cx="743908" cy="644224"/>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D96B9"/>
            </a:solidFill>
          </p:spPr>
          <p:txBody>
            <a:bodyPr/>
            <a:lstStyle/>
            <a:p/>
          </p:txBody>
        </p:sp>
      </p:grpSp>
      <p:sp>
        <p:nvSpPr>
          <p:cNvPr id="17" name="TextBox 17"/>
          <p:cNvSpPr txBox="1"/>
          <p:nvPr/>
        </p:nvSpPr>
        <p:spPr>
          <a:xfrm>
            <a:off x="3890717" y="2926240"/>
            <a:ext cx="2456117" cy="577496"/>
          </a:xfrm>
          <a:prstGeom prst="rect">
            <a:avLst/>
          </a:prstGeom>
        </p:spPr>
        <p:txBody>
          <a:bodyPr lIns="0" tIns="0" rIns="0" bIns="0" rtlCol="0" anchor="t">
            <a:spAutoFit/>
          </a:bodyPr>
          <a:lstStyle/>
          <a:p>
            <a:pPr algn="ctr">
              <a:lnSpc>
                <a:spcPts val="4771"/>
              </a:lnSpc>
              <a:spcBef>
                <a:spcPct val="0"/>
              </a:spcBef>
            </a:pPr>
            <a:r>
              <a:rPr lang="en-US" sz="3407" spc="109">
                <a:solidFill>
                  <a:srgbClr val="FFFFFF"/>
                </a:solidFill>
                <a:latin typeface="Garet Bold"/>
              </a:rPr>
              <a:t>Drivers</a:t>
            </a:r>
          </a:p>
        </p:txBody>
      </p:sp>
      <p:sp>
        <p:nvSpPr>
          <p:cNvPr id="18" name="TextBox 18"/>
          <p:cNvSpPr txBox="1"/>
          <p:nvPr/>
        </p:nvSpPr>
        <p:spPr>
          <a:xfrm>
            <a:off x="3608513" y="6555619"/>
            <a:ext cx="3020524" cy="577496"/>
          </a:xfrm>
          <a:prstGeom prst="rect">
            <a:avLst/>
          </a:prstGeom>
        </p:spPr>
        <p:txBody>
          <a:bodyPr lIns="0" tIns="0" rIns="0" bIns="0" rtlCol="0" anchor="t">
            <a:spAutoFit/>
          </a:bodyPr>
          <a:lstStyle/>
          <a:p>
            <a:pPr algn="ctr">
              <a:lnSpc>
                <a:spcPts val="4771"/>
              </a:lnSpc>
              <a:spcBef>
                <a:spcPct val="0"/>
              </a:spcBef>
            </a:pPr>
            <a:r>
              <a:rPr lang="en-US" sz="3407" spc="109">
                <a:solidFill>
                  <a:srgbClr val="FFFFFF"/>
                </a:solidFill>
                <a:latin typeface="Garet Bold"/>
              </a:rPr>
              <a:t>Restraints</a:t>
            </a:r>
          </a:p>
        </p:txBody>
      </p:sp>
      <p:sp>
        <p:nvSpPr>
          <p:cNvPr id="19" name="TextBox 19"/>
          <p:cNvSpPr txBox="1"/>
          <p:nvPr/>
        </p:nvSpPr>
        <p:spPr>
          <a:xfrm>
            <a:off x="7023254" y="2435526"/>
            <a:ext cx="7509933" cy="1587501"/>
          </a:xfrm>
          <a:prstGeom prst="rect">
            <a:avLst/>
          </a:prstGeom>
        </p:spPr>
        <p:txBody>
          <a:bodyPr lIns="0" tIns="0" rIns="0" bIns="0" rtlCol="0" anchor="t">
            <a:spAutoFit/>
          </a:bodyPr>
          <a:lstStyle/>
          <a:p>
            <a:pPr>
              <a:lnSpc>
                <a:spcPts val="6249"/>
              </a:lnSpc>
            </a:pPr>
            <a:r>
              <a:rPr lang="en-US" sz="4999" spc="159">
                <a:solidFill>
                  <a:srgbClr val="FFFFFF"/>
                </a:solidFill>
                <a:latin typeface="Barlow Semi-Bold"/>
              </a:rPr>
              <a:t>Rapid growth in Power plants</a:t>
            </a:r>
          </a:p>
        </p:txBody>
      </p:sp>
      <p:sp>
        <p:nvSpPr>
          <p:cNvPr id="20" name="TextBox 20"/>
          <p:cNvSpPr txBox="1"/>
          <p:nvPr/>
        </p:nvSpPr>
        <p:spPr>
          <a:xfrm>
            <a:off x="7023254" y="6064905"/>
            <a:ext cx="7285908" cy="1587500"/>
          </a:xfrm>
          <a:prstGeom prst="rect">
            <a:avLst/>
          </a:prstGeom>
        </p:spPr>
        <p:txBody>
          <a:bodyPr lIns="0" tIns="0" rIns="0" bIns="0" rtlCol="0" anchor="t">
            <a:spAutoFit/>
          </a:bodyPr>
          <a:lstStyle/>
          <a:p>
            <a:pPr>
              <a:lnSpc>
                <a:spcPts val="6249"/>
              </a:lnSpc>
            </a:pPr>
            <a:r>
              <a:rPr lang="en-US" sz="4999" spc="159">
                <a:solidFill>
                  <a:srgbClr val="FFFFFF"/>
                </a:solidFill>
                <a:latin typeface="Barlow Semi-Bold"/>
              </a:rPr>
              <a:t>Continuous changes in technologies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422256" y="2072986"/>
            <a:ext cx="15443488" cy="6141027"/>
            <a:chExt cx="4067421" cy="1617390"/>
          </a:xfrm>
        </p:grpSpPr>
        <p:sp>
          <p:nvSpPr>
            <p:cNvPr id="4" name="Freeform 4"/>
            <p:cNvSpPr/>
            <p:nvPr/>
          </p:nvSpPr>
          <p:spPr>
            <a:xfrm>
              <a:off x="0" y="0"/>
              <a:ext cx="4067421" cy="1617390"/>
            </a:xfrm>
            <a:custGeom>
              <a:rect l="l" t="t" r="r" b="b"/>
              <a:pathLst>
                <a:path w="4067421" h="1617390">
                  <a:moveTo>
                    <a:pt x="0" y="0"/>
                  </a:moveTo>
                  <a:lnTo>
                    <a:pt x="4067421" y="0"/>
                  </a:lnTo>
                  <a:lnTo>
                    <a:pt x="4067421" y="1617390"/>
                  </a:lnTo>
                  <a:lnTo>
                    <a:pt x="0" y="1617390"/>
                  </a:lnTo>
                  <a:close/>
                </a:path>
              </a:pathLst>
            </a:custGeom>
            <a:solidFill>
              <a:srgbClr val="000000">
                <a:alpha val="80000"/>
              </a:srgbClr>
            </a:solidFill>
          </p:spPr>
          <p:txBody>
            <a:bodyPr/>
            <a:lstStyle/>
            <a:p/>
          </p:txBody>
        </p:sp>
        <p:sp>
          <p:nvSpPr>
            <p:cNvPr id="5" name="TextBox 5"/>
            <p:cNvSpPr txBox="1"/>
            <p:nvPr/>
          </p:nvSpPr>
          <p:spPr>
            <a:xfrm>
              <a:off x="0" y="-19050"/>
              <a:ext cx="4067421" cy="1636440"/>
            </a:xfrm>
            <a:prstGeom prst="rect">
              <a:avLst/>
            </a:prstGeom>
          </p:spPr>
          <p:txBody>
            <a:bodyPr lIns="50800" tIns="50800" rIns="50800" bIns="50800" rtlCol="0" anchor="ctr"/>
            <a:lstStyle/>
            <a:p>
              <a:pPr algn="ctr">
                <a:lnSpc>
                  <a:spcPts val="2859"/>
                </a:lnSpc>
              </a:pPr>
              <a:endParaRPr/>
            </a:p>
          </p:txBody>
        </p:sp>
      </p:grpSp>
      <p:sp>
        <p:nvSpPr>
          <p:cNvPr id="6" name="TextBox 6"/>
          <p:cNvSpPr txBox="1"/>
          <p:nvPr/>
        </p:nvSpPr>
        <p:spPr>
          <a:xfrm>
            <a:off x="2976673" y="2378718"/>
            <a:ext cx="12334654" cy="897897"/>
          </a:xfrm>
          <a:prstGeom prst="rect">
            <a:avLst/>
          </a:prstGeom>
        </p:spPr>
        <p:txBody>
          <a:bodyPr lIns="0" tIns="0" rIns="0" bIns="0" rtlCol="0" anchor="t">
            <a:spAutoFit/>
          </a:bodyPr>
          <a:lstStyle/>
          <a:p>
            <a:pPr algn="ctr">
              <a:lnSpc>
                <a:spcPts val="6955"/>
              </a:lnSpc>
            </a:pPr>
            <a:r>
              <a:rPr lang="en-US" sz="6500">
                <a:solidFill>
                  <a:srgbClr val="FFFFFF"/>
                </a:solidFill>
                <a:latin typeface="Canva Sans"/>
              </a:rPr>
              <a:t>AUTHOR'S PERSPECTIVE</a:t>
            </a:r>
          </a:p>
        </p:txBody>
      </p:sp>
      <p:sp>
        <p:nvSpPr>
          <p:cNvPr id="7" name="TextBox 7"/>
          <p:cNvSpPr txBox="1"/>
          <p:nvPr/>
        </p:nvSpPr>
        <p:spPr>
          <a:xfrm>
            <a:off x="1670663" y="3434236"/>
            <a:ext cx="14946674" cy="4476750"/>
          </a:xfrm>
          <a:prstGeom prst="rect">
            <a:avLst/>
          </a:prstGeom>
        </p:spPr>
        <p:txBody>
          <a:bodyPr lIns="0" tIns="0" rIns="0" bIns="0" rtlCol="0" anchor="t">
            <a:spAutoFit/>
          </a:bodyPr>
          <a:lstStyle/>
          <a:p>
            <a:pPr marL="647687" lvl="1" indent="-323844">
              <a:lnSpc>
                <a:spcPts val="3599"/>
              </a:lnSpc>
              <a:buFont typeface="Arial"/>
              <a:buChar char="•"/>
            </a:pPr>
            <a:r>
              <a:rPr lang="en-US" sz="2999">
                <a:solidFill>
                  <a:srgbClr val="FFFFFF"/>
                </a:solidFill>
                <a:latin typeface="Helvetica World"/>
              </a:rPr>
              <a:t>The Global Automatic Tube Cleaning System Market is witnessing significant growth in the near future.</a:t>
            </a:r>
          </a:p>
          <a:p>
            <a:pPr marL="647687" lvl="1" indent="-323844">
              <a:lnSpc>
                <a:spcPts val="3599"/>
              </a:lnSpc>
              <a:buFont typeface="Arial"/>
              <a:buChar char="•"/>
            </a:pPr>
            <a:r>
              <a:rPr lang="en-US" sz="2999">
                <a:solidFill>
                  <a:srgbClr val="FFFFFF"/>
                </a:solidFill>
                <a:latin typeface="Helvetica World"/>
              </a:rPr>
              <a:t>In 2023, the Automatic Ball Tube Cleaning System segment accounted for noticeable share of global Automatic Tube Cleaning System Market and is projected to experience significant growth in the near future.</a:t>
            </a:r>
          </a:p>
          <a:p>
            <a:pPr marL="647687" lvl="1" indent="-323844">
              <a:lnSpc>
                <a:spcPts val="3599"/>
              </a:lnSpc>
              <a:buFont typeface="Arial"/>
              <a:buChar char="•"/>
            </a:pPr>
            <a:r>
              <a:rPr lang="en-US" sz="2999">
                <a:solidFill>
                  <a:srgbClr val="FFFFFF"/>
                </a:solidFill>
                <a:latin typeface="Helvetica World"/>
              </a:rPr>
              <a:t>The Power Generation segment is expected to expand at the significant CAGR retaining position throughout the forecast period.</a:t>
            </a:r>
          </a:p>
          <a:p>
            <a:pPr marL="647687" lvl="1" indent="-323844" algn="l">
              <a:lnSpc>
                <a:spcPts val="3599"/>
              </a:lnSpc>
              <a:buFont typeface="Arial"/>
              <a:buChar char="•"/>
            </a:pPr>
            <a:r>
              <a:rPr lang="en-US" sz="2999">
                <a:solidFill>
                  <a:srgbClr val="FFFFFF"/>
                </a:solidFill>
                <a:latin typeface="Helvetica World"/>
              </a:rPr>
              <a:t>Some of the key companies TAPROGGE, Ovivo and others are focusing on its strategy building model to strengthen its product portfolio and expand its business in the global market.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0"/>
            <a:chExt cx="4816593" cy="2709333"/>
          </a:xfrm>
        </p:grpSpPr>
        <p:sp>
          <p:nvSpPr>
            <p:cNvPr id="4" name="Freeform 4"/>
            <p:cNvSpPr/>
            <p:nvPr/>
          </p:nvSpPr>
          <p:spPr>
            <a:xfrm>
              <a:off x="0" y="0"/>
              <a:ext cx="4816592" cy="2709333"/>
            </a:xfrm>
            <a:custGeom>
              <a:rect l="l" t="t" r="r" b="b"/>
              <a:pathLst>
                <a:path w="4816592" h="2709333">
                  <a:moveTo>
                    <a:pt x="0" y="0"/>
                  </a:moveTo>
                  <a:lnTo>
                    <a:pt x="4816592" y="0"/>
                  </a:lnTo>
                  <a:lnTo>
                    <a:pt x="4816592" y="2709333"/>
                  </a:lnTo>
                  <a:lnTo>
                    <a:pt x="0" y="2709333"/>
                  </a:lnTo>
                  <a:close/>
                </a:path>
              </a:pathLst>
            </a:custGeom>
            <a:solidFill>
              <a:srgbClr val="F8F8F8">
                <a:alpha val="19608"/>
              </a:srgbClr>
            </a:solidFill>
          </p:spPr>
          <p:txBody>
            <a:bodyPr/>
            <a:lstStyle/>
            <a:p/>
          </p:txBody>
        </p:sp>
        <p:sp>
          <p:nvSpPr>
            <p:cNvPr id="5" name="TextBox 5"/>
            <p:cNvSpPr txBox="1"/>
            <p:nvPr/>
          </p:nvSpPr>
          <p:spPr>
            <a:xfrm>
              <a:off x="0" y="-38100"/>
              <a:ext cx="4816593" cy="2747433"/>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872836" y="3411181"/>
            <a:ext cx="4133548" cy="1501072"/>
          </a:xfrm>
          <a:custGeom>
            <a:rect l="l" t="t" r="r" b="b"/>
            <a:pathLst>
              <a:path w="4133548" h="1501072">
                <a:moveTo>
                  <a:pt x="0" y="0"/>
                </a:moveTo>
                <a:lnTo>
                  <a:pt x="4133549" y="0"/>
                </a:lnTo>
                <a:lnTo>
                  <a:pt x="4133549" y="1501072"/>
                </a:lnTo>
                <a:lnTo>
                  <a:pt x="0" y="1501072"/>
                </a:lnTo>
                <a:lnTo>
                  <a:pt x="0" y="0"/>
                </a:lnTo>
                <a:close/>
              </a:path>
            </a:pathLst>
          </a:custGeom>
          <a:blipFill>
            <a:blip r:embed="rId3"/>
            <a:stretch>
              <a:fillRect l="-44037" t="-33582" r="-44037" b="-34328"/>
            </a:stretch>
          </a:blipFill>
        </p:spPr>
        <p:txBody>
          <a:bodyPr/>
          <a:lstStyle/>
          <a:p/>
        </p:txBody>
      </p:sp>
      <p:sp>
        <p:nvSpPr>
          <p:cNvPr id="7" name="Freeform 7"/>
          <p:cNvSpPr/>
          <p:nvPr/>
        </p:nvSpPr>
        <p:spPr>
          <a:xfrm>
            <a:off x="523357" y="5565642"/>
            <a:ext cx="5777174" cy="1198764"/>
          </a:xfrm>
          <a:custGeom>
            <a:rect l="l" t="t" r="r" b="b"/>
            <a:pathLst>
              <a:path w="5777174" h="1198764">
                <a:moveTo>
                  <a:pt x="0" y="0"/>
                </a:moveTo>
                <a:lnTo>
                  <a:pt x="5777174" y="0"/>
                </a:lnTo>
                <a:lnTo>
                  <a:pt x="5777174" y="1198764"/>
                </a:lnTo>
                <a:lnTo>
                  <a:pt x="0" y="1198764"/>
                </a:lnTo>
                <a:lnTo>
                  <a:pt x="0" y="0"/>
                </a:lnTo>
                <a:close/>
              </a:path>
            </a:pathLst>
          </a:custGeom>
          <a:blipFill>
            <a:blip r:embed="rId4"/>
            <a:stretch>
              <a:fillRect/>
            </a:stretch>
          </a:blipFill>
        </p:spPr>
        <p:txBody>
          <a:bodyPr/>
          <a:lstStyle/>
          <a:p/>
        </p:txBody>
      </p:sp>
      <p:sp>
        <p:nvSpPr>
          <p:cNvPr id="8" name="Freeform 8"/>
          <p:cNvSpPr/>
          <p:nvPr/>
        </p:nvSpPr>
        <p:spPr>
          <a:xfrm>
            <a:off x="6300531" y="3272195"/>
            <a:ext cx="6506164" cy="1640058"/>
          </a:xfrm>
          <a:custGeom>
            <a:rect l="l" t="t" r="r" b="b"/>
            <a:pathLst>
              <a:path w="6506164" h="1640058">
                <a:moveTo>
                  <a:pt x="0" y="0"/>
                </a:moveTo>
                <a:lnTo>
                  <a:pt x="6506164" y="0"/>
                </a:lnTo>
                <a:lnTo>
                  <a:pt x="6506164" y="1640058"/>
                </a:lnTo>
                <a:lnTo>
                  <a:pt x="0" y="1640058"/>
                </a:lnTo>
                <a:lnTo>
                  <a:pt x="0" y="0"/>
                </a:lnTo>
                <a:close/>
              </a:path>
            </a:pathLst>
          </a:custGeom>
          <a:blipFill>
            <a:blip r:embed="rId5"/>
            <a:stretch>
              <a:fillRect/>
            </a:stretch>
          </a:blipFill>
        </p:spPr>
        <p:txBody>
          <a:bodyPr/>
          <a:lstStyle/>
          <a:p/>
        </p:txBody>
      </p:sp>
      <p:sp>
        <p:nvSpPr>
          <p:cNvPr id="9" name="Freeform 9"/>
          <p:cNvSpPr/>
          <p:nvPr/>
        </p:nvSpPr>
        <p:spPr>
          <a:xfrm>
            <a:off x="13125752" y="2334594"/>
            <a:ext cx="4847608" cy="2577659"/>
          </a:xfrm>
          <a:custGeom>
            <a:rect l="l" t="t" r="r" b="b"/>
            <a:pathLst>
              <a:path w="4847608" h="2577659">
                <a:moveTo>
                  <a:pt x="0" y="0"/>
                </a:moveTo>
                <a:lnTo>
                  <a:pt x="4847608" y="0"/>
                </a:lnTo>
                <a:lnTo>
                  <a:pt x="4847608" y="2577659"/>
                </a:lnTo>
                <a:lnTo>
                  <a:pt x="0" y="2577659"/>
                </a:lnTo>
                <a:lnTo>
                  <a:pt x="0" y="0"/>
                </a:lnTo>
                <a:close/>
              </a:path>
            </a:pathLst>
          </a:custGeom>
          <a:blipFill>
            <a:blip r:embed="rId6"/>
            <a:stretch>
              <a:fillRect l="-1359" r="-84" b="-158"/>
            </a:stretch>
          </a:blipFill>
        </p:spPr>
        <p:txBody>
          <a:bodyPr/>
          <a:lstStyle/>
          <a:p/>
        </p:txBody>
      </p:sp>
      <p:sp>
        <p:nvSpPr>
          <p:cNvPr id="10" name="Freeform 10"/>
          <p:cNvSpPr/>
          <p:nvPr/>
        </p:nvSpPr>
        <p:spPr>
          <a:xfrm>
            <a:off x="7276266" y="5565642"/>
            <a:ext cx="4832530" cy="1384229"/>
          </a:xfrm>
          <a:custGeom>
            <a:rect l="l" t="t" r="r" b="b"/>
            <a:pathLst>
              <a:path w="4832530" h="1384229">
                <a:moveTo>
                  <a:pt x="0" y="0"/>
                </a:moveTo>
                <a:lnTo>
                  <a:pt x="4832530" y="0"/>
                </a:lnTo>
                <a:lnTo>
                  <a:pt x="4832530" y="1384229"/>
                </a:lnTo>
                <a:lnTo>
                  <a:pt x="0" y="1384229"/>
                </a:lnTo>
                <a:lnTo>
                  <a:pt x="0" y="0"/>
                </a:lnTo>
                <a:close/>
              </a:path>
            </a:pathLst>
          </a:custGeom>
          <a:blipFill>
            <a:blip r:embed="rId7"/>
            <a:stretch>
              <a:fillRect t="-81909" b="-79925"/>
            </a:stretch>
          </a:blipFill>
        </p:spPr>
        <p:txBody>
          <a:bodyPr/>
          <a:lstStyle/>
          <a:p/>
        </p:txBody>
      </p:sp>
      <p:sp>
        <p:nvSpPr>
          <p:cNvPr id="11" name="Freeform 11"/>
          <p:cNvSpPr/>
          <p:nvPr/>
        </p:nvSpPr>
        <p:spPr>
          <a:xfrm>
            <a:off x="13419775" y="5693186"/>
            <a:ext cx="4553585" cy="1339135"/>
          </a:xfrm>
          <a:custGeom>
            <a:rect l="l" t="t" r="r" b="b"/>
            <a:pathLst>
              <a:path w="4553585" h="1339135">
                <a:moveTo>
                  <a:pt x="0" y="0"/>
                </a:moveTo>
                <a:lnTo>
                  <a:pt x="4553585" y="0"/>
                </a:lnTo>
                <a:lnTo>
                  <a:pt x="4553585" y="1339135"/>
                </a:lnTo>
                <a:lnTo>
                  <a:pt x="0" y="1339135"/>
                </a:lnTo>
                <a:lnTo>
                  <a:pt x="0" y="0"/>
                </a:lnTo>
                <a:close/>
              </a:path>
            </a:pathLst>
          </a:custGeom>
          <a:blipFill>
            <a:blip r:embed="rId8"/>
            <a:stretch>
              <a:fillRect l="-7518" t="-39861" r="-51098" b="-59477"/>
            </a:stretch>
          </a:blipFill>
        </p:spPr>
        <p:txBody>
          <a:bodyPr/>
          <a:lstStyle/>
          <a:p/>
        </p:txBody>
      </p:sp>
      <p:sp>
        <p:nvSpPr>
          <p:cNvPr id="12" name="Freeform 12"/>
          <p:cNvSpPr/>
          <p:nvPr/>
        </p:nvSpPr>
        <p:spPr>
          <a:xfrm>
            <a:off x="1028700" y="7662682"/>
            <a:ext cx="4907769" cy="1668641"/>
          </a:xfrm>
          <a:custGeom>
            <a:rect l="l" t="t" r="r" b="b"/>
            <a:pathLst>
              <a:path w="4907769" h="1668641">
                <a:moveTo>
                  <a:pt x="0" y="0"/>
                </a:moveTo>
                <a:lnTo>
                  <a:pt x="4907769" y="0"/>
                </a:lnTo>
                <a:lnTo>
                  <a:pt x="4907769" y="1668641"/>
                </a:lnTo>
                <a:lnTo>
                  <a:pt x="0" y="1668641"/>
                </a:lnTo>
                <a:lnTo>
                  <a:pt x="0" y="0"/>
                </a:lnTo>
                <a:close/>
              </a:path>
            </a:pathLst>
          </a:custGeom>
          <a:blipFill>
            <a:blip r:embed="rId9"/>
            <a:stretch>
              <a:fillRect/>
            </a:stretch>
          </a:blipFill>
        </p:spPr>
        <p:txBody>
          <a:bodyPr/>
          <a:lstStyle/>
          <a:p/>
        </p:txBody>
      </p:sp>
      <p:sp>
        <p:nvSpPr>
          <p:cNvPr id="13" name="Freeform 13"/>
          <p:cNvSpPr/>
          <p:nvPr/>
        </p:nvSpPr>
        <p:spPr>
          <a:xfrm>
            <a:off x="7276266" y="8010525"/>
            <a:ext cx="5849486" cy="1407002"/>
          </a:xfrm>
          <a:custGeom>
            <a:rect l="l" t="t" r="r" b="b"/>
            <a:pathLst>
              <a:path w="5849486" h="1407002">
                <a:moveTo>
                  <a:pt x="0" y="0"/>
                </a:moveTo>
                <a:lnTo>
                  <a:pt x="5849486" y="0"/>
                </a:lnTo>
                <a:lnTo>
                  <a:pt x="5849486" y="1407002"/>
                </a:lnTo>
                <a:lnTo>
                  <a:pt x="0" y="1407002"/>
                </a:lnTo>
                <a:lnTo>
                  <a:pt x="0" y="0"/>
                </a:lnTo>
                <a:close/>
              </a:path>
            </a:pathLst>
          </a:custGeom>
          <a:blipFill>
            <a:blip r:embed="rId10"/>
            <a:stretch>
              <a:fillRect l="-12057" t="-45817" r="-12823" b="-47253"/>
            </a:stretch>
          </a:blipFill>
        </p:spPr>
        <p:txBody>
          <a:bodyPr/>
          <a:lstStyle/>
          <a:p/>
        </p:txBody>
      </p:sp>
      <p:sp>
        <p:nvSpPr>
          <p:cNvPr id="14" name="Freeform 14"/>
          <p:cNvSpPr/>
          <p:nvPr/>
        </p:nvSpPr>
        <p:spPr>
          <a:xfrm>
            <a:off x="14763975" y="7247008"/>
            <a:ext cx="2495325" cy="2499989"/>
          </a:xfrm>
          <a:custGeom>
            <a:rect l="l" t="t" r="r" b="b"/>
            <a:pathLst>
              <a:path w="2495325" h="2499989">
                <a:moveTo>
                  <a:pt x="0" y="0"/>
                </a:moveTo>
                <a:lnTo>
                  <a:pt x="2495325" y="0"/>
                </a:lnTo>
                <a:lnTo>
                  <a:pt x="2495325" y="2499989"/>
                </a:lnTo>
                <a:lnTo>
                  <a:pt x="0" y="2499989"/>
                </a:lnTo>
                <a:lnTo>
                  <a:pt x="0" y="0"/>
                </a:lnTo>
                <a:close/>
              </a:path>
            </a:pathLst>
          </a:custGeom>
          <a:blipFill>
            <a:blip r:embed="rId11"/>
            <a:stretch>
              <a:fillRect/>
            </a:stretch>
          </a:blipFill>
        </p:spPr>
        <p:txBody>
          <a:bodyPr/>
          <a:lstStyle/>
          <a:p/>
        </p:txBody>
      </p:sp>
      <p:sp>
        <p:nvSpPr>
          <p:cNvPr id="15" name="TextBox 15"/>
          <p:cNvSpPr txBox="1"/>
          <p:nvPr/>
        </p:nvSpPr>
        <p:spPr>
          <a:xfrm>
            <a:off x="5162248" y="700088"/>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p:txBody>
      </p:sp>
      <p:sp>
        <p:nvSpPr>
          <p:cNvPr id="3" name="TextBox 3"/>
          <p:cNvSpPr txBox="1"/>
          <p:nvPr/>
        </p:nvSpPr>
        <p:spPr>
          <a:xfrm>
            <a:off x="5345680" y="736901"/>
            <a:ext cx="7331614" cy="414468"/>
          </a:xfrm>
          <a:prstGeom prst="rect">
            <a:avLst/>
          </a:prstGeom>
        </p:spPr>
        <p:txBody>
          <a:bodyPr lIns="0" tIns="0" rIns="0" bIns="0" rtlCol="0" anchor="t">
            <a:spAutoFit/>
          </a:bodyPr>
          <a:lstStyle/>
          <a:p>
            <a:pPr algn="ctr">
              <a:lnSpc>
                <a:spcPts val="3072"/>
              </a:lnSpc>
            </a:pPr>
            <a:r>
              <a:rPr lang="en-US" sz="3234">
                <a:solidFill>
                  <a:srgbClr val="000000"/>
                </a:solidFill>
                <a:latin typeface="Georgia Pro Bold"/>
              </a:rPr>
              <a:t>For Full Report</a:t>
            </a:r>
          </a:p>
        </p:txBody>
      </p:sp>
      <p:sp>
        <p:nvSpPr>
          <p:cNvPr id="4" name="TextBox 4"/>
          <p:cNvSpPr txBox="1"/>
          <p:nvPr/>
        </p:nvSpPr>
        <p:spPr>
          <a:xfrm>
            <a:off x="4173452" y="866774"/>
            <a:ext cx="9941097" cy="1461636"/>
          </a:xfrm>
          <a:prstGeom prst="rect">
            <a:avLst/>
          </a:prstGeom>
        </p:spPr>
        <p:txBody>
          <a:bodyPr lIns="0" tIns="0" rIns="0" bIns="0" rtlCol="0" anchor="t">
            <a:spAutoFit/>
          </a:bodyPr>
          <a:lstStyle/>
          <a:p>
            <a:pPr algn="ctr">
              <a:lnSpc>
                <a:spcPts val="11907"/>
              </a:lnSpc>
            </a:pPr>
            <a:r>
              <a:rPr lang="en-US" sz="8505">
                <a:solidFill>
                  <a:srgbClr val="000000"/>
                </a:solidFill>
                <a:latin typeface="Canva Sans Bold"/>
              </a:rPr>
              <a:t>Contact us</a:t>
            </a:r>
          </a:p>
        </p:txBody>
      </p:sp>
      <p:sp>
        <p:nvSpPr>
          <p:cNvPr id="5" name="Freeform 5"/>
          <p:cNvSpPr/>
          <p:nvPr/>
        </p:nvSpPr>
        <p:spPr>
          <a:xfrm>
            <a:off x="7256191" y="2180069"/>
            <a:ext cx="3510592" cy="2232225"/>
          </a:xfrm>
          <a:custGeom>
            <a:rect l="l" t="t" r="r" b="b"/>
            <a:pathLst>
              <a:path w="3510592" h="2232225">
                <a:moveTo>
                  <a:pt x="0" y="0"/>
                </a:moveTo>
                <a:lnTo>
                  <a:pt x="3510591" y="0"/>
                </a:lnTo>
                <a:lnTo>
                  <a:pt x="3510591" y="2232225"/>
                </a:lnTo>
                <a:lnTo>
                  <a:pt x="0" y="2232225"/>
                </a:lnTo>
                <a:lnTo>
                  <a:pt x="0" y="0"/>
                </a:lnTo>
                <a:close/>
              </a:path>
            </a:pathLst>
          </a:custGeom>
          <a:blipFill>
            <a:blip r:embed="rId3"/>
            <a:stretch>
              <a:fillRect/>
            </a:stretch>
          </a:blipFill>
        </p:spPr>
        <p:txBody>
          <a:bodyPr/>
          <a:lstStyle/>
          <a:p/>
        </p:txBody>
      </p:sp>
      <p:sp>
        <p:nvSpPr>
          <p:cNvPr id="6" name="TextBox 6"/>
          <p:cNvSpPr txBox="1"/>
          <p:nvPr/>
        </p:nvSpPr>
        <p:spPr>
          <a:xfrm>
            <a:off x="362281" y="4288469"/>
            <a:ext cx="17563438" cy="1062609"/>
          </a:xfrm>
          <a:prstGeom prst="rect">
            <a:avLst/>
          </a:prstGeom>
        </p:spPr>
        <p:txBody>
          <a:bodyPr lIns="0" tIns="0" rIns="0" bIns="0" rtlCol="0" anchor="t">
            <a:spAutoFit/>
          </a:bodyPr>
          <a:lstStyle/>
          <a:p>
            <a:pPr algn="ctr">
              <a:lnSpc>
                <a:spcPts val="8626"/>
              </a:lnSpc>
              <a:spcBef>
                <a:spcPct val="0"/>
              </a:spcBef>
            </a:pPr>
            <a:r>
              <a:rPr lang="en-US" sz="6161">
                <a:solidFill>
                  <a:srgbClr val="000000"/>
                </a:solidFill>
                <a:latin typeface="Lato Bold"/>
              </a:rPr>
              <a:t>COGNITIVE MARKET RESEARCH</a:t>
            </a:r>
          </a:p>
        </p:txBody>
      </p:sp>
      <p:sp>
        <p:nvSpPr>
          <p:cNvPr id="7" name="TextBox 7"/>
          <p:cNvSpPr txBox="1"/>
          <p:nvPr/>
        </p:nvSpPr>
        <p:spPr>
          <a:xfrm>
            <a:off x="4452266" y="5569313"/>
            <a:ext cx="9813972" cy="1082905"/>
          </a:xfrm>
          <a:prstGeom prst="rect">
            <a:avLst/>
          </a:prstGeom>
        </p:spPr>
        <p:txBody>
          <a:bodyPr lIns="0" tIns="0" rIns="0" bIns="0" rtlCol="0" anchor="t">
            <a:spAutoFit/>
          </a:bodyPr>
          <a:lstStyle/>
          <a:p>
            <a:pPr algn="ctr">
              <a:lnSpc>
                <a:spcPts val="4365"/>
              </a:lnSpc>
              <a:spcBef>
                <a:spcPct val="0"/>
              </a:spcBef>
            </a:pPr>
            <a:r>
              <a:rPr lang="en-US" sz="3118" spc="311">
                <a:solidFill>
                  <a:srgbClr val="000000"/>
                </a:solidFill>
                <a:latin typeface="Lato"/>
              </a:rPr>
              <a:t>Tel: +1 312-376-8303 | +44 020-8123-0732</a:t>
            </a:r>
          </a:p>
          <a:p>
            <a:pPr algn="ctr">
              <a:lnSpc>
                <a:spcPts val="4365"/>
              </a:lnSpc>
              <a:spcBef>
                <a:spcPct val="0"/>
              </a:spcBef>
            </a:pPr>
            <a:r>
              <a:rPr lang="en-US" sz="3118" spc="311">
                <a:solidFill>
                  <a:srgbClr val="000000"/>
                </a:solidFill>
                <a:latin typeface="Lato"/>
              </a:rPr>
              <a:t>India: (+91) 983-496-8611</a:t>
            </a:r>
          </a:p>
        </p:txBody>
      </p:sp>
      <p:sp>
        <p:nvSpPr>
          <p:cNvPr id="8" name="TextBox 8"/>
          <p:cNvSpPr txBox="1"/>
          <p:nvPr/>
        </p:nvSpPr>
        <p:spPr>
          <a:xfrm>
            <a:off x="2825577" y="6870452"/>
            <a:ext cx="12636846" cy="535280"/>
          </a:xfrm>
          <a:prstGeom prst="rect">
            <a:avLst/>
          </a:prstGeom>
        </p:spPr>
        <p:txBody>
          <a:bodyPr lIns="0" tIns="0" rIns="0" bIns="0" rtlCol="0" anchor="t">
            <a:spAutoFit/>
          </a:bodyPr>
          <a:lstStyle/>
          <a:p>
            <a:pPr algn="ctr">
              <a:lnSpc>
                <a:spcPts val="4360"/>
              </a:lnSpc>
            </a:pPr>
            <a:r>
              <a:rPr lang="en-US" sz="3114" spc="317">
                <a:solidFill>
                  <a:srgbClr val="000000"/>
                </a:solidFill>
                <a:latin typeface="Lato"/>
              </a:rPr>
              <a:t>sales@cognitivemarketresearch.com</a:t>
            </a:r>
          </a:p>
        </p:txBody>
      </p:sp>
      <p:sp>
        <p:nvSpPr>
          <p:cNvPr id="9" name="TextBox 9"/>
          <p:cNvSpPr txBox="1"/>
          <p:nvPr/>
        </p:nvSpPr>
        <p:spPr>
          <a:xfrm>
            <a:off x="2092749" y="7615282"/>
            <a:ext cx="14533007" cy="663091"/>
          </a:xfrm>
          <a:prstGeom prst="rect">
            <a:avLst/>
          </a:prstGeom>
        </p:spPr>
        <p:txBody>
          <a:bodyPr lIns="0" tIns="0" rIns="0" bIns="0" rtlCol="0" anchor="t">
            <a:spAutoFit/>
          </a:bodyPr>
          <a:lstStyle/>
          <a:p>
            <a:pPr algn="ctr">
              <a:lnSpc>
                <a:spcPts val="5451"/>
              </a:lnSpc>
              <a:spcBef>
                <a:spcPct val="0"/>
              </a:spcBef>
            </a:pPr>
            <a:r>
              <a:rPr lang="en-US" sz="3894" spc="389">
                <a:solidFill>
                  <a:srgbClr val="000000"/>
                </a:solidFill>
                <a:latin typeface="Lato"/>
              </a:rPr>
              <a:t>Access the Full Report : </a:t>
            </a:r>
            <a:r>
              <a:rPr lang="en-US" sz="3894" u="sng" spc="389">
                <a:solidFill>
                  <a:srgbClr val="000000"/>
                </a:solidFill>
                <a:latin typeface="Lato"/>
                <a:hlinkClick r:id="rId4" tooltip="https://tinyurl.com/zsawphcd"/>
              </a:rPr>
              <a:t>https://tinyurl.com/zsawphcd</a:t>
            </a:r>
            <a:r>
              <a:rPr lang="en-US" sz="3894" spc="389">
                <a:solidFill>
                  <a:srgbClr val="000000"/>
                </a:solidFill>
                <a:latin typeface="Lato"/>
              </a:rPr>
              <a:t> </a:t>
            </a:r>
          </a:p>
        </p:txBody>
      </p:sp>
      <p:sp>
        <p:nvSpPr>
          <p:cNvPr id="10" name="TextBox 10"/>
          <p:cNvSpPr txBox="1"/>
          <p:nvPr/>
        </p:nvSpPr>
        <p:spPr>
          <a:xfrm>
            <a:off x="5046026" y="9346339"/>
            <a:ext cx="8507676" cy="758820"/>
          </a:xfrm>
          <a:prstGeom prst="rect">
            <a:avLst/>
          </a:prstGeom>
        </p:spPr>
        <p:txBody>
          <a:bodyPr lIns="0" tIns="0" rIns="0" bIns="0" rtlCol="0" anchor="t">
            <a:spAutoFit/>
          </a:bodyPr>
          <a:lstStyle/>
          <a:p>
            <a:pPr algn="ctr">
              <a:lnSpc>
                <a:spcPts val="2974"/>
              </a:lnSpc>
            </a:pPr>
            <a:r>
              <a:rPr lang="en-US" sz="2833" spc="283">
                <a:solidFill>
                  <a:srgbClr val="000000"/>
                </a:solidFill>
                <a:latin typeface="Lato"/>
              </a:rPr>
              <a:t>Please visit our website:</a:t>
            </a:r>
          </a:p>
          <a:p>
            <a:pPr algn="ctr">
              <a:lnSpc>
                <a:spcPts val="2974"/>
              </a:lnSpc>
            </a:pPr>
            <a:r>
              <a:rPr lang="en-US" sz="2833" u="sng" spc="28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Automatic Tube Cleaning System Market Report</dc:title>
  <cp:lastModifiedBy>decipher market</cp:lastModifiedBy>
  <cp:revision>2</cp:revision>
  <dcterms:created xsi:type="dcterms:W3CDTF">2006-08-16T00:00:00Z</dcterms:created>
  <dcterms:modified xsi:type="dcterms:W3CDTF">2024-02-15T10:57:12Z</dcterms:modified>
</cp:coreProperties>
</file>