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Helvetica World" panose="020B0604020202020204" charset="-128"/>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Poppins" panose="00000500000000000000" pitchFamily="2"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11.jpeg" /><Relationship Id="rId7" Type="http://schemas.openxmlformats.org/officeDocument/2006/relationships/image" Target="../media/image12.jpeg" /><Relationship Id="rId8"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tinyurl.com/78fwr24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82041" y="2792557"/>
            <a:ext cx="14723918" cy="4701886"/>
            <a:chExt cx="3877904" cy="1238357"/>
          </a:xfrm>
        </p:grpSpPr>
        <p:sp>
          <p:nvSpPr>
            <p:cNvPr id="4" name="Freeform 4"/>
            <p:cNvSpPr/>
            <p:nvPr/>
          </p:nvSpPr>
          <p:spPr>
            <a:xfrm>
              <a:off x="0" y="0"/>
              <a:ext cx="3877904" cy="1238357"/>
            </a:xfrm>
            <a:custGeom>
              <a:rect l="l" t="t" r="r" b="b"/>
              <a:pathLst>
                <a:path w="3877904" h="1238357">
                  <a:moveTo>
                    <a:pt x="0" y="0"/>
                  </a:moveTo>
                  <a:lnTo>
                    <a:pt x="3877904" y="0"/>
                  </a:lnTo>
                  <a:lnTo>
                    <a:pt x="3877904" y="1238357"/>
                  </a:lnTo>
                  <a:lnTo>
                    <a:pt x="0" y="1238357"/>
                  </a:lnTo>
                  <a:close/>
                </a:path>
              </a:pathLst>
            </a:custGeom>
            <a:solidFill>
              <a:srgbClr val="FFFFFF">
                <a:alpha val="89804"/>
              </a:srgbClr>
            </a:solidFill>
          </p:spPr>
          <p:txBody>
            <a:bodyPr/>
            <a:lstStyle/>
            <a:p/>
          </p:txBody>
        </p:sp>
        <p:sp>
          <p:nvSpPr>
            <p:cNvPr id="5" name="TextBox 5"/>
            <p:cNvSpPr txBox="1"/>
            <p:nvPr/>
          </p:nvSpPr>
          <p:spPr>
            <a:xfrm>
              <a:off x="0" y="-38100"/>
              <a:ext cx="3877904" cy="127645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94335" y="3452366"/>
            <a:ext cx="14308282" cy="2993897"/>
          </a:xfrm>
          <a:prstGeom prst="rect">
            <a:avLst/>
          </a:prstGeom>
        </p:spPr>
        <p:txBody>
          <a:bodyPr lIns="0" tIns="0" rIns="0" bIns="0" rtlCol="0" anchor="t">
            <a:spAutoFit/>
          </a:bodyPr>
          <a:lstStyle/>
          <a:p>
            <a:pPr>
              <a:lnSpc>
                <a:spcPts val="7675"/>
              </a:lnSpc>
            </a:pPr>
            <a:r>
              <a:rPr lang="en-US" sz="7599">
                <a:solidFill>
                  <a:srgbClr val="000000"/>
                </a:solidFill>
                <a:latin typeface="DM Sans"/>
              </a:rPr>
              <a:t>GLOBAL </a:t>
            </a:r>
          </a:p>
          <a:p>
            <a:pPr>
              <a:lnSpc>
                <a:spcPts val="7675"/>
              </a:lnSpc>
            </a:pPr>
            <a:r>
              <a:rPr lang="en-US" sz="7599">
                <a:solidFill>
                  <a:srgbClr val="000000"/>
                </a:solidFill>
                <a:latin typeface="DM Sans"/>
              </a:rPr>
              <a:t>AUTOMATIC DIRECTION FINDER</a:t>
            </a:r>
          </a:p>
          <a:p>
            <a:pPr>
              <a:lnSpc>
                <a:spcPts val="7675"/>
              </a:lnSpc>
            </a:pPr>
            <a:r>
              <a:rPr lang="en-US" sz="7599">
                <a:solidFill>
                  <a:srgbClr val="000000"/>
                </a:solidFill>
                <a:latin typeface="DM Sans"/>
              </a:rPr>
              <a:t>MARKET REPORT 2024</a:t>
            </a:r>
          </a:p>
        </p:txBody>
      </p:sp>
      <p:sp>
        <p:nvSpPr>
          <p:cNvPr id="7" name="TextBox 7"/>
          <p:cNvSpPr txBox="1"/>
          <p:nvPr/>
        </p:nvSpPr>
        <p:spPr>
          <a:xfrm>
            <a:off x="4752401" y="6494116"/>
            <a:ext cx="8792149" cy="781050"/>
          </a:xfrm>
          <a:prstGeom prst="rect">
            <a:avLst/>
          </a:prstGeom>
        </p:spPr>
        <p:txBody>
          <a:bodyPr lIns="0" tIns="0" rIns="0" bIns="0" rtlCol="0" anchor="t">
            <a:spAutoFit/>
          </a:bodyPr>
          <a:lstStyle/>
          <a:p>
            <a:pPr algn="ctr">
              <a:lnSpc>
                <a:spcPts val="6300"/>
              </a:lnSpc>
            </a:pPr>
            <a:r>
              <a:rPr lang="en-US" sz="45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422256" y="2072986"/>
            <a:ext cx="15443488" cy="6141027"/>
            <a:chExt cx="4067421" cy="1617390"/>
          </a:xfrm>
        </p:grpSpPr>
        <p:sp>
          <p:nvSpPr>
            <p:cNvPr id="4" name="Freeform 4"/>
            <p:cNvSpPr/>
            <p:nvPr/>
          </p:nvSpPr>
          <p:spPr>
            <a:xfrm>
              <a:off x="0" y="0"/>
              <a:ext cx="4067421" cy="1617390"/>
            </a:xfrm>
            <a:custGeom>
              <a:rect l="l" t="t" r="r" b="b"/>
              <a:pathLst>
                <a:path w="4067421" h="1617390">
                  <a:moveTo>
                    <a:pt x="0" y="0"/>
                  </a:moveTo>
                  <a:lnTo>
                    <a:pt x="4067421" y="0"/>
                  </a:lnTo>
                  <a:lnTo>
                    <a:pt x="4067421" y="1617390"/>
                  </a:lnTo>
                  <a:lnTo>
                    <a:pt x="0" y="1617390"/>
                  </a:lnTo>
                  <a:close/>
                </a:path>
              </a:pathLst>
            </a:custGeom>
            <a:solidFill>
              <a:srgbClr val="000000">
                <a:alpha val="80000"/>
              </a:srgbClr>
            </a:solidFill>
          </p:spPr>
          <p:txBody>
            <a:bodyPr/>
            <a:lstStyle/>
            <a:p/>
          </p:txBody>
        </p:sp>
        <p:sp>
          <p:nvSpPr>
            <p:cNvPr id="5" name="TextBox 5"/>
            <p:cNvSpPr txBox="1"/>
            <p:nvPr/>
          </p:nvSpPr>
          <p:spPr>
            <a:xfrm>
              <a:off x="0" y="-19050"/>
              <a:ext cx="4067421"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743128" y="2456650"/>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1659298" y="3586610"/>
            <a:ext cx="15206445" cy="4049773"/>
          </a:xfrm>
          <a:prstGeom prst="rect">
            <a:avLst/>
          </a:prstGeom>
        </p:spPr>
        <p:txBody>
          <a:bodyPr lIns="0" tIns="0" rIns="0" bIns="0" rtlCol="0" anchor="t">
            <a:spAutoFit/>
          </a:bodyPr>
          <a:lstStyle/>
          <a:p>
            <a:pPr>
              <a:lnSpc>
                <a:spcPts val="5251"/>
              </a:lnSpc>
              <a:spcBef>
                <a:spcPct val="0"/>
              </a:spcBef>
            </a:pPr>
            <a:r>
              <a:rPr lang="en-US" sz="5199">
                <a:solidFill>
                  <a:srgbClr val="FFFFFF"/>
                </a:solidFill>
                <a:latin typeface="Helvetica World"/>
              </a:rPr>
              <a:t>Automatic direction finding is a marine or aircraft radio-navigation instrument that identifies the relative bearing of an aircraft to the suitable radio station by using the radio signals in the low to medium frequency band of 190 Khz. to 1750 Khz. for navigation purposes.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491" b="-11026"/>
            </a:stretch>
          </a:blipFill>
        </p:spPr>
        <p:txBody>
          <a:bodyPr/>
          <a:lstStyle/>
          <a:p/>
        </p:txBody>
      </p:sp>
      <p:sp>
        <p:nvSpPr>
          <p:cNvPr id="3" name="TextBox 3"/>
          <p:cNvSpPr txBox="1"/>
          <p:nvPr/>
        </p:nvSpPr>
        <p:spPr>
          <a:xfrm>
            <a:off x="5162248" y="107027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4" name="Group 4"/>
          <p:cNvGrpSpPr/>
          <p:nvPr/>
        </p:nvGrpSpPr>
        <p:grpSpPr>
          <a:xfrm>
            <a:off x="1028700" y="5920059"/>
            <a:ext cx="9484913" cy="1887033"/>
            <a:chExt cx="2156186" cy="428975"/>
          </a:xfrm>
        </p:grpSpPr>
        <p:sp>
          <p:nvSpPr>
            <p:cNvPr id="5" name="Freeform 5"/>
            <p:cNvSpPr/>
            <p:nvPr/>
          </p:nvSpPr>
          <p:spPr>
            <a:xfrm>
              <a:off x="0" y="0"/>
              <a:ext cx="2156186" cy="428975"/>
            </a:xfrm>
            <a:custGeom>
              <a:rect l="l" t="t" r="r" b="b"/>
              <a:pathLst>
                <a:path w="2156186" h="428975">
                  <a:moveTo>
                    <a:pt x="24487" y="0"/>
                  </a:moveTo>
                  <a:lnTo>
                    <a:pt x="2131699" y="0"/>
                  </a:lnTo>
                  <a:cubicBezTo>
                    <a:pt x="2145223" y="0"/>
                    <a:pt x="2156186" y="10963"/>
                    <a:pt x="2156186" y="24487"/>
                  </a:cubicBezTo>
                  <a:lnTo>
                    <a:pt x="2156186" y="404488"/>
                  </a:lnTo>
                  <a:cubicBezTo>
                    <a:pt x="2156186" y="418012"/>
                    <a:pt x="2145223" y="428975"/>
                    <a:pt x="2131699" y="428975"/>
                  </a:cubicBezTo>
                  <a:lnTo>
                    <a:pt x="24487" y="428975"/>
                  </a:lnTo>
                  <a:cubicBezTo>
                    <a:pt x="10963" y="428975"/>
                    <a:pt x="0" y="418012"/>
                    <a:pt x="0" y="404488"/>
                  </a:cubicBezTo>
                  <a:lnTo>
                    <a:pt x="0" y="24487"/>
                  </a:lnTo>
                  <a:cubicBezTo>
                    <a:pt x="0" y="10963"/>
                    <a:pt x="10963" y="0"/>
                    <a:pt x="24487" y="0"/>
                  </a:cubicBezTo>
                  <a:close/>
                </a:path>
              </a:pathLst>
            </a:custGeom>
            <a:solidFill>
              <a:srgbClr val="2E3B43">
                <a:alpha val="94902"/>
              </a:srgbClr>
            </a:solidFill>
          </p:spPr>
          <p:txBody>
            <a:bodyPr/>
            <a:lstStyle/>
            <a:p/>
          </p:txBody>
        </p:sp>
        <p:sp>
          <p:nvSpPr>
            <p:cNvPr id="6" name="TextBox 6"/>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7" name="Freeform 7"/>
          <p:cNvSpPr/>
          <p:nvPr/>
        </p:nvSpPr>
        <p:spPr>
          <a:xfrm>
            <a:off x="1300607" y="3803818"/>
            <a:ext cx="8941098" cy="2774628"/>
          </a:xfrm>
          <a:custGeom>
            <a:rect l="l" t="t" r="r" b="b"/>
            <a:pathLst>
              <a:path w="8941098" h="2774628">
                <a:moveTo>
                  <a:pt x="0" y="0"/>
                </a:moveTo>
                <a:lnTo>
                  <a:pt x="8941098" y="0"/>
                </a:lnTo>
                <a:lnTo>
                  <a:pt x="8941098" y="2774628"/>
                </a:lnTo>
                <a:lnTo>
                  <a:pt x="0" y="2774628"/>
                </a:lnTo>
                <a:lnTo>
                  <a:pt x="0" y="0"/>
                </a:lnTo>
                <a:close/>
              </a:path>
            </a:pathLst>
          </a:custGeom>
          <a:blipFill>
            <a:blip r:embed="rId3">
              <a:alphaModFix amt="95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1028700" y="3518034"/>
            <a:ext cx="9484913" cy="1887033"/>
            <a:chExt cx="2156186" cy="428975"/>
          </a:xfrm>
        </p:grpSpPr>
        <p:sp>
          <p:nvSpPr>
            <p:cNvPr id="9" name="Freeform 9"/>
            <p:cNvSpPr/>
            <p:nvPr/>
          </p:nvSpPr>
          <p:spPr>
            <a:xfrm>
              <a:off x="0" y="0"/>
              <a:ext cx="2156186" cy="428975"/>
            </a:xfrm>
            <a:custGeom>
              <a:rect l="l" t="t" r="r" b="b"/>
              <a:pathLst>
                <a:path w="2156186" h="428975">
                  <a:moveTo>
                    <a:pt x="24487" y="0"/>
                  </a:moveTo>
                  <a:lnTo>
                    <a:pt x="2131699" y="0"/>
                  </a:lnTo>
                  <a:cubicBezTo>
                    <a:pt x="2145223" y="0"/>
                    <a:pt x="2156186" y="10963"/>
                    <a:pt x="2156186" y="24487"/>
                  </a:cubicBezTo>
                  <a:lnTo>
                    <a:pt x="2156186" y="404488"/>
                  </a:lnTo>
                  <a:cubicBezTo>
                    <a:pt x="2156186" y="418012"/>
                    <a:pt x="2145223" y="428975"/>
                    <a:pt x="2131699" y="428975"/>
                  </a:cubicBezTo>
                  <a:lnTo>
                    <a:pt x="24487" y="428975"/>
                  </a:lnTo>
                  <a:cubicBezTo>
                    <a:pt x="10963" y="428975"/>
                    <a:pt x="0" y="418012"/>
                    <a:pt x="0" y="404488"/>
                  </a:cubicBezTo>
                  <a:lnTo>
                    <a:pt x="0" y="24487"/>
                  </a:lnTo>
                  <a:cubicBezTo>
                    <a:pt x="0" y="10963"/>
                    <a:pt x="10963" y="0"/>
                    <a:pt x="24487" y="0"/>
                  </a:cubicBezTo>
                  <a:close/>
                </a:path>
              </a:pathLst>
            </a:custGeom>
            <a:solidFill>
              <a:srgbClr val="2E3B43">
                <a:alpha val="94902"/>
              </a:srgbClr>
            </a:solidFill>
          </p:spPr>
          <p:txBody>
            <a:bodyPr/>
            <a:lstStyle/>
            <a:p/>
          </p:txBody>
        </p:sp>
        <p:sp>
          <p:nvSpPr>
            <p:cNvPr id="10" name="TextBox 10"/>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1" name="AutoShape 11"/>
          <p:cNvSpPr/>
          <p:nvPr/>
        </p:nvSpPr>
        <p:spPr>
          <a:xfrm flipH="1" flipV="1">
            <a:off x="2995815" y="3965653"/>
            <a:ext cx="0" cy="991797"/>
          </a:xfrm>
          <a:prstGeom prst="line">
            <a:avLst/>
          </a:prstGeom>
          <a:ln w="19050" cap="flat">
            <a:solidFill>
              <a:srgbClr val="FFFFFF">
                <a:alpha val="94902"/>
              </a:srgbClr>
            </a:solidFill>
            <a:prstDash val="solid"/>
            <a:headEnd type="none" w="sm" len="sm"/>
            <a:tailEnd type="none" w="sm" len="sm"/>
          </a:ln>
        </p:spPr>
        <p:txBody>
          <a:bodyPr/>
          <a:lstStyle/>
          <a:p/>
        </p:txBody>
      </p:sp>
      <p:sp>
        <p:nvSpPr>
          <p:cNvPr id="12" name="AutoShape 12"/>
          <p:cNvSpPr/>
          <p:nvPr/>
        </p:nvSpPr>
        <p:spPr>
          <a:xfrm flipH="1" flipV="1">
            <a:off x="2995815" y="6367678"/>
            <a:ext cx="0" cy="991797"/>
          </a:xfrm>
          <a:prstGeom prst="line">
            <a:avLst/>
          </a:prstGeom>
          <a:ln w="19050" cap="flat">
            <a:solidFill>
              <a:srgbClr val="FFFFFF">
                <a:alpha val="94902"/>
              </a:srgbClr>
            </a:solidFill>
            <a:prstDash val="solid"/>
            <a:headEnd type="none" w="sm" len="sm"/>
            <a:tailEnd type="none" w="sm" len="sm"/>
          </a:ln>
        </p:spPr>
        <p:txBody>
          <a:bodyPr/>
          <a:lstStyle/>
          <a:p/>
        </p:txBody>
      </p:sp>
      <p:sp>
        <p:nvSpPr>
          <p:cNvPr id="13" name="TextBox 13"/>
          <p:cNvSpPr txBox="1"/>
          <p:nvPr/>
        </p:nvSpPr>
        <p:spPr>
          <a:xfrm>
            <a:off x="3188625" y="3701277"/>
            <a:ext cx="6902436"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FORECAST</a:t>
            </a:r>
          </a:p>
          <a:p>
            <a:pPr algn="ctr">
              <a:lnSpc>
                <a:spcPts val="5719"/>
              </a:lnSpc>
              <a:spcBef>
                <a:spcPct val="0"/>
              </a:spcBef>
            </a:pPr>
            <a:r>
              <a:rPr lang="en-US" sz="4085" spc="130">
                <a:solidFill>
                  <a:srgbClr val="FFFFFF">
                    <a:alpha val="94902"/>
                  </a:srgbClr>
                </a:solidFill>
                <a:latin typeface="Barlow Semi-Bold"/>
              </a:rPr>
              <a:t>$1,05,307.33 Thousand</a:t>
            </a:r>
          </a:p>
        </p:txBody>
      </p:sp>
      <p:sp>
        <p:nvSpPr>
          <p:cNvPr id="14" name="TextBox 14"/>
          <p:cNvSpPr txBox="1"/>
          <p:nvPr/>
        </p:nvSpPr>
        <p:spPr>
          <a:xfrm>
            <a:off x="3188625" y="6123111"/>
            <a:ext cx="6902436"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CAGR</a:t>
            </a:r>
          </a:p>
          <a:p>
            <a:pPr algn="ctr">
              <a:lnSpc>
                <a:spcPts val="5719"/>
              </a:lnSpc>
              <a:spcBef>
                <a:spcPct val="0"/>
              </a:spcBef>
            </a:pPr>
            <a:r>
              <a:rPr lang="en-US" sz="4085" spc="130">
                <a:solidFill>
                  <a:srgbClr val="FFFFFF">
                    <a:alpha val="94902"/>
                  </a:srgbClr>
                </a:solidFill>
                <a:latin typeface="Barlow Semi-Bold"/>
              </a:rPr>
              <a:t>2.42%</a:t>
            </a:r>
          </a:p>
        </p:txBody>
      </p:sp>
      <p:sp>
        <p:nvSpPr>
          <p:cNvPr id="15" name="TextBox 15"/>
          <p:cNvSpPr txBox="1"/>
          <p:nvPr/>
        </p:nvSpPr>
        <p:spPr>
          <a:xfrm>
            <a:off x="1260396" y="4091605"/>
            <a:ext cx="1715961" cy="708386"/>
          </a:xfrm>
          <a:prstGeom prst="rect">
            <a:avLst/>
          </a:prstGeom>
        </p:spPr>
        <p:txBody>
          <a:bodyPr lIns="0" tIns="0" rIns="0" bIns="0" rtlCol="0" anchor="t">
            <a:spAutoFit/>
          </a:bodyPr>
          <a:lstStyle/>
          <a:p>
            <a:pPr algn="ctr">
              <a:lnSpc>
                <a:spcPts val="5719"/>
              </a:lnSpc>
              <a:spcBef>
                <a:spcPct val="0"/>
              </a:spcBef>
            </a:pPr>
            <a:r>
              <a:rPr lang="en-US" sz="4085" spc="130">
                <a:solidFill>
                  <a:srgbClr val="FFFFFF">
                    <a:alpha val="94902"/>
                  </a:srgbClr>
                </a:solidFill>
                <a:latin typeface="Barlow Semi-Bold"/>
              </a:rPr>
              <a:t>2028</a:t>
            </a:r>
          </a:p>
        </p:txBody>
      </p:sp>
      <p:sp>
        <p:nvSpPr>
          <p:cNvPr id="16" name="TextBox 16"/>
          <p:cNvSpPr txBox="1"/>
          <p:nvPr/>
        </p:nvSpPr>
        <p:spPr>
          <a:xfrm>
            <a:off x="1180683" y="6103302"/>
            <a:ext cx="1715961"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2023-</a:t>
            </a:r>
          </a:p>
          <a:p>
            <a:pPr algn="ctr">
              <a:lnSpc>
                <a:spcPts val="5719"/>
              </a:lnSpc>
              <a:spcBef>
                <a:spcPct val="0"/>
              </a:spcBef>
            </a:pPr>
            <a:r>
              <a:rPr lang="en-US" sz="4085" spc="130">
                <a:solidFill>
                  <a:srgbClr val="FFFFFF">
                    <a:alpha val="94902"/>
                  </a:srgbClr>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184" b="-6184"/>
            </a:stretch>
          </a:blipFill>
        </p:spPr>
        <p:txBody>
          <a:bodyPr/>
          <a:lstStyle/>
          <a:p/>
        </p:txBody>
      </p:sp>
      <p:grpSp>
        <p:nvGrpSpPr>
          <p:cNvPr id="3" name="Group 3"/>
          <p:cNvGrpSpPr/>
          <p:nvPr/>
        </p:nvGrpSpPr>
        <p:grpSpPr>
          <a:xfrm>
            <a:off x="0" y="0"/>
            <a:ext cx="18288000" cy="1267691"/>
            <a:chExt cx="4816593" cy="333877"/>
          </a:xfrm>
        </p:grpSpPr>
        <p:sp>
          <p:nvSpPr>
            <p:cNvPr id="4" name="Freeform 4"/>
            <p:cNvSpPr/>
            <p:nvPr/>
          </p:nvSpPr>
          <p:spPr>
            <a:xfrm>
              <a:off x="0" y="0"/>
              <a:ext cx="4816592" cy="333877"/>
            </a:xfrm>
            <a:custGeom>
              <a:rect l="l" t="t" r="r" b="b"/>
              <a:pathLst>
                <a:path w="4816592" h="333877">
                  <a:moveTo>
                    <a:pt x="0" y="0"/>
                  </a:moveTo>
                  <a:lnTo>
                    <a:pt x="4816592" y="0"/>
                  </a:lnTo>
                  <a:lnTo>
                    <a:pt x="4816592" y="333877"/>
                  </a:lnTo>
                  <a:lnTo>
                    <a:pt x="0" y="333877"/>
                  </a:lnTo>
                  <a:close/>
                </a:path>
              </a:pathLst>
            </a:custGeom>
            <a:solidFill>
              <a:srgbClr val="000000">
                <a:alpha val="67843"/>
              </a:srgbClr>
            </a:solidFill>
          </p:spPr>
          <p:txBody>
            <a:bodyPr/>
            <a:lstStyle/>
            <a:p/>
          </p:txBody>
        </p:sp>
        <p:sp>
          <p:nvSpPr>
            <p:cNvPr id="5" name="TextBox 5"/>
            <p:cNvSpPr txBox="1"/>
            <p:nvPr/>
          </p:nvSpPr>
          <p:spPr>
            <a:xfrm>
              <a:off x="0" y="-38100"/>
              <a:ext cx="4816593" cy="371977"/>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995065" y="1701"/>
            <a:ext cx="16297870" cy="1092838"/>
          </a:xfrm>
          <a:prstGeom prst="rect">
            <a:avLst/>
          </a:prstGeom>
        </p:spPr>
        <p:txBody>
          <a:bodyPr lIns="0" tIns="0" rIns="0" bIns="0" rtlCol="0" anchor="t">
            <a:spAutoFit/>
          </a:bodyPr>
          <a:lstStyle/>
          <a:p>
            <a:pPr algn="ctr">
              <a:lnSpc>
                <a:spcPts val="8539"/>
              </a:lnSpc>
            </a:pPr>
            <a:r>
              <a:rPr lang="en-US" sz="6099">
                <a:solidFill>
                  <a:srgbClr val="FFFFFF"/>
                </a:solidFill>
                <a:latin typeface="Poppins"/>
              </a:rPr>
              <a:t>REVENUE MARKET SHARE BY SEGMENTS 2022</a:t>
            </a:r>
          </a:p>
        </p:txBody>
      </p:sp>
      <p:grpSp>
        <p:nvGrpSpPr>
          <p:cNvPr id="7" name="Group 7"/>
          <p:cNvGrpSpPr/>
          <p:nvPr/>
        </p:nvGrpSpPr>
        <p:grpSpPr>
          <a:xfrm>
            <a:off x="710075" y="2181943"/>
            <a:ext cx="2331068" cy="2331068"/>
            <a:chExt cx="812800" cy="812800"/>
          </a:xfrm>
        </p:grpSpPr>
        <p:sp>
          <p:nvSpPr>
            <p:cNvPr id="8" name="Freeform 8"/>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958416" y="2430283"/>
            <a:ext cx="6443113" cy="3248491"/>
            <a:chExt cx="1511671" cy="762155"/>
          </a:xfrm>
        </p:grpSpPr>
        <p:sp>
          <p:nvSpPr>
            <p:cNvPr id="11" name="Freeform 11"/>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12" name="TextBox 12"/>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3" name="TextBox 13"/>
          <p:cNvSpPr txBox="1"/>
          <p:nvPr/>
        </p:nvSpPr>
        <p:spPr>
          <a:xfrm>
            <a:off x="1114373" y="2837213"/>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Product analysis</a:t>
            </a:r>
          </a:p>
        </p:txBody>
      </p:sp>
      <p:sp>
        <p:nvSpPr>
          <p:cNvPr id="14" name="TextBox 14"/>
          <p:cNvSpPr txBox="1"/>
          <p:nvPr/>
        </p:nvSpPr>
        <p:spPr>
          <a:xfrm>
            <a:off x="1020492" y="3856582"/>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Maritime</a:t>
            </a:r>
          </a:p>
          <a:p>
            <a:pPr algn="ctr">
              <a:lnSpc>
                <a:spcPts val="5116"/>
              </a:lnSpc>
            </a:pPr>
            <a:r>
              <a:rPr lang="en-US" sz="4299" spc="137">
                <a:solidFill>
                  <a:srgbClr val="000000"/>
                </a:solidFill>
                <a:latin typeface="Barlow Semi-Bold"/>
              </a:rPr>
              <a:t>USD 43,250.13 Thousand </a:t>
            </a:r>
          </a:p>
        </p:txBody>
      </p:sp>
      <p:grpSp>
        <p:nvGrpSpPr>
          <p:cNvPr id="15" name="Group 15"/>
          <p:cNvGrpSpPr/>
          <p:nvPr/>
        </p:nvGrpSpPr>
        <p:grpSpPr>
          <a:xfrm>
            <a:off x="678270" y="6108138"/>
            <a:ext cx="2331068" cy="2331068"/>
            <a:chExt cx="812800" cy="812800"/>
          </a:xfrm>
        </p:grpSpPr>
        <p:sp>
          <p:nvSpPr>
            <p:cNvPr id="16" name="Freeform 16"/>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8" name="Group 18"/>
          <p:cNvGrpSpPr/>
          <p:nvPr/>
        </p:nvGrpSpPr>
        <p:grpSpPr>
          <a:xfrm>
            <a:off x="926610" y="6356478"/>
            <a:ext cx="6443113" cy="3248491"/>
            <a:chExt cx="1511671" cy="762155"/>
          </a:xfrm>
        </p:grpSpPr>
        <p:sp>
          <p:nvSpPr>
            <p:cNvPr id="19" name="Freeform 19"/>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20" name="TextBox 20"/>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21" name="TextBox 21"/>
          <p:cNvSpPr txBox="1"/>
          <p:nvPr/>
        </p:nvSpPr>
        <p:spPr>
          <a:xfrm>
            <a:off x="1082568" y="6763408"/>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Application analysis </a:t>
            </a:r>
          </a:p>
        </p:txBody>
      </p:sp>
      <p:sp>
        <p:nvSpPr>
          <p:cNvPr id="22" name="TextBox 22"/>
          <p:cNvSpPr txBox="1"/>
          <p:nvPr/>
        </p:nvSpPr>
        <p:spPr>
          <a:xfrm>
            <a:off x="1018957" y="7971198"/>
            <a:ext cx="6318961" cy="659159"/>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Air Traffic Control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271967" y="191933"/>
            <a:ext cx="18016034" cy="764541"/>
          </a:xfrm>
          <a:prstGeom prst="rect">
            <a:avLst/>
          </a:prstGeom>
        </p:spPr>
        <p:txBody>
          <a:bodyPr lIns="0" tIns="0" rIns="0" bIns="0" rtlCol="0" anchor="t">
            <a:spAutoFit/>
          </a:bodyPr>
          <a:lstStyle/>
          <a:p>
            <a:pPr algn="ctr">
              <a:lnSpc>
                <a:spcPts val="6159"/>
              </a:lnSpc>
              <a:spcBef>
                <a:spcPct val="0"/>
              </a:spcBef>
            </a:pPr>
            <a:r>
              <a:rPr lang="en-US" sz="4399" spc="140">
                <a:solidFill>
                  <a:srgbClr val="000000"/>
                </a:solidFill>
                <a:latin typeface="Helvetica World"/>
              </a:rPr>
              <a:t>Global Automatic Direction Finder Market Revenue share for 2022</a:t>
            </a:r>
          </a:p>
        </p:txBody>
      </p:sp>
      <p:sp>
        <p:nvSpPr>
          <p:cNvPr id="4" name="TextBox 4"/>
          <p:cNvSpPr txBox="1"/>
          <p:nvPr/>
        </p:nvSpPr>
        <p:spPr>
          <a:xfrm>
            <a:off x="8789140" y="5724525"/>
            <a:ext cx="9119592" cy="1640204"/>
          </a:xfrm>
          <a:prstGeom prst="rect">
            <a:avLst/>
          </a:prstGeom>
        </p:spPr>
        <p:txBody>
          <a:bodyPr lIns="0" tIns="0" rIns="0" bIns="0" rtlCol="0" anchor="t">
            <a:spAutoFit/>
          </a:bodyPr>
          <a:lstStyle/>
          <a:p>
            <a:pPr algn="ctr">
              <a:lnSpc>
                <a:spcPts val="6359"/>
              </a:lnSpc>
            </a:pPr>
            <a:r>
              <a:rPr lang="en-US" sz="5999" spc="191">
                <a:solidFill>
                  <a:srgbClr val="0C0A0F"/>
                </a:solidFill>
                <a:latin typeface="Barlow Semi-Bold"/>
              </a:rPr>
              <a:t>North America </a:t>
            </a:r>
          </a:p>
          <a:p>
            <a:pPr algn="ctr">
              <a:lnSpc>
                <a:spcPts val="6359"/>
              </a:lnSpc>
            </a:pPr>
            <a:r>
              <a:rPr lang="en-US" sz="5999" spc="191">
                <a:solidFill>
                  <a:srgbClr val="0C0A0F"/>
                </a:solidFill>
                <a:latin typeface="Barlow Semi-Bold"/>
              </a:rPr>
              <a:t> USD 32,487.31 Thousand</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223" b="-7223"/>
            </a:stretch>
          </a:blipFill>
        </p:spPr>
        <p:txBody>
          <a:bodyPr/>
          <a:lstStyle/>
          <a:p/>
        </p:txBody>
      </p:sp>
      <p:grpSp>
        <p:nvGrpSpPr>
          <p:cNvPr id="3" name="Group 3"/>
          <p:cNvGrpSpPr/>
          <p:nvPr/>
        </p:nvGrpSpPr>
        <p:grpSpPr>
          <a:xfrm>
            <a:off x="6217234" y="1994435"/>
            <a:ext cx="7975016" cy="293937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473078" y="5255369"/>
            <a:ext cx="8719172" cy="3037196"/>
            <a:chExt cx="7487197" cy="2608055"/>
          </a:xfrm>
        </p:grpSpPr>
        <p:sp>
          <p:nvSpPr>
            <p:cNvPr id="6" name="Freeform 6"/>
            <p:cNvSpPr/>
            <p:nvPr/>
          </p:nvSpPr>
          <p:spPr>
            <a:xfrm>
              <a:off x="0" y="0"/>
              <a:ext cx="7487197" cy="2608055"/>
            </a:xfrm>
            <a:custGeom>
              <a:rect l="l" t="t" r="r" b="b"/>
              <a:pathLst>
                <a:path w="7487197" h="2608055">
                  <a:moveTo>
                    <a:pt x="7362737" y="2608055"/>
                  </a:moveTo>
                  <a:lnTo>
                    <a:pt x="124460" y="2608055"/>
                  </a:lnTo>
                  <a:cubicBezTo>
                    <a:pt x="55880" y="2608055"/>
                    <a:pt x="0" y="2552175"/>
                    <a:pt x="0" y="2483595"/>
                  </a:cubicBezTo>
                  <a:lnTo>
                    <a:pt x="0" y="124460"/>
                  </a:lnTo>
                  <a:cubicBezTo>
                    <a:pt x="0" y="55880"/>
                    <a:pt x="55880" y="0"/>
                    <a:pt x="124460" y="0"/>
                  </a:cubicBezTo>
                  <a:lnTo>
                    <a:pt x="7362737" y="0"/>
                  </a:lnTo>
                  <a:cubicBezTo>
                    <a:pt x="7431317" y="0"/>
                    <a:pt x="7487197" y="55880"/>
                    <a:pt x="7487197" y="124460"/>
                  </a:cubicBezTo>
                  <a:lnTo>
                    <a:pt x="7487197" y="2483595"/>
                  </a:lnTo>
                  <a:cubicBezTo>
                    <a:pt x="7487197" y="2552175"/>
                    <a:pt x="7431317" y="2608055"/>
                    <a:pt x="7362737" y="2608055"/>
                  </a:cubicBezTo>
                  <a:close/>
                </a:path>
              </a:pathLst>
            </a:custGeom>
            <a:solidFill>
              <a:srgbClr val="323749"/>
            </a:solidFill>
          </p:spPr>
          <p:txBody>
            <a:bodyPr/>
            <a:lstStyle/>
            <a:p/>
          </p:txBody>
        </p:sp>
      </p:grpSp>
      <p:grpSp>
        <p:nvGrpSpPr>
          <p:cNvPr id="7" name="Group 7"/>
          <p:cNvGrpSpPr/>
          <p:nvPr/>
        </p:nvGrpSpPr>
        <p:grpSpPr>
          <a:xfrm>
            <a:off x="5473078" y="1994435"/>
            <a:ext cx="8719172" cy="2939379"/>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B3B2F"/>
            </a:solidFill>
          </p:spPr>
          <p:txBody>
            <a:bodyPr/>
            <a:lstStyle/>
            <a:p/>
          </p:txBody>
        </p:sp>
      </p:grpSp>
      <p:grpSp>
        <p:nvGrpSpPr>
          <p:cNvPr id="9" name="Group 9"/>
          <p:cNvGrpSpPr/>
          <p:nvPr/>
        </p:nvGrpSpPr>
        <p:grpSpPr>
          <a:xfrm>
            <a:off x="4353114" y="2449199"/>
            <a:ext cx="2239928" cy="2029850"/>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323749"/>
            </a:solidFill>
          </p:spPr>
          <p:txBody>
            <a:bodyPr/>
            <a:lstStyle/>
            <a:p/>
          </p:txBody>
        </p:sp>
      </p:grpSp>
      <p:grpSp>
        <p:nvGrpSpPr>
          <p:cNvPr id="11" name="Group 11"/>
          <p:cNvGrpSpPr/>
          <p:nvPr/>
        </p:nvGrpSpPr>
        <p:grpSpPr>
          <a:xfrm>
            <a:off x="4095750" y="5710134"/>
            <a:ext cx="2497292" cy="2029850"/>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B3B2F"/>
            </a:solidFill>
          </p:spPr>
          <p:txBody>
            <a:bodyPr/>
            <a:lstStyle/>
            <a:p/>
          </p:txBody>
        </p:sp>
      </p:grpSp>
      <p:grpSp>
        <p:nvGrpSpPr>
          <p:cNvPr id="13" name="Group 13"/>
          <p:cNvGrpSpPr>
            <a:grpSpLocks noChangeAspect="1"/>
          </p:cNvGrpSpPr>
          <p:nvPr/>
        </p:nvGrpSpPr>
        <p:grpSpPr>
          <a:xfrm rot="5400000">
            <a:off x="6474795" y="3170365"/>
            <a:ext cx="678429" cy="587519"/>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23749"/>
            </a:solidFill>
          </p:spPr>
          <p:txBody>
            <a:bodyPr/>
            <a:lstStyle/>
            <a:p/>
          </p:txBody>
        </p:sp>
      </p:grpSp>
      <p:grpSp>
        <p:nvGrpSpPr>
          <p:cNvPr id="15" name="Group 15"/>
          <p:cNvGrpSpPr>
            <a:grpSpLocks noChangeAspect="1"/>
          </p:cNvGrpSpPr>
          <p:nvPr/>
        </p:nvGrpSpPr>
        <p:grpSpPr>
          <a:xfrm rot="5400000">
            <a:off x="6474795" y="6431299"/>
            <a:ext cx="678429" cy="587519"/>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B3B2F"/>
            </a:solidFill>
          </p:spPr>
          <p:txBody>
            <a:bodyPr/>
            <a:lstStyle/>
            <a:p/>
          </p:txBody>
        </p:sp>
      </p:grpSp>
      <p:sp>
        <p:nvSpPr>
          <p:cNvPr id="17" name="TextBox 17"/>
          <p:cNvSpPr txBox="1"/>
          <p:nvPr/>
        </p:nvSpPr>
        <p:spPr>
          <a:xfrm>
            <a:off x="4353114" y="3125061"/>
            <a:ext cx="2239928"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Drivers</a:t>
            </a:r>
          </a:p>
        </p:txBody>
      </p:sp>
      <p:sp>
        <p:nvSpPr>
          <p:cNvPr id="18" name="TextBox 18"/>
          <p:cNvSpPr txBox="1"/>
          <p:nvPr/>
        </p:nvSpPr>
        <p:spPr>
          <a:xfrm>
            <a:off x="4095750" y="6434980"/>
            <a:ext cx="2754656"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Restraints</a:t>
            </a:r>
          </a:p>
        </p:txBody>
      </p:sp>
      <p:sp>
        <p:nvSpPr>
          <p:cNvPr id="19" name="TextBox 19"/>
          <p:cNvSpPr txBox="1"/>
          <p:nvPr/>
        </p:nvSpPr>
        <p:spPr>
          <a:xfrm>
            <a:off x="7107770" y="2602340"/>
            <a:ext cx="6848905" cy="1587500"/>
          </a:xfrm>
          <a:prstGeom prst="rect">
            <a:avLst/>
          </a:prstGeom>
        </p:spPr>
        <p:txBody>
          <a:bodyPr lIns="0" tIns="0" rIns="0" bIns="0" rtlCol="0" anchor="t">
            <a:spAutoFit/>
          </a:bodyPr>
          <a:lstStyle/>
          <a:p>
            <a:pPr>
              <a:lnSpc>
                <a:spcPts val="6249"/>
              </a:lnSpc>
            </a:pPr>
            <a:r>
              <a:rPr lang="en-US" sz="4999" spc="159">
                <a:solidFill>
                  <a:srgbClr val="FFFFFF"/>
                </a:solidFill>
                <a:latin typeface="Barlow Semi-Bold"/>
              </a:rPr>
              <a:t>Growing preference for aviation</a:t>
            </a:r>
          </a:p>
        </p:txBody>
      </p:sp>
      <p:sp>
        <p:nvSpPr>
          <p:cNvPr id="20" name="TextBox 20"/>
          <p:cNvSpPr txBox="1"/>
          <p:nvPr/>
        </p:nvSpPr>
        <p:spPr>
          <a:xfrm>
            <a:off x="7209923" y="6240871"/>
            <a:ext cx="6644599" cy="863600"/>
          </a:xfrm>
          <a:prstGeom prst="rect">
            <a:avLst/>
          </a:prstGeom>
        </p:spPr>
        <p:txBody>
          <a:bodyPr lIns="0" tIns="0" rIns="0" bIns="0" rtlCol="0" anchor="t">
            <a:spAutoFit/>
          </a:bodyPr>
          <a:lstStyle/>
          <a:p>
            <a:pPr>
              <a:lnSpc>
                <a:spcPts val="6999"/>
              </a:lnSpc>
            </a:pPr>
            <a:r>
              <a:rPr lang="en-US" sz="4999" spc="159">
                <a:solidFill>
                  <a:srgbClr val="FFFFFF"/>
                </a:solidFill>
                <a:latin typeface="Barlow Semi-Bold"/>
              </a:rPr>
              <a:t>Use of GPS technique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50194" y="1644361"/>
            <a:ext cx="15187612" cy="6998277"/>
            <a:chExt cx="4000030" cy="1843168"/>
          </a:xfrm>
        </p:grpSpPr>
        <p:sp>
          <p:nvSpPr>
            <p:cNvPr id="4" name="Freeform 4"/>
            <p:cNvSpPr/>
            <p:nvPr/>
          </p:nvSpPr>
          <p:spPr>
            <a:xfrm>
              <a:off x="0" y="0"/>
              <a:ext cx="4000029" cy="1843168"/>
            </a:xfrm>
            <a:custGeom>
              <a:rect l="l" t="t" r="r" b="b"/>
              <a:pathLst>
                <a:path w="4000029" h="1843168">
                  <a:moveTo>
                    <a:pt x="0" y="0"/>
                  </a:moveTo>
                  <a:lnTo>
                    <a:pt x="4000029" y="0"/>
                  </a:lnTo>
                  <a:lnTo>
                    <a:pt x="4000029" y="1843168"/>
                  </a:lnTo>
                  <a:lnTo>
                    <a:pt x="0" y="1843168"/>
                  </a:lnTo>
                  <a:close/>
                </a:path>
              </a:pathLst>
            </a:custGeom>
            <a:solidFill>
              <a:srgbClr val="000000">
                <a:alpha val="80000"/>
              </a:srgbClr>
            </a:solidFill>
          </p:spPr>
          <p:txBody>
            <a:bodyPr/>
            <a:lstStyle/>
            <a:p/>
          </p:txBody>
        </p:sp>
        <p:sp>
          <p:nvSpPr>
            <p:cNvPr id="5" name="TextBox 5"/>
            <p:cNvSpPr txBox="1"/>
            <p:nvPr/>
          </p:nvSpPr>
          <p:spPr>
            <a:xfrm>
              <a:off x="0" y="-19050"/>
              <a:ext cx="4000030" cy="1862218"/>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3665071" y="1981192"/>
            <a:ext cx="10957859"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AUTHOR'S PERSPECTIVE</a:t>
            </a:r>
          </a:p>
        </p:txBody>
      </p:sp>
      <p:sp>
        <p:nvSpPr>
          <p:cNvPr id="7" name="TextBox 7"/>
          <p:cNvSpPr txBox="1"/>
          <p:nvPr/>
        </p:nvSpPr>
        <p:spPr>
          <a:xfrm>
            <a:off x="1673586" y="2968278"/>
            <a:ext cx="14940828" cy="5417186"/>
          </a:xfrm>
          <a:prstGeom prst="rect">
            <a:avLst/>
          </a:prstGeom>
        </p:spPr>
        <p:txBody>
          <a:bodyPr lIns="0" tIns="0" rIns="0" bIns="0" rtlCol="0" anchor="t">
            <a:spAutoFit/>
          </a:bodyPr>
          <a:lstStyle/>
          <a:p>
            <a:pPr marL="669281" lvl="1" indent="-334641">
              <a:lnSpc>
                <a:spcPts val="4339"/>
              </a:lnSpc>
              <a:buFont typeface="Arial"/>
              <a:buChar char="•"/>
            </a:pPr>
            <a:r>
              <a:rPr lang="en-US" sz="3099" spc="99">
                <a:solidFill>
                  <a:srgbClr val="FFFFFF"/>
                </a:solidFill>
                <a:latin typeface="Barlow Semi-Bold"/>
              </a:rPr>
              <a:t>Global Automatic Direction Finder Market Report 2023 talks about crucial market insights with the help of segments and sub-segments analysis.</a:t>
            </a:r>
          </a:p>
          <a:p>
            <a:pPr marL="669281" lvl="1" indent="-334641">
              <a:lnSpc>
                <a:spcPts val="4339"/>
              </a:lnSpc>
              <a:buFont typeface="Arial"/>
              <a:buChar char="•"/>
            </a:pPr>
            <a:r>
              <a:rPr lang="en-US" sz="3099" spc="99">
                <a:solidFill>
                  <a:srgbClr val="FFFFFF"/>
                </a:solidFill>
                <a:latin typeface="Barlow Semi-Bold"/>
              </a:rPr>
              <a:t>Automatic direction finder is a marine or aircraft radio navigation instrument that automatically helps in showing the direction and it displays the relative bearing from the ship and aircraft to a suitable radio station. </a:t>
            </a:r>
          </a:p>
          <a:p>
            <a:pPr marL="669281" lvl="1" indent="-334641">
              <a:lnSpc>
                <a:spcPts val="4339"/>
              </a:lnSpc>
              <a:buFont typeface="Arial"/>
              <a:buChar char="•"/>
            </a:pPr>
            <a:r>
              <a:rPr lang="en-US" sz="3099" spc="99">
                <a:solidFill>
                  <a:srgbClr val="FFFFFF"/>
                </a:solidFill>
                <a:latin typeface="Barlow Semi-Bold"/>
              </a:rPr>
              <a:t>Mobile land service is base station and land mobile stations, it also has mobile land satellite service which assist in navigation and tracks the good or commodities, sea vessel in the marine transport.</a:t>
            </a:r>
          </a:p>
          <a:p>
            <a:pPr marL="669281" lvl="1" indent="-334641">
              <a:lnSpc>
                <a:spcPts val="4339"/>
              </a:lnSpc>
              <a:buFont typeface="Arial"/>
              <a:buChar char="•"/>
            </a:pPr>
            <a:r>
              <a:rPr lang="en-US" sz="3099" spc="99">
                <a:solidFill>
                  <a:srgbClr val="FFFFFF"/>
                </a:solidFill>
                <a:latin typeface="Barlow Semi-Bold"/>
              </a:rPr>
              <a:t>he automatic direction finder system through radio signals helps in showing the direction in the air route to military aircrafts.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40000"/>
              </a:srgbClr>
            </a:solidFill>
          </p:spPr>
          <p:txBody>
            <a:bodyPr/>
            <a:lstStyle/>
            <a:p/>
          </p:txBody>
        </p:sp>
        <p:sp>
          <p:nvSpPr>
            <p:cNvPr id="5" name="TextBox 5"/>
            <p:cNvSpPr txBox="1"/>
            <p:nvPr/>
          </p:nvSpPr>
          <p:spPr>
            <a:xfrm>
              <a:off x="0" y="-19050"/>
              <a:ext cx="4816593" cy="2728383"/>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663718" y="2572036"/>
            <a:ext cx="5713070" cy="1258663"/>
          </a:xfrm>
          <a:custGeom>
            <a:rect l="l" t="t" r="r" b="b"/>
            <a:pathLst>
              <a:path w="5713070" h="1258663">
                <a:moveTo>
                  <a:pt x="0" y="0"/>
                </a:moveTo>
                <a:lnTo>
                  <a:pt x="5713070" y="0"/>
                </a:lnTo>
                <a:lnTo>
                  <a:pt x="5713070" y="1258663"/>
                </a:lnTo>
                <a:lnTo>
                  <a:pt x="0" y="1258663"/>
                </a:lnTo>
                <a:lnTo>
                  <a:pt x="0" y="0"/>
                </a:lnTo>
                <a:close/>
              </a:path>
            </a:pathLst>
          </a:custGeom>
          <a:blipFill>
            <a:blip r:embed="rId3"/>
            <a:stretch>
              <a:fillRect l="-4148" t="-25109" r="-5531" b="-20924"/>
            </a:stretch>
          </a:blipFill>
        </p:spPr>
        <p:txBody>
          <a:bodyPr/>
          <a:lstStyle/>
          <a:p/>
        </p:txBody>
      </p:sp>
      <p:sp>
        <p:nvSpPr>
          <p:cNvPr id="7" name="Freeform 7"/>
          <p:cNvSpPr/>
          <p:nvPr/>
        </p:nvSpPr>
        <p:spPr>
          <a:xfrm>
            <a:off x="7535422" y="2572036"/>
            <a:ext cx="3765595" cy="1402203"/>
          </a:xfrm>
          <a:custGeom>
            <a:rect l="l" t="t" r="r" b="b"/>
            <a:pathLst>
              <a:path w="3765595" h="1402203">
                <a:moveTo>
                  <a:pt x="0" y="0"/>
                </a:moveTo>
                <a:lnTo>
                  <a:pt x="3765594" y="0"/>
                </a:lnTo>
                <a:lnTo>
                  <a:pt x="3765594" y="1402203"/>
                </a:lnTo>
                <a:lnTo>
                  <a:pt x="0" y="1402203"/>
                </a:lnTo>
                <a:lnTo>
                  <a:pt x="0" y="0"/>
                </a:lnTo>
                <a:close/>
              </a:path>
            </a:pathLst>
          </a:custGeom>
          <a:blipFill>
            <a:blip r:embed="rId4"/>
            <a:stretch>
              <a:fillRect/>
            </a:stretch>
          </a:blipFill>
        </p:spPr>
        <p:txBody>
          <a:bodyPr/>
          <a:lstStyle/>
          <a:p/>
        </p:txBody>
      </p:sp>
      <p:sp>
        <p:nvSpPr>
          <p:cNvPr id="8" name="Freeform 8"/>
          <p:cNvSpPr/>
          <p:nvPr/>
        </p:nvSpPr>
        <p:spPr>
          <a:xfrm>
            <a:off x="1028700" y="4761665"/>
            <a:ext cx="4517733" cy="1729340"/>
          </a:xfrm>
          <a:custGeom>
            <a:rect l="l" t="t" r="r" b="b"/>
            <a:pathLst>
              <a:path w="4517733" h="1729340">
                <a:moveTo>
                  <a:pt x="0" y="0"/>
                </a:moveTo>
                <a:lnTo>
                  <a:pt x="4517733" y="0"/>
                </a:lnTo>
                <a:lnTo>
                  <a:pt x="4517733" y="1729340"/>
                </a:lnTo>
                <a:lnTo>
                  <a:pt x="0" y="1729340"/>
                </a:lnTo>
                <a:lnTo>
                  <a:pt x="0" y="0"/>
                </a:lnTo>
                <a:close/>
              </a:path>
            </a:pathLst>
          </a:custGeom>
          <a:blipFill>
            <a:blip r:embed="rId5"/>
            <a:stretch>
              <a:fillRect/>
            </a:stretch>
          </a:blipFill>
        </p:spPr>
        <p:txBody>
          <a:bodyPr/>
          <a:lstStyle/>
          <a:p/>
        </p:txBody>
      </p:sp>
      <p:sp>
        <p:nvSpPr>
          <p:cNvPr id="9" name="Freeform 9"/>
          <p:cNvSpPr/>
          <p:nvPr/>
        </p:nvSpPr>
        <p:spPr>
          <a:xfrm>
            <a:off x="7535422" y="4545050"/>
            <a:ext cx="2576157" cy="2679203"/>
          </a:xfrm>
          <a:custGeom>
            <a:rect l="l" t="t" r="r" b="b"/>
            <a:pathLst>
              <a:path w="2576157" h="2679203">
                <a:moveTo>
                  <a:pt x="0" y="0"/>
                </a:moveTo>
                <a:lnTo>
                  <a:pt x="2576157" y="0"/>
                </a:lnTo>
                <a:lnTo>
                  <a:pt x="2576157" y="2679203"/>
                </a:lnTo>
                <a:lnTo>
                  <a:pt x="0" y="2679203"/>
                </a:lnTo>
                <a:lnTo>
                  <a:pt x="0" y="0"/>
                </a:lnTo>
                <a:close/>
              </a:path>
            </a:pathLst>
          </a:custGeom>
          <a:blipFill>
            <a:blip r:embed="rId6"/>
            <a:stretch>
              <a:fillRect/>
            </a:stretch>
          </a:blipFill>
        </p:spPr>
        <p:txBody>
          <a:bodyPr/>
          <a:lstStyle/>
          <a:p/>
        </p:txBody>
      </p:sp>
      <p:sp>
        <p:nvSpPr>
          <p:cNvPr id="10" name="Freeform 10"/>
          <p:cNvSpPr/>
          <p:nvPr/>
        </p:nvSpPr>
        <p:spPr>
          <a:xfrm>
            <a:off x="663718" y="7636698"/>
            <a:ext cx="4498531" cy="1621602"/>
          </a:xfrm>
          <a:custGeom>
            <a:rect l="l" t="t" r="r" b="b"/>
            <a:pathLst>
              <a:path w="4498531" h="1621602">
                <a:moveTo>
                  <a:pt x="0" y="0"/>
                </a:moveTo>
                <a:lnTo>
                  <a:pt x="4498530" y="0"/>
                </a:lnTo>
                <a:lnTo>
                  <a:pt x="4498530" y="1621602"/>
                </a:lnTo>
                <a:lnTo>
                  <a:pt x="0" y="1621602"/>
                </a:lnTo>
                <a:lnTo>
                  <a:pt x="0" y="0"/>
                </a:lnTo>
                <a:close/>
              </a:path>
            </a:pathLst>
          </a:custGeom>
          <a:blipFill>
            <a:blip r:embed="rId7"/>
            <a:stretch>
              <a:fillRect/>
            </a:stretch>
          </a:blipFill>
        </p:spPr>
        <p:txBody>
          <a:bodyPr/>
          <a:lstStyle/>
          <a:p/>
        </p:txBody>
      </p:sp>
      <p:sp>
        <p:nvSpPr>
          <p:cNvPr id="11" name="Freeform 11"/>
          <p:cNvSpPr/>
          <p:nvPr/>
        </p:nvSpPr>
        <p:spPr>
          <a:xfrm>
            <a:off x="6576546" y="7795063"/>
            <a:ext cx="5683347" cy="1304872"/>
          </a:xfrm>
          <a:custGeom>
            <a:rect l="l" t="t" r="r" b="b"/>
            <a:pathLst>
              <a:path w="5683347" h="1304872">
                <a:moveTo>
                  <a:pt x="0" y="0"/>
                </a:moveTo>
                <a:lnTo>
                  <a:pt x="5683346" y="0"/>
                </a:lnTo>
                <a:lnTo>
                  <a:pt x="5683346" y="1304872"/>
                </a:lnTo>
                <a:lnTo>
                  <a:pt x="0" y="1304872"/>
                </a:lnTo>
                <a:lnTo>
                  <a:pt x="0" y="0"/>
                </a:lnTo>
                <a:close/>
              </a:path>
            </a:pathLst>
          </a:custGeom>
          <a:blipFill>
            <a:blip r:embed="rId8"/>
            <a:stretch>
              <a:fillRect t="-57319" b="-46926"/>
            </a:stretch>
          </a:blipFill>
        </p:spPr>
        <p:txBody>
          <a:bodyPr/>
          <a:lstStyle/>
          <a:p/>
        </p:txBody>
      </p:sp>
      <p:sp>
        <p:nvSpPr>
          <p:cNvPr id="12" name="TextBox 12"/>
          <p:cNvSpPr txBox="1"/>
          <p:nvPr/>
        </p:nvSpPr>
        <p:spPr>
          <a:xfrm>
            <a:off x="5162248" y="10637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sp>
        <p:nvSpPr>
          <p:cNvPr id="3" name="TextBox 3"/>
          <p:cNvSpPr txBox="1"/>
          <p:nvPr/>
        </p:nvSpPr>
        <p:spPr>
          <a:xfrm>
            <a:off x="5345680" y="736901"/>
            <a:ext cx="7331614" cy="414468"/>
          </a:xfrm>
          <a:prstGeom prst="rect">
            <a:avLst/>
          </a:prstGeom>
        </p:spPr>
        <p:txBody>
          <a:bodyPr lIns="0" tIns="0" rIns="0" bIns="0" rtlCol="0" anchor="t">
            <a:spAutoFit/>
          </a:bodyPr>
          <a:lstStyle/>
          <a:p>
            <a:pPr algn="ctr">
              <a:lnSpc>
                <a:spcPts val="3072"/>
              </a:lnSpc>
            </a:pPr>
            <a:r>
              <a:rPr lang="en-US" sz="3234">
                <a:solidFill>
                  <a:srgbClr val="000000"/>
                </a:solidFill>
                <a:latin typeface="Georgia Pro Bold"/>
              </a:rPr>
              <a:t>For Full Report</a:t>
            </a:r>
          </a:p>
        </p:txBody>
      </p:sp>
      <p:sp>
        <p:nvSpPr>
          <p:cNvPr id="4" name="TextBox 4"/>
          <p:cNvSpPr txBox="1"/>
          <p:nvPr/>
        </p:nvSpPr>
        <p:spPr>
          <a:xfrm>
            <a:off x="4173452" y="866774"/>
            <a:ext cx="9941097" cy="1461636"/>
          </a:xfrm>
          <a:prstGeom prst="rect">
            <a:avLst/>
          </a:prstGeom>
        </p:spPr>
        <p:txBody>
          <a:bodyPr lIns="0" tIns="0" rIns="0" bIns="0" rtlCol="0" anchor="t">
            <a:spAutoFit/>
          </a:bodyPr>
          <a:lstStyle/>
          <a:p>
            <a:pPr algn="ctr">
              <a:lnSpc>
                <a:spcPts val="11907"/>
              </a:lnSpc>
            </a:pPr>
            <a:r>
              <a:rPr lang="en-US" sz="8505">
                <a:solidFill>
                  <a:srgbClr val="000000"/>
                </a:solidFill>
                <a:latin typeface="Canva Sans Bold"/>
              </a:rPr>
              <a:t>Contact us</a:t>
            </a:r>
          </a:p>
        </p:txBody>
      </p:sp>
      <p:sp>
        <p:nvSpPr>
          <p:cNvPr id="5" name="Freeform 5"/>
          <p:cNvSpPr/>
          <p:nvPr/>
        </p:nvSpPr>
        <p:spPr>
          <a:xfrm>
            <a:off x="7256191" y="2180069"/>
            <a:ext cx="3510592" cy="2232225"/>
          </a:xfrm>
          <a:custGeom>
            <a:rect l="l" t="t" r="r" b="b"/>
            <a:pathLst>
              <a:path w="3510592" h="2232225">
                <a:moveTo>
                  <a:pt x="0" y="0"/>
                </a:moveTo>
                <a:lnTo>
                  <a:pt x="3510591" y="0"/>
                </a:lnTo>
                <a:lnTo>
                  <a:pt x="3510591" y="2232225"/>
                </a:lnTo>
                <a:lnTo>
                  <a:pt x="0" y="2232225"/>
                </a:lnTo>
                <a:lnTo>
                  <a:pt x="0" y="0"/>
                </a:lnTo>
                <a:close/>
              </a:path>
            </a:pathLst>
          </a:custGeom>
          <a:blipFill>
            <a:blip r:embed="rId3"/>
            <a:stretch>
              <a:fillRect/>
            </a:stretch>
          </a:blipFill>
        </p:spPr>
        <p:txBody>
          <a:bodyPr/>
          <a:lstStyle/>
          <a:p/>
        </p:txBody>
      </p:sp>
      <p:sp>
        <p:nvSpPr>
          <p:cNvPr id="6" name="TextBox 6"/>
          <p:cNvSpPr txBox="1"/>
          <p:nvPr/>
        </p:nvSpPr>
        <p:spPr>
          <a:xfrm>
            <a:off x="362281" y="4288469"/>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000000"/>
                </a:solidFill>
                <a:latin typeface="Lato Bold"/>
              </a:rPr>
              <a:t>COGNITIVE MARKET RESEARCH</a:t>
            </a:r>
          </a:p>
        </p:txBody>
      </p:sp>
      <p:sp>
        <p:nvSpPr>
          <p:cNvPr id="7" name="TextBox 7"/>
          <p:cNvSpPr txBox="1"/>
          <p:nvPr/>
        </p:nvSpPr>
        <p:spPr>
          <a:xfrm>
            <a:off x="4452266" y="5569313"/>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000000"/>
                </a:solidFill>
                <a:latin typeface="Lato"/>
              </a:rPr>
              <a:t>Tel: +1 312-376-8303 | +44 020-8123-0732</a:t>
            </a:r>
          </a:p>
          <a:p>
            <a:pPr algn="ctr">
              <a:lnSpc>
                <a:spcPts val="4365"/>
              </a:lnSpc>
              <a:spcBef>
                <a:spcPct val="0"/>
              </a:spcBef>
            </a:pPr>
            <a:r>
              <a:rPr lang="en-US" sz="3118" spc="311">
                <a:solidFill>
                  <a:srgbClr val="000000"/>
                </a:solidFill>
                <a:latin typeface="Lato"/>
              </a:rPr>
              <a:t>India: (+91) 983-496-8611</a:t>
            </a:r>
          </a:p>
        </p:txBody>
      </p:sp>
      <p:sp>
        <p:nvSpPr>
          <p:cNvPr id="8" name="TextBox 8"/>
          <p:cNvSpPr txBox="1"/>
          <p:nvPr/>
        </p:nvSpPr>
        <p:spPr>
          <a:xfrm>
            <a:off x="2825577" y="6870452"/>
            <a:ext cx="12636846" cy="535280"/>
          </a:xfrm>
          <a:prstGeom prst="rect">
            <a:avLst/>
          </a:prstGeom>
        </p:spPr>
        <p:txBody>
          <a:bodyPr lIns="0" tIns="0" rIns="0" bIns="0" rtlCol="0" anchor="t">
            <a:spAutoFit/>
          </a:bodyPr>
          <a:lstStyle/>
          <a:p>
            <a:pPr algn="ctr">
              <a:lnSpc>
                <a:spcPts val="4360"/>
              </a:lnSpc>
            </a:pPr>
            <a:r>
              <a:rPr lang="en-US" sz="3114" spc="317">
                <a:solidFill>
                  <a:srgbClr val="000000"/>
                </a:solidFill>
                <a:latin typeface="Lato"/>
              </a:rPr>
              <a:t>sales@cognitivemarketresearch.com</a:t>
            </a:r>
          </a:p>
        </p:txBody>
      </p:sp>
      <p:sp>
        <p:nvSpPr>
          <p:cNvPr id="9" name="TextBox 9"/>
          <p:cNvSpPr txBox="1"/>
          <p:nvPr/>
        </p:nvSpPr>
        <p:spPr>
          <a:xfrm>
            <a:off x="1829091" y="7615282"/>
            <a:ext cx="15060323" cy="663091"/>
          </a:xfrm>
          <a:prstGeom prst="rect">
            <a:avLst/>
          </a:prstGeom>
        </p:spPr>
        <p:txBody>
          <a:bodyPr lIns="0" tIns="0" rIns="0" bIns="0" rtlCol="0" anchor="t">
            <a:spAutoFit/>
          </a:bodyPr>
          <a:lstStyle/>
          <a:p>
            <a:pPr algn="ctr">
              <a:lnSpc>
                <a:spcPts val="5451"/>
              </a:lnSpc>
              <a:spcBef>
                <a:spcPct val="0"/>
              </a:spcBef>
            </a:pPr>
            <a:r>
              <a:rPr lang="en-US" sz="3894" spc="389">
                <a:solidFill>
                  <a:srgbClr val="000000"/>
                </a:solidFill>
                <a:latin typeface="Lato"/>
              </a:rPr>
              <a:t>Access the Full Report : </a:t>
            </a:r>
            <a:r>
              <a:rPr lang="en-US" sz="3894" u="sng" spc="389">
                <a:solidFill>
                  <a:srgbClr val="000000"/>
                </a:solidFill>
                <a:latin typeface="Lato"/>
                <a:hlinkClick r:id="rId4" tooltip="https://tinyurl.com/78fwr24m"/>
              </a:rPr>
              <a:t>https://tinyurl.com/78fwr24m</a:t>
            </a:r>
            <a:r>
              <a:rPr lang="en-US" sz="3894" spc="389">
                <a:solidFill>
                  <a:srgbClr val="000000"/>
                </a:solidFill>
                <a:latin typeface="Lato"/>
              </a:rPr>
              <a:t> </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Automatic Direction Finder Market Report 2023</dc:title>
  <cp:lastModifiedBy>decipher market</cp:lastModifiedBy>
  <cp:revision>2</cp:revision>
  <dcterms:created xsi:type="dcterms:W3CDTF">2006-08-16T00:00:00Z</dcterms:created>
  <dcterms:modified xsi:type="dcterms:W3CDTF">2024-02-15T10:56:11Z</dcterms:modified>
</cp:coreProperties>
</file>