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4366" y="353092"/>
            <a:ext cx="17159267" cy="680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89824" y="5221298"/>
            <a:ext cx="5656580" cy="1758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635" cy="1299845"/>
          </a:xfrm>
          <a:custGeom>
            <a:avLst/>
            <a:gdLst/>
            <a:ahLst/>
            <a:cxnLst/>
            <a:rect l="l" t="t" r="r" b="b"/>
            <a:pathLst>
              <a:path w="18288635" h="1299845">
                <a:moveTo>
                  <a:pt x="18288315" y="1299780"/>
                </a:moveTo>
                <a:lnTo>
                  <a:pt x="0" y="1299780"/>
                </a:lnTo>
                <a:lnTo>
                  <a:pt x="0" y="0"/>
                </a:lnTo>
                <a:lnTo>
                  <a:pt x="18288315" y="0"/>
                </a:lnTo>
                <a:lnTo>
                  <a:pt x="18288315" y="129978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876854" y="1856560"/>
            <a:ext cx="6267450" cy="3101340"/>
          </a:xfrm>
          <a:custGeom>
            <a:avLst/>
            <a:gdLst/>
            <a:ahLst/>
            <a:cxnLst/>
            <a:rect l="l" t="t" r="r" b="b"/>
            <a:pathLst>
              <a:path w="6267450" h="3101340">
                <a:moveTo>
                  <a:pt x="6172730" y="3101159"/>
                </a:moveTo>
                <a:lnTo>
                  <a:pt x="94418" y="3101159"/>
                </a:lnTo>
                <a:lnTo>
                  <a:pt x="64805" y="3095158"/>
                </a:lnTo>
                <a:lnTo>
                  <a:pt x="31099" y="3072401"/>
                </a:lnTo>
                <a:lnTo>
                  <a:pt x="8347" y="3038689"/>
                </a:lnTo>
                <a:lnTo>
                  <a:pt x="0" y="2997485"/>
                </a:lnTo>
                <a:lnTo>
                  <a:pt x="0" y="106006"/>
                </a:lnTo>
                <a:lnTo>
                  <a:pt x="8347" y="64810"/>
                </a:lnTo>
                <a:lnTo>
                  <a:pt x="31099" y="31104"/>
                </a:lnTo>
                <a:lnTo>
                  <a:pt x="64805" y="8350"/>
                </a:lnTo>
                <a:lnTo>
                  <a:pt x="106015" y="0"/>
                </a:lnTo>
                <a:lnTo>
                  <a:pt x="6161135" y="0"/>
                </a:lnTo>
                <a:lnTo>
                  <a:pt x="6202337" y="8350"/>
                </a:lnTo>
                <a:lnTo>
                  <a:pt x="6236040" y="31104"/>
                </a:lnTo>
                <a:lnTo>
                  <a:pt x="6258793" y="64810"/>
                </a:lnTo>
                <a:lnTo>
                  <a:pt x="6267142" y="106006"/>
                </a:lnTo>
                <a:lnTo>
                  <a:pt x="6267142" y="2997485"/>
                </a:lnTo>
                <a:lnTo>
                  <a:pt x="6258793" y="3038689"/>
                </a:lnTo>
                <a:lnTo>
                  <a:pt x="6236040" y="3072401"/>
                </a:lnTo>
                <a:lnTo>
                  <a:pt x="6202337" y="3095158"/>
                </a:lnTo>
                <a:lnTo>
                  <a:pt x="6172730" y="3101159"/>
                </a:lnTo>
                <a:close/>
              </a:path>
            </a:pathLst>
          </a:custGeom>
          <a:solidFill>
            <a:srgbClr val="603C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2805131"/>
            <a:ext cx="4328795" cy="1206500"/>
          </a:xfrm>
          <a:custGeom>
            <a:avLst/>
            <a:gdLst/>
            <a:ahLst/>
            <a:cxnLst/>
            <a:rect l="l" t="t" r="r" b="b"/>
            <a:pathLst>
              <a:path w="4328795" h="1206500">
                <a:moveTo>
                  <a:pt x="0" y="1206364"/>
                </a:moveTo>
                <a:lnTo>
                  <a:pt x="0" y="0"/>
                </a:lnTo>
                <a:lnTo>
                  <a:pt x="3895496" y="0"/>
                </a:lnTo>
                <a:lnTo>
                  <a:pt x="4328604" y="1206335"/>
                </a:lnTo>
                <a:lnTo>
                  <a:pt x="0" y="12063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553" y="2914985"/>
            <a:ext cx="5619749" cy="9905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91848" y="2148153"/>
            <a:ext cx="3019424" cy="25241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553" y="4205660"/>
            <a:ext cx="4229099" cy="19716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6915" y="5192054"/>
            <a:ext cx="6496049" cy="10858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4075" y="6483248"/>
            <a:ext cx="3257549" cy="35051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76915" y="7129820"/>
            <a:ext cx="5457809" cy="2209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16015" y="624248"/>
            <a:ext cx="15055968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46262" y="2845161"/>
            <a:ext cx="14704694" cy="73296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1" i="0">
                <a:solidFill>
                  <a:schemeClr val="tx1"/>
                </a:solidFill>
                <a:latin typeface="Lato Heavy"/>
                <a:cs typeface="Lato Heavy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hyperlink" Target="http://tinyurl.com/4b2r4jfh" TargetMode="External"/><Relationship Id="rId5" Type="http://schemas.openxmlformats.org/officeDocument/2006/relationships/hyperlink" Target="https://www.cognitivemarketresearch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4F5B3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918"/>
            <a:ext cx="8908877" cy="1027508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131300" y="3775106"/>
            <a:ext cx="8924290" cy="2021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310"/>
              </a:lnSpc>
              <a:spcBef>
                <a:spcPts val="100"/>
              </a:spcBef>
            </a:pPr>
            <a:r>
              <a:rPr dirty="0" sz="4600" spc="-10" b="1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endParaRPr sz="4600">
              <a:latin typeface="Verdana"/>
              <a:cs typeface="Verdana"/>
            </a:endParaRPr>
          </a:p>
          <a:p>
            <a:pPr marL="12700" marR="5080">
              <a:lnSpc>
                <a:spcPts val="5100"/>
              </a:lnSpc>
              <a:spcBef>
                <a:spcPts val="309"/>
              </a:spcBef>
            </a:pPr>
            <a:r>
              <a:rPr dirty="0" sz="4600" spc="-400" b="1">
                <a:solidFill>
                  <a:srgbClr val="FFFFFF"/>
                </a:solidFill>
                <a:latin typeface="Verdana"/>
                <a:cs typeface="Verdana"/>
              </a:rPr>
              <a:t>ARTIFICIAL</a:t>
            </a:r>
            <a:r>
              <a:rPr dirty="0" sz="4600" spc="-23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600" spc="-170" b="1">
                <a:solidFill>
                  <a:srgbClr val="FFFFFF"/>
                </a:solidFill>
                <a:latin typeface="Verdana"/>
                <a:cs typeface="Verdana"/>
              </a:rPr>
              <a:t>PLANT</a:t>
            </a:r>
            <a:r>
              <a:rPr dirty="0" sz="4600" spc="-23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600" spc="-65" b="1">
                <a:solidFill>
                  <a:srgbClr val="FFFFFF"/>
                </a:solidFill>
                <a:latin typeface="Verdana"/>
                <a:cs typeface="Verdana"/>
              </a:rPr>
              <a:t>FLOWERS </a:t>
            </a:r>
            <a:r>
              <a:rPr dirty="0" sz="4600" spc="-160" b="1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4600" spc="-22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4600" spc="-10" b="1">
                <a:solidFill>
                  <a:srgbClr val="FFFFFF"/>
                </a:solidFill>
                <a:latin typeface="Verdana"/>
                <a:cs typeface="Verdana"/>
              </a:rPr>
              <a:t>REPORT</a:t>
            </a:r>
            <a:endParaRPr sz="46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131300" y="5718206"/>
            <a:ext cx="1513840" cy="726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 spc="-395" b="1">
                <a:solidFill>
                  <a:srgbClr val="FFFFFF"/>
                </a:solidFill>
                <a:latin typeface="Verdana"/>
                <a:cs typeface="Verdana"/>
              </a:rPr>
              <a:t>2024</a:t>
            </a:r>
            <a:endParaRPr sz="46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341004" y="9419343"/>
            <a:ext cx="6582409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Global,Regional,CountryAnalysis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8929" rIns="0" bIns="0" rtlCol="0" vert="horz">
            <a:spAutoFit/>
          </a:bodyPr>
          <a:lstStyle/>
          <a:p>
            <a:pPr marL="4345305">
              <a:lnSpc>
                <a:spcPct val="100000"/>
              </a:lnSpc>
              <a:spcBef>
                <a:spcPts val="100"/>
              </a:spcBef>
            </a:pPr>
            <a:r>
              <a:rPr dirty="0" sz="6500" spc="-180"/>
              <a:t>INTRODUCTION</a:t>
            </a:r>
            <a:endParaRPr sz="6500"/>
          </a:p>
        </p:txBody>
      </p:sp>
      <p:sp>
        <p:nvSpPr>
          <p:cNvPr id="4" name="object 4" descr=""/>
          <p:cNvSpPr txBox="1"/>
          <p:nvPr/>
        </p:nvSpPr>
        <p:spPr>
          <a:xfrm>
            <a:off x="323829" y="2329153"/>
            <a:ext cx="10678795" cy="7359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-90">
                <a:latin typeface="Verdana"/>
                <a:cs typeface="Verdana"/>
              </a:rPr>
              <a:t>The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global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Artificial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Plants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flowers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25">
                <a:latin typeface="Verdana"/>
                <a:cs typeface="Verdana"/>
              </a:rPr>
              <a:t>market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has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grown </a:t>
            </a:r>
            <a:r>
              <a:rPr dirty="0" sz="3000" spc="-65">
                <a:latin typeface="Verdana"/>
                <a:cs typeface="Verdana"/>
              </a:rPr>
              <a:t>significantly,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indicating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changing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consumer</a:t>
            </a:r>
            <a:r>
              <a:rPr dirty="0" sz="3000" spc="-24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preferences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demand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for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practical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aesthetically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75">
                <a:latin typeface="Verdana"/>
                <a:cs typeface="Verdana"/>
              </a:rPr>
              <a:t>pleasing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decor </a:t>
            </a:r>
            <a:r>
              <a:rPr dirty="0" sz="3000" spc="-55">
                <a:latin typeface="Verdana"/>
                <a:cs typeface="Verdana"/>
              </a:rPr>
              <a:t>options.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This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114">
                <a:latin typeface="Verdana"/>
                <a:cs typeface="Verdana"/>
              </a:rPr>
              <a:t>market's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overview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is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characterized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by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a </a:t>
            </a:r>
            <a:r>
              <a:rPr dirty="0" sz="3000" spc="-105">
                <a:latin typeface="Verdana"/>
                <a:cs typeface="Verdana"/>
              </a:rPr>
              <a:t>growing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preference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for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artificial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vegetation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due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to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its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low- </a:t>
            </a:r>
            <a:r>
              <a:rPr dirty="0" sz="3000" spc="-75">
                <a:latin typeface="Verdana"/>
                <a:cs typeface="Verdana"/>
              </a:rPr>
              <a:t>maintenance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nature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esthetic</a:t>
            </a:r>
            <a:r>
              <a:rPr dirty="0" sz="3000" spc="-250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attractiveness.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Home </a:t>
            </a:r>
            <a:r>
              <a:rPr dirty="0" sz="3000" spc="-55">
                <a:latin typeface="Verdana"/>
                <a:cs typeface="Verdana"/>
              </a:rPr>
              <a:t>decor,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commercial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40">
                <a:latin typeface="Verdana"/>
                <a:cs typeface="Verdana"/>
              </a:rPr>
              <a:t>areas,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the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hospitality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industry </a:t>
            </a:r>
            <a:r>
              <a:rPr dirty="0" sz="3000" spc="-95">
                <a:latin typeface="Verdana"/>
                <a:cs typeface="Verdana"/>
              </a:rPr>
              <a:t>have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all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adopted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05">
                <a:latin typeface="Verdana"/>
                <a:cs typeface="Verdana"/>
              </a:rPr>
              <a:t>fake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plants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>
                <a:latin typeface="Verdana"/>
                <a:cs typeface="Verdana"/>
              </a:rPr>
              <a:t>for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indoor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8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outdoor</a:t>
            </a:r>
            <a:r>
              <a:rPr dirty="0" sz="3000" spc="-28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use.</a:t>
            </a:r>
            <a:endParaRPr sz="3000">
              <a:latin typeface="Verdana"/>
              <a:cs typeface="Verdana"/>
            </a:endParaRPr>
          </a:p>
          <a:p>
            <a:pPr marL="12700" marR="209550">
              <a:lnSpc>
                <a:spcPct val="114599"/>
              </a:lnSpc>
            </a:pPr>
            <a:r>
              <a:rPr dirty="0" sz="3000" spc="-35">
                <a:latin typeface="Verdana"/>
                <a:cs typeface="Verdana"/>
              </a:rPr>
              <a:t>Factors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such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20">
                <a:latin typeface="Verdana"/>
                <a:cs typeface="Verdana"/>
              </a:rPr>
              <a:t>as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urbanization,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cultural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55">
                <a:latin typeface="Verdana"/>
                <a:cs typeface="Verdana"/>
              </a:rPr>
              <a:t>influences,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the </a:t>
            </a:r>
            <a:r>
              <a:rPr dirty="0" sz="3000" spc="-105">
                <a:latin typeface="Verdana"/>
                <a:cs typeface="Verdana"/>
              </a:rPr>
              <a:t>growing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85">
                <a:latin typeface="Verdana"/>
                <a:cs typeface="Verdana"/>
              </a:rPr>
              <a:t>emphasis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30">
                <a:latin typeface="Verdana"/>
                <a:cs typeface="Verdana"/>
              </a:rPr>
              <a:t>on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0">
                <a:latin typeface="Verdana"/>
                <a:cs typeface="Verdana"/>
              </a:rPr>
              <a:t>sustainable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flexible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decor </a:t>
            </a:r>
            <a:r>
              <a:rPr dirty="0" sz="3000" spc="-20">
                <a:latin typeface="Verdana"/>
                <a:cs typeface="Verdana"/>
              </a:rPr>
              <a:t>options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45">
                <a:latin typeface="Verdana"/>
                <a:cs typeface="Verdana"/>
              </a:rPr>
              <a:t>drive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the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industry.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As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consumers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40">
                <a:latin typeface="Verdana"/>
                <a:cs typeface="Verdana"/>
              </a:rPr>
              <a:t>seek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20">
                <a:latin typeface="Verdana"/>
                <a:cs typeface="Verdana"/>
              </a:rPr>
              <a:t>more </a:t>
            </a:r>
            <a:r>
              <a:rPr dirty="0" sz="3000" spc="-40">
                <a:latin typeface="Verdana"/>
                <a:cs typeface="Verdana"/>
              </a:rPr>
              <a:t>durable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65">
                <a:latin typeface="Verdana"/>
                <a:cs typeface="Verdana"/>
              </a:rPr>
              <a:t>and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vibrant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80">
                <a:latin typeface="Verdana"/>
                <a:cs typeface="Verdana"/>
              </a:rPr>
              <a:t>alternatives,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40">
                <a:latin typeface="Verdana"/>
                <a:cs typeface="Verdana"/>
              </a:rPr>
              <a:t>the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Artificial</a:t>
            </a:r>
            <a:r>
              <a:rPr dirty="0" sz="3000" spc="-27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Plants</a:t>
            </a:r>
            <a:r>
              <a:rPr dirty="0" sz="3000" spc="-27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and </a:t>
            </a:r>
            <a:r>
              <a:rPr dirty="0" sz="3000" spc="-30">
                <a:latin typeface="Verdana"/>
                <a:cs typeface="Verdana"/>
              </a:rPr>
              <a:t>flowers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125">
                <a:latin typeface="Verdana"/>
                <a:cs typeface="Verdana"/>
              </a:rPr>
              <a:t>market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120">
                <a:latin typeface="Verdana"/>
                <a:cs typeface="Verdana"/>
              </a:rPr>
              <a:t>expands,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50">
                <a:latin typeface="Verdana"/>
                <a:cs typeface="Verdana"/>
              </a:rPr>
              <a:t>providing</a:t>
            </a:r>
            <a:r>
              <a:rPr dirty="0" sz="3000" spc="-254">
                <a:latin typeface="Verdana"/>
                <a:cs typeface="Verdana"/>
              </a:rPr>
              <a:t> </a:t>
            </a:r>
            <a:r>
              <a:rPr dirty="0" sz="3000" spc="-70">
                <a:latin typeface="Verdana"/>
                <a:cs typeface="Verdana"/>
              </a:rPr>
              <a:t>various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35">
                <a:latin typeface="Verdana"/>
                <a:cs typeface="Verdana"/>
              </a:rPr>
              <a:t>solutions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to </a:t>
            </a:r>
            <a:r>
              <a:rPr dirty="0" sz="3000" spc="-80">
                <a:latin typeface="Verdana"/>
                <a:cs typeface="Verdana"/>
              </a:rPr>
              <a:t>meet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100">
                <a:latin typeface="Verdana"/>
                <a:cs typeface="Verdana"/>
              </a:rPr>
              <a:t>changing</a:t>
            </a:r>
            <a:r>
              <a:rPr dirty="0" sz="3000" spc="-265">
                <a:latin typeface="Verdana"/>
                <a:cs typeface="Verdana"/>
              </a:rPr>
              <a:t> </a:t>
            </a:r>
            <a:r>
              <a:rPr dirty="0" sz="3000" spc="-25">
                <a:latin typeface="Verdana"/>
                <a:cs typeface="Verdana"/>
              </a:rPr>
              <a:t>lifestyle</a:t>
            </a:r>
            <a:r>
              <a:rPr dirty="0" sz="3000" spc="-260">
                <a:latin typeface="Verdana"/>
                <a:cs typeface="Verdana"/>
              </a:rPr>
              <a:t> </a:t>
            </a:r>
            <a:r>
              <a:rPr dirty="0" sz="3000" spc="-10">
                <a:latin typeface="Verdana"/>
                <a:cs typeface="Verdana"/>
              </a:rPr>
              <a:t>tastes.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824984" y="5991910"/>
            <a:ext cx="8463280" cy="2901315"/>
            <a:chOff x="9824984" y="5991910"/>
            <a:chExt cx="8463280" cy="2901315"/>
          </a:xfrm>
        </p:grpSpPr>
        <p:sp>
          <p:nvSpPr>
            <p:cNvPr id="4" name="object 4" descr=""/>
            <p:cNvSpPr/>
            <p:nvPr/>
          </p:nvSpPr>
          <p:spPr>
            <a:xfrm>
              <a:off x="9824984" y="5991910"/>
              <a:ext cx="8463280" cy="2901315"/>
            </a:xfrm>
            <a:custGeom>
              <a:avLst/>
              <a:gdLst/>
              <a:ahLst/>
              <a:cxnLst/>
              <a:rect l="l" t="t" r="r" b="b"/>
              <a:pathLst>
                <a:path w="8463280" h="2901315">
                  <a:moveTo>
                    <a:pt x="7848508" y="2901147"/>
                  </a:moveTo>
                  <a:lnTo>
                    <a:pt x="952499" y="2901147"/>
                  </a:lnTo>
                  <a:lnTo>
                    <a:pt x="902129" y="2899815"/>
                  </a:lnTo>
                  <a:lnTo>
                    <a:pt x="852129" y="2895848"/>
                  </a:lnTo>
                  <a:lnTo>
                    <a:pt x="802595" y="2889282"/>
                  </a:lnTo>
                  <a:lnTo>
                    <a:pt x="753620" y="2880159"/>
                  </a:lnTo>
                  <a:lnTo>
                    <a:pt x="705300" y="2868516"/>
                  </a:lnTo>
                  <a:lnTo>
                    <a:pt x="657729" y="2854394"/>
                  </a:lnTo>
                  <a:lnTo>
                    <a:pt x="611002" y="2837831"/>
                  </a:lnTo>
                  <a:lnTo>
                    <a:pt x="565215" y="2818866"/>
                  </a:lnTo>
                  <a:lnTo>
                    <a:pt x="520461" y="2797539"/>
                  </a:lnTo>
                  <a:lnTo>
                    <a:pt x="476835" y="2773889"/>
                  </a:lnTo>
                  <a:lnTo>
                    <a:pt x="434433" y="2747955"/>
                  </a:lnTo>
                  <a:lnTo>
                    <a:pt x="393349" y="2719777"/>
                  </a:lnTo>
                  <a:lnTo>
                    <a:pt x="353677" y="2689392"/>
                  </a:lnTo>
                  <a:lnTo>
                    <a:pt x="315514" y="2656841"/>
                  </a:lnTo>
                  <a:lnTo>
                    <a:pt x="278952" y="2622163"/>
                  </a:lnTo>
                  <a:lnTo>
                    <a:pt x="244280" y="2585608"/>
                  </a:lnTo>
                  <a:lnTo>
                    <a:pt x="211734" y="2547449"/>
                  </a:lnTo>
                  <a:lnTo>
                    <a:pt x="181354" y="2507782"/>
                  </a:lnTo>
                  <a:lnTo>
                    <a:pt x="153179" y="2466701"/>
                  </a:lnTo>
                  <a:lnTo>
                    <a:pt x="127248" y="2424302"/>
                  </a:lnTo>
                  <a:lnTo>
                    <a:pt x="103600" y="2380679"/>
                  </a:lnTo>
                  <a:lnTo>
                    <a:pt x="82275" y="2335927"/>
                  </a:lnTo>
                  <a:lnTo>
                    <a:pt x="63312" y="2290141"/>
                  </a:lnTo>
                  <a:lnTo>
                    <a:pt x="46750" y="2243415"/>
                  </a:lnTo>
                  <a:lnTo>
                    <a:pt x="32629" y="2195845"/>
                  </a:lnTo>
                  <a:lnTo>
                    <a:pt x="20987" y="2147526"/>
                  </a:lnTo>
                  <a:lnTo>
                    <a:pt x="11864" y="2098551"/>
                  </a:lnTo>
                  <a:lnTo>
                    <a:pt x="5298" y="2049017"/>
                  </a:lnTo>
                  <a:lnTo>
                    <a:pt x="1331" y="1999017"/>
                  </a:lnTo>
                  <a:lnTo>
                    <a:pt x="0" y="1948655"/>
                  </a:lnTo>
                  <a:lnTo>
                    <a:pt x="0" y="952491"/>
                  </a:lnTo>
                  <a:lnTo>
                    <a:pt x="1331" y="902130"/>
                  </a:lnTo>
                  <a:lnTo>
                    <a:pt x="5298" y="852131"/>
                  </a:lnTo>
                  <a:lnTo>
                    <a:pt x="11864" y="802598"/>
                  </a:lnTo>
                  <a:lnTo>
                    <a:pt x="20987" y="753625"/>
                  </a:lnTo>
                  <a:lnTo>
                    <a:pt x="32629" y="705308"/>
                  </a:lnTo>
                  <a:lnTo>
                    <a:pt x="46750" y="657740"/>
                  </a:lnTo>
                  <a:lnTo>
                    <a:pt x="63312" y="611016"/>
                  </a:lnTo>
                  <a:lnTo>
                    <a:pt x="82275" y="565231"/>
                  </a:lnTo>
                  <a:lnTo>
                    <a:pt x="103600" y="520480"/>
                  </a:lnTo>
                  <a:lnTo>
                    <a:pt x="127248" y="476858"/>
                  </a:lnTo>
                  <a:lnTo>
                    <a:pt x="153179" y="434458"/>
                  </a:lnTo>
                  <a:lnTo>
                    <a:pt x="181354" y="393376"/>
                  </a:lnTo>
                  <a:lnTo>
                    <a:pt x="211734" y="353707"/>
                  </a:lnTo>
                  <a:lnTo>
                    <a:pt x="244280" y="315544"/>
                  </a:lnTo>
                  <a:lnTo>
                    <a:pt x="278952" y="278983"/>
                  </a:lnTo>
                  <a:lnTo>
                    <a:pt x="315514" y="244310"/>
                  </a:lnTo>
                  <a:lnTo>
                    <a:pt x="353677" y="211763"/>
                  </a:lnTo>
                  <a:lnTo>
                    <a:pt x="393349" y="181381"/>
                  </a:lnTo>
                  <a:lnTo>
                    <a:pt x="434433" y="153204"/>
                  </a:lnTo>
                  <a:lnTo>
                    <a:pt x="476835" y="127270"/>
                  </a:lnTo>
                  <a:lnTo>
                    <a:pt x="520461" y="103620"/>
                  </a:lnTo>
                  <a:lnTo>
                    <a:pt x="565215" y="82292"/>
                  </a:lnTo>
                  <a:lnTo>
                    <a:pt x="611002" y="63326"/>
                  </a:lnTo>
                  <a:lnTo>
                    <a:pt x="657729" y="46761"/>
                  </a:lnTo>
                  <a:lnTo>
                    <a:pt x="705300" y="32637"/>
                  </a:lnTo>
                  <a:lnTo>
                    <a:pt x="753620" y="20992"/>
                  </a:lnTo>
                  <a:lnTo>
                    <a:pt x="802595" y="11867"/>
                  </a:lnTo>
                  <a:lnTo>
                    <a:pt x="852129" y="5300"/>
                  </a:lnTo>
                  <a:lnTo>
                    <a:pt x="902129" y="1331"/>
                  </a:lnTo>
                  <a:lnTo>
                    <a:pt x="952494" y="0"/>
                  </a:lnTo>
                  <a:lnTo>
                    <a:pt x="7848513" y="0"/>
                  </a:lnTo>
                  <a:lnTo>
                    <a:pt x="7898878" y="1331"/>
                  </a:lnTo>
                  <a:lnTo>
                    <a:pt x="7948878" y="5300"/>
                  </a:lnTo>
                  <a:lnTo>
                    <a:pt x="7998412" y="11867"/>
                  </a:lnTo>
                  <a:lnTo>
                    <a:pt x="8047387" y="20992"/>
                  </a:lnTo>
                  <a:lnTo>
                    <a:pt x="8095706" y="32637"/>
                  </a:lnTo>
                  <a:lnTo>
                    <a:pt x="8143276" y="46761"/>
                  </a:lnTo>
                  <a:lnTo>
                    <a:pt x="8190002" y="63326"/>
                  </a:lnTo>
                  <a:lnTo>
                    <a:pt x="8235788" y="82292"/>
                  </a:lnTo>
                  <a:lnTo>
                    <a:pt x="8280540" y="103620"/>
                  </a:lnTo>
                  <a:lnTo>
                    <a:pt x="8324163" y="127270"/>
                  </a:lnTo>
                  <a:lnTo>
                    <a:pt x="8366562" y="153204"/>
                  </a:lnTo>
                  <a:lnTo>
                    <a:pt x="8407643" y="181381"/>
                  </a:lnTo>
                  <a:lnTo>
                    <a:pt x="8447310" y="211763"/>
                  </a:lnTo>
                  <a:lnTo>
                    <a:pt x="8463015" y="225159"/>
                  </a:lnTo>
                  <a:lnTo>
                    <a:pt x="8463015" y="2675995"/>
                  </a:lnTo>
                  <a:lnTo>
                    <a:pt x="8407643" y="2719777"/>
                  </a:lnTo>
                  <a:lnTo>
                    <a:pt x="8366562" y="2747955"/>
                  </a:lnTo>
                  <a:lnTo>
                    <a:pt x="8324163" y="2773889"/>
                  </a:lnTo>
                  <a:lnTo>
                    <a:pt x="8280540" y="2797539"/>
                  </a:lnTo>
                  <a:lnTo>
                    <a:pt x="8235788" y="2818866"/>
                  </a:lnTo>
                  <a:lnTo>
                    <a:pt x="8190002" y="2837831"/>
                  </a:lnTo>
                  <a:lnTo>
                    <a:pt x="8143276" y="2854394"/>
                  </a:lnTo>
                  <a:lnTo>
                    <a:pt x="8095706" y="2868516"/>
                  </a:lnTo>
                  <a:lnTo>
                    <a:pt x="8047387" y="2880159"/>
                  </a:lnTo>
                  <a:lnTo>
                    <a:pt x="7998412" y="2889282"/>
                  </a:lnTo>
                  <a:lnTo>
                    <a:pt x="7948878" y="2895848"/>
                  </a:lnTo>
                  <a:lnTo>
                    <a:pt x="7898878" y="2899815"/>
                  </a:lnTo>
                  <a:lnTo>
                    <a:pt x="7848508" y="2901147"/>
                  </a:lnTo>
                  <a:close/>
                </a:path>
              </a:pathLst>
            </a:custGeom>
            <a:solidFill>
              <a:srgbClr val="5E2D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19456" y="6348373"/>
              <a:ext cx="2343149" cy="23336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164890" y="6254831"/>
              <a:ext cx="2306320" cy="2306320"/>
            </a:xfrm>
            <a:custGeom>
              <a:avLst/>
              <a:gdLst/>
              <a:ahLst/>
              <a:cxnLst/>
              <a:rect l="l" t="t" r="r" b="b"/>
              <a:pathLst>
                <a:path w="2306320" h="2306320">
                  <a:moveTo>
                    <a:pt x="1153033" y="2306116"/>
                  </a:moveTo>
                  <a:lnTo>
                    <a:pt x="1104292" y="2305104"/>
                  </a:lnTo>
                  <a:lnTo>
                    <a:pt x="1056066" y="2302096"/>
                  </a:lnTo>
                  <a:lnTo>
                    <a:pt x="1008396" y="2297132"/>
                  </a:lnTo>
                  <a:lnTo>
                    <a:pt x="961321" y="2290251"/>
                  </a:lnTo>
                  <a:lnTo>
                    <a:pt x="914883" y="2281494"/>
                  </a:lnTo>
                  <a:lnTo>
                    <a:pt x="869120" y="2270901"/>
                  </a:lnTo>
                  <a:lnTo>
                    <a:pt x="824073" y="2258511"/>
                  </a:lnTo>
                  <a:lnTo>
                    <a:pt x="779781" y="2244365"/>
                  </a:lnTo>
                  <a:lnTo>
                    <a:pt x="736286" y="2228502"/>
                  </a:lnTo>
                  <a:lnTo>
                    <a:pt x="693626" y="2210964"/>
                  </a:lnTo>
                  <a:lnTo>
                    <a:pt x="651842" y="2191789"/>
                  </a:lnTo>
                  <a:lnTo>
                    <a:pt x="610974" y="2171018"/>
                  </a:lnTo>
                  <a:lnTo>
                    <a:pt x="571062" y="2148690"/>
                  </a:lnTo>
                  <a:lnTo>
                    <a:pt x="532146" y="2124847"/>
                  </a:lnTo>
                  <a:lnTo>
                    <a:pt x="494266" y="2099527"/>
                  </a:lnTo>
                  <a:lnTo>
                    <a:pt x="457461" y="2072771"/>
                  </a:lnTo>
                  <a:lnTo>
                    <a:pt x="421773" y="2044619"/>
                  </a:lnTo>
                  <a:lnTo>
                    <a:pt x="387241" y="2015111"/>
                  </a:lnTo>
                  <a:lnTo>
                    <a:pt x="353904" y="1984287"/>
                  </a:lnTo>
                  <a:lnTo>
                    <a:pt x="321804" y="1952187"/>
                  </a:lnTo>
                  <a:lnTo>
                    <a:pt x="290980" y="1918850"/>
                  </a:lnTo>
                  <a:lnTo>
                    <a:pt x="261472" y="1884318"/>
                  </a:lnTo>
                  <a:lnTo>
                    <a:pt x="233320" y="1848630"/>
                  </a:lnTo>
                  <a:lnTo>
                    <a:pt x="206564" y="1811826"/>
                  </a:lnTo>
                  <a:lnTo>
                    <a:pt x="181244" y="1773945"/>
                  </a:lnTo>
                  <a:lnTo>
                    <a:pt x="157401" y="1735029"/>
                  </a:lnTo>
                  <a:lnTo>
                    <a:pt x="135074" y="1695117"/>
                  </a:lnTo>
                  <a:lnTo>
                    <a:pt x="114302" y="1654249"/>
                  </a:lnTo>
                  <a:lnTo>
                    <a:pt x="95127" y="1612465"/>
                  </a:lnTo>
                  <a:lnTo>
                    <a:pt x="77589" y="1569806"/>
                  </a:lnTo>
                  <a:lnTo>
                    <a:pt x="61726" y="1526310"/>
                  </a:lnTo>
                  <a:lnTo>
                    <a:pt x="47580" y="1482019"/>
                  </a:lnTo>
                  <a:lnTo>
                    <a:pt x="35190" y="1436971"/>
                  </a:lnTo>
                  <a:lnTo>
                    <a:pt x="24597" y="1391208"/>
                  </a:lnTo>
                  <a:lnTo>
                    <a:pt x="15840" y="1344770"/>
                  </a:lnTo>
                  <a:lnTo>
                    <a:pt x="8959" y="1297695"/>
                  </a:lnTo>
                  <a:lnTo>
                    <a:pt x="3995" y="1250025"/>
                  </a:lnTo>
                  <a:lnTo>
                    <a:pt x="987" y="1201799"/>
                  </a:lnTo>
                  <a:lnTo>
                    <a:pt x="0" y="1154233"/>
                  </a:lnTo>
                  <a:lnTo>
                    <a:pt x="0" y="1151883"/>
                  </a:lnTo>
                  <a:lnTo>
                    <a:pt x="987" y="1104316"/>
                  </a:lnTo>
                  <a:lnTo>
                    <a:pt x="3995" y="1056090"/>
                  </a:lnTo>
                  <a:lnTo>
                    <a:pt x="8959" y="1008420"/>
                  </a:lnTo>
                  <a:lnTo>
                    <a:pt x="15840" y="961346"/>
                  </a:lnTo>
                  <a:lnTo>
                    <a:pt x="24597" y="914907"/>
                  </a:lnTo>
                  <a:lnTo>
                    <a:pt x="35190" y="869144"/>
                  </a:lnTo>
                  <a:lnTo>
                    <a:pt x="47580" y="824097"/>
                  </a:lnTo>
                  <a:lnTo>
                    <a:pt x="61726" y="779805"/>
                  </a:lnTo>
                  <a:lnTo>
                    <a:pt x="77589" y="736310"/>
                  </a:lnTo>
                  <a:lnTo>
                    <a:pt x="95127" y="693650"/>
                  </a:lnTo>
                  <a:lnTo>
                    <a:pt x="114302" y="651866"/>
                  </a:lnTo>
                  <a:lnTo>
                    <a:pt x="135074" y="610998"/>
                  </a:lnTo>
                  <a:lnTo>
                    <a:pt x="157401" y="571086"/>
                  </a:lnTo>
                  <a:lnTo>
                    <a:pt x="181244" y="532170"/>
                  </a:lnTo>
                  <a:lnTo>
                    <a:pt x="206564" y="494290"/>
                  </a:lnTo>
                  <a:lnTo>
                    <a:pt x="233320" y="457485"/>
                  </a:lnTo>
                  <a:lnTo>
                    <a:pt x="261472" y="421797"/>
                  </a:lnTo>
                  <a:lnTo>
                    <a:pt x="290980" y="387265"/>
                  </a:lnTo>
                  <a:lnTo>
                    <a:pt x="321804" y="353929"/>
                  </a:lnTo>
                  <a:lnTo>
                    <a:pt x="353904" y="321828"/>
                  </a:lnTo>
                  <a:lnTo>
                    <a:pt x="387241" y="291004"/>
                  </a:lnTo>
                  <a:lnTo>
                    <a:pt x="421773" y="261496"/>
                  </a:lnTo>
                  <a:lnTo>
                    <a:pt x="457461" y="233344"/>
                  </a:lnTo>
                  <a:lnTo>
                    <a:pt x="494266" y="206588"/>
                  </a:lnTo>
                  <a:lnTo>
                    <a:pt x="532146" y="181269"/>
                  </a:lnTo>
                  <a:lnTo>
                    <a:pt x="571062" y="157425"/>
                  </a:lnTo>
                  <a:lnTo>
                    <a:pt x="610974" y="135098"/>
                  </a:lnTo>
                  <a:lnTo>
                    <a:pt x="651842" y="114327"/>
                  </a:lnTo>
                  <a:lnTo>
                    <a:pt x="693626" y="95152"/>
                  </a:lnTo>
                  <a:lnTo>
                    <a:pt x="736286" y="77613"/>
                  </a:lnTo>
                  <a:lnTo>
                    <a:pt x="779781" y="61751"/>
                  </a:lnTo>
                  <a:lnTo>
                    <a:pt x="824073" y="47605"/>
                  </a:lnTo>
                  <a:lnTo>
                    <a:pt x="869120" y="35215"/>
                  </a:lnTo>
                  <a:lnTo>
                    <a:pt x="914883" y="24621"/>
                  </a:lnTo>
                  <a:lnTo>
                    <a:pt x="961321" y="15864"/>
                  </a:lnTo>
                  <a:lnTo>
                    <a:pt x="1008396" y="8983"/>
                  </a:lnTo>
                  <a:lnTo>
                    <a:pt x="1056066" y="4019"/>
                  </a:lnTo>
                  <a:lnTo>
                    <a:pt x="1104292" y="1011"/>
                  </a:lnTo>
                  <a:lnTo>
                    <a:pt x="1153027" y="0"/>
                  </a:lnTo>
                  <a:lnTo>
                    <a:pt x="1201775" y="1011"/>
                  </a:lnTo>
                  <a:lnTo>
                    <a:pt x="1250001" y="4019"/>
                  </a:lnTo>
                  <a:lnTo>
                    <a:pt x="1297672" y="8983"/>
                  </a:lnTo>
                  <a:lnTo>
                    <a:pt x="1344746" y="15864"/>
                  </a:lnTo>
                  <a:lnTo>
                    <a:pt x="1391186" y="24621"/>
                  </a:lnTo>
                  <a:lnTo>
                    <a:pt x="1436949" y="35215"/>
                  </a:lnTo>
                  <a:lnTo>
                    <a:pt x="1481997" y="47605"/>
                  </a:lnTo>
                  <a:lnTo>
                    <a:pt x="1526289" y="61751"/>
                  </a:lnTo>
                  <a:lnTo>
                    <a:pt x="1569785" y="77613"/>
                  </a:lnTo>
                  <a:lnTo>
                    <a:pt x="1612446" y="95152"/>
                  </a:lnTo>
                  <a:lnTo>
                    <a:pt x="1654231" y="114327"/>
                  </a:lnTo>
                  <a:lnTo>
                    <a:pt x="1695100" y="135098"/>
                  </a:lnTo>
                  <a:lnTo>
                    <a:pt x="1735013" y="157425"/>
                  </a:lnTo>
                  <a:lnTo>
                    <a:pt x="1773930" y="181269"/>
                  </a:lnTo>
                  <a:lnTo>
                    <a:pt x="1811811" y="206588"/>
                  </a:lnTo>
                  <a:lnTo>
                    <a:pt x="1848617" y="233344"/>
                  </a:lnTo>
                  <a:lnTo>
                    <a:pt x="1884306" y="261496"/>
                  </a:lnTo>
                  <a:lnTo>
                    <a:pt x="1918840" y="291004"/>
                  </a:lnTo>
                  <a:lnTo>
                    <a:pt x="1952177" y="321828"/>
                  </a:lnTo>
                  <a:lnTo>
                    <a:pt x="1984279" y="353929"/>
                  </a:lnTo>
                  <a:lnTo>
                    <a:pt x="2015104" y="387265"/>
                  </a:lnTo>
                  <a:lnTo>
                    <a:pt x="2044613" y="421797"/>
                  </a:lnTo>
                  <a:lnTo>
                    <a:pt x="2072766" y="457485"/>
                  </a:lnTo>
                  <a:lnTo>
                    <a:pt x="2099523" y="494290"/>
                  </a:lnTo>
                  <a:lnTo>
                    <a:pt x="2124844" y="532170"/>
                  </a:lnTo>
                  <a:lnTo>
                    <a:pt x="2148689" y="571086"/>
                  </a:lnTo>
                  <a:lnTo>
                    <a:pt x="2171017" y="610998"/>
                  </a:lnTo>
                  <a:lnTo>
                    <a:pt x="2191789" y="651866"/>
                  </a:lnTo>
                  <a:lnTo>
                    <a:pt x="2210965" y="693650"/>
                  </a:lnTo>
                  <a:lnTo>
                    <a:pt x="2228504" y="736310"/>
                  </a:lnTo>
                  <a:lnTo>
                    <a:pt x="2244368" y="779805"/>
                  </a:lnTo>
                  <a:lnTo>
                    <a:pt x="2258514" y="824097"/>
                  </a:lnTo>
                  <a:lnTo>
                    <a:pt x="2270905" y="869144"/>
                  </a:lnTo>
                  <a:lnTo>
                    <a:pt x="2281499" y="914907"/>
                  </a:lnTo>
                  <a:lnTo>
                    <a:pt x="2290257" y="961346"/>
                  </a:lnTo>
                  <a:lnTo>
                    <a:pt x="2297138" y="1008420"/>
                  </a:lnTo>
                  <a:lnTo>
                    <a:pt x="2302102" y="1056090"/>
                  </a:lnTo>
                  <a:lnTo>
                    <a:pt x="2305111" y="1104316"/>
                  </a:lnTo>
                  <a:lnTo>
                    <a:pt x="2306098" y="1151883"/>
                  </a:lnTo>
                  <a:lnTo>
                    <a:pt x="2306098" y="1154233"/>
                  </a:lnTo>
                  <a:lnTo>
                    <a:pt x="2305111" y="1201799"/>
                  </a:lnTo>
                  <a:lnTo>
                    <a:pt x="2302102" y="1250025"/>
                  </a:lnTo>
                  <a:lnTo>
                    <a:pt x="2297138" y="1297695"/>
                  </a:lnTo>
                  <a:lnTo>
                    <a:pt x="2290257" y="1344770"/>
                  </a:lnTo>
                  <a:lnTo>
                    <a:pt x="2281499" y="1391208"/>
                  </a:lnTo>
                  <a:lnTo>
                    <a:pt x="2270905" y="1436971"/>
                  </a:lnTo>
                  <a:lnTo>
                    <a:pt x="2258514" y="1482019"/>
                  </a:lnTo>
                  <a:lnTo>
                    <a:pt x="2244368" y="1526310"/>
                  </a:lnTo>
                  <a:lnTo>
                    <a:pt x="2228504" y="1569806"/>
                  </a:lnTo>
                  <a:lnTo>
                    <a:pt x="2210965" y="1612465"/>
                  </a:lnTo>
                  <a:lnTo>
                    <a:pt x="2191789" y="1654249"/>
                  </a:lnTo>
                  <a:lnTo>
                    <a:pt x="2171017" y="1695117"/>
                  </a:lnTo>
                  <a:lnTo>
                    <a:pt x="2148689" y="1735029"/>
                  </a:lnTo>
                  <a:lnTo>
                    <a:pt x="2124844" y="1773945"/>
                  </a:lnTo>
                  <a:lnTo>
                    <a:pt x="2099523" y="1811826"/>
                  </a:lnTo>
                  <a:lnTo>
                    <a:pt x="2072766" y="1848630"/>
                  </a:lnTo>
                  <a:lnTo>
                    <a:pt x="2044613" y="1884318"/>
                  </a:lnTo>
                  <a:lnTo>
                    <a:pt x="2015104" y="1918850"/>
                  </a:lnTo>
                  <a:lnTo>
                    <a:pt x="1984279" y="1952187"/>
                  </a:lnTo>
                  <a:lnTo>
                    <a:pt x="1952177" y="1984287"/>
                  </a:lnTo>
                  <a:lnTo>
                    <a:pt x="1918840" y="2015111"/>
                  </a:lnTo>
                  <a:lnTo>
                    <a:pt x="1884306" y="2044619"/>
                  </a:lnTo>
                  <a:lnTo>
                    <a:pt x="1848617" y="2072771"/>
                  </a:lnTo>
                  <a:lnTo>
                    <a:pt x="1811811" y="2099527"/>
                  </a:lnTo>
                  <a:lnTo>
                    <a:pt x="1773930" y="2124847"/>
                  </a:lnTo>
                  <a:lnTo>
                    <a:pt x="1735013" y="2148690"/>
                  </a:lnTo>
                  <a:lnTo>
                    <a:pt x="1695100" y="2171018"/>
                  </a:lnTo>
                  <a:lnTo>
                    <a:pt x="1654231" y="2191789"/>
                  </a:lnTo>
                  <a:lnTo>
                    <a:pt x="1612446" y="2210964"/>
                  </a:lnTo>
                  <a:lnTo>
                    <a:pt x="1569785" y="2228502"/>
                  </a:lnTo>
                  <a:lnTo>
                    <a:pt x="1526289" y="2244365"/>
                  </a:lnTo>
                  <a:lnTo>
                    <a:pt x="1481997" y="2258511"/>
                  </a:lnTo>
                  <a:lnTo>
                    <a:pt x="1436949" y="2270901"/>
                  </a:lnTo>
                  <a:lnTo>
                    <a:pt x="1391186" y="2281494"/>
                  </a:lnTo>
                  <a:lnTo>
                    <a:pt x="1344746" y="2290251"/>
                  </a:lnTo>
                  <a:lnTo>
                    <a:pt x="1297672" y="2297132"/>
                  </a:lnTo>
                  <a:lnTo>
                    <a:pt x="1250001" y="2302096"/>
                  </a:lnTo>
                  <a:lnTo>
                    <a:pt x="1201775" y="2305104"/>
                  </a:lnTo>
                  <a:lnTo>
                    <a:pt x="1153033" y="2306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0" y="0"/>
            <a:ext cx="18288000" cy="1373505"/>
          </a:xfrm>
          <a:custGeom>
            <a:avLst/>
            <a:gdLst/>
            <a:ahLst/>
            <a:cxnLst/>
            <a:rect l="l" t="t" r="r" b="b"/>
            <a:pathLst>
              <a:path w="18288000" h="1373505">
                <a:moveTo>
                  <a:pt x="18287991" y="1372940"/>
                </a:moveTo>
                <a:lnTo>
                  <a:pt x="0" y="1372940"/>
                </a:lnTo>
                <a:lnTo>
                  <a:pt x="0" y="0"/>
                </a:lnTo>
                <a:lnTo>
                  <a:pt x="18287991" y="0"/>
                </a:lnTo>
                <a:lnTo>
                  <a:pt x="18287991" y="137294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784800" y="162510"/>
            <a:ext cx="6032500" cy="1092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>
                <a:solidFill>
                  <a:srgbClr val="FFFFFF"/>
                </a:solidFill>
              </a:rPr>
              <a:t>KEY</a:t>
            </a:r>
            <a:r>
              <a:rPr dirty="0" spc="-745">
                <a:solidFill>
                  <a:srgbClr val="FFFFFF"/>
                </a:solidFill>
              </a:rPr>
              <a:t> </a:t>
            </a:r>
            <a:r>
              <a:rPr dirty="0" spc="-420">
                <a:solidFill>
                  <a:srgbClr val="FFFFFF"/>
                </a:solidFill>
              </a:rPr>
              <a:t>INSIGHTS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0582421" y="6592785"/>
            <a:ext cx="1470660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4550" spc="-185" b="1">
                <a:solidFill>
                  <a:srgbClr val="1E2F47"/>
                </a:solidFill>
                <a:latin typeface="Verdana"/>
                <a:cs typeface="Verdana"/>
              </a:rPr>
              <a:t>2</a:t>
            </a:r>
            <a:r>
              <a:rPr dirty="0" sz="4550" spc="-1745" b="1">
                <a:solidFill>
                  <a:srgbClr val="1E2F47"/>
                </a:solidFill>
                <a:latin typeface="Verdana"/>
                <a:cs typeface="Verdana"/>
              </a:rPr>
              <a:t>0</a:t>
            </a:r>
            <a:r>
              <a:rPr dirty="0" baseline="-37851" sz="6825" spc="-1800" b="1">
                <a:solidFill>
                  <a:srgbClr val="1E2F47"/>
                </a:solidFill>
                <a:latin typeface="Verdana"/>
                <a:cs typeface="Verdana"/>
              </a:rPr>
              <a:t>-</a:t>
            </a:r>
            <a:r>
              <a:rPr dirty="0" sz="4550" spc="-595" b="1">
                <a:solidFill>
                  <a:srgbClr val="1E2F47"/>
                </a:solidFill>
                <a:latin typeface="Verdana"/>
                <a:cs typeface="Verdana"/>
              </a:rPr>
              <a:t>23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584305" y="7381621"/>
            <a:ext cx="1467485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50" spc="-434" b="1">
                <a:solidFill>
                  <a:srgbClr val="1E2F47"/>
                </a:solidFill>
                <a:latin typeface="Verdana"/>
                <a:cs typeface="Verdana"/>
              </a:rPr>
              <a:t>2030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163825" y="6363465"/>
            <a:ext cx="1958339" cy="193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9710" marR="5080" indent="-207645">
              <a:lnSpc>
                <a:spcPct val="117100"/>
              </a:lnSpc>
              <a:spcBef>
                <a:spcPts val="95"/>
              </a:spcBef>
            </a:pPr>
            <a:r>
              <a:rPr dirty="0" sz="5350" spc="-75">
                <a:solidFill>
                  <a:srgbClr val="FFFFFF"/>
                </a:solidFill>
                <a:latin typeface="Arial"/>
                <a:cs typeface="Arial"/>
              </a:rPr>
              <a:t>CAGR </a:t>
            </a:r>
            <a:r>
              <a:rPr dirty="0" sz="5350" spc="-20">
                <a:solidFill>
                  <a:srgbClr val="FFFFFF"/>
                </a:solidFill>
                <a:latin typeface="Arial"/>
                <a:cs typeface="Arial"/>
              </a:rPr>
              <a:t>5.0%</a:t>
            </a:r>
            <a:endParaRPr sz="535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9824984" y="2920078"/>
            <a:ext cx="8463280" cy="2901315"/>
            <a:chOff x="9824984" y="2920078"/>
            <a:chExt cx="8463280" cy="2901315"/>
          </a:xfrm>
        </p:grpSpPr>
        <p:sp>
          <p:nvSpPr>
            <p:cNvPr id="13" name="object 13" descr=""/>
            <p:cNvSpPr/>
            <p:nvPr/>
          </p:nvSpPr>
          <p:spPr>
            <a:xfrm>
              <a:off x="9824984" y="2920078"/>
              <a:ext cx="8463280" cy="2901315"/>
            </a:xfrm>
            <a:custGeom>
              <a:avLst/>
              <a:gdLst/>
              <a:ahLst/>
              <a:cxnLst/>
              <a:rect l="l" t="t" r="r" b="b"/>
              <a:pathLst>
                <a:path w="8463280" h="2901315">
                  <a:moveTo>
                    <a:pt x="7848508" y="2901144"/>
                  </a:moveTo>
                  <a:lnTo>
                    <a:pt x="952499" y="2901144"/>
                  </a:lnTo>
                  <a:lnTo>
                    <a:pt x="902129" y="2899812"/>
                  </a:lnTo>
                  <a:lnTo>
                    <a:pt x="852129" y="2895845"/>
                  </a:lnTo>
                  <a:lnTo>
                    <a:pt x="802595" y="2889279"/>
                  </a:lnTo>
                  <a:lnTo>
                    <a:pt x="753620" y="2880156"/>
                  </a:lnTo>
                  <a:lnTo>
                    <a:pt x="705300" y="2868513"/>
                  </a:lnTo>
                  <a:lnTo>
                    <a:pt x="657729" y="2854391"/>
                  </a:lnTo>
                  <a:lnTo>
                    <a:pt x="611002" y="2837828"/>
                  </a:lnTo>
                  <a:lnTo>
                    <a:pt x="565215" y="2818863"/>
                  </a:lnTo>
                  <a:lnTo>
                    <a:pt x="520461" y="2797536"/>
                  </a:lnTo>
                  <a:lnTo>
                    <a:pt x="476835" y="2773886"/>
                  </a:lnTo>
                  <a:lnTo>
                    <a:pt x="434433" y="2747952"/>
                  </a:lnTo>
                  <a:lnTo>
                    <a:pt x="393349" y="2719774"/>
                  </a:lnTo>
                  <a:lnTo>
                    <a:pt x="353677" y="2689389"/>
                  </a:lnTo>
                  <a:lnTo>
                    <a:pt x="315514" y="2656838"/>
                  </a:lnTo>
                  <a:lnTo>
                    <a:pt x="278952" y="2622160"/>
                  </a:lnTo>
                  <a:lnTo>
                    <a:pt x="244280" y="2585605"/>
                  </a:lnTo>
                  <a:lnTo>
                    <a:pt x="211734" y="2547446"/>
                  </a:lnTo>
                  <a:lnTo>
                    <a:pt x="181354" y="2507779"/>
                  </a:lnTo>
                  <a:lnTo>
                    <a:pt x="153179" y="2466698"/>
                  </a:lnTo>
                  <a:lnTo>
                    <a:pt x="127248" y="2424299"/>
                  </a:lnTo>
                  <a:lnTo>
                    <a:pt x="103600" y="2380676"/>
                  </a:lnTo>
                  <a:lnTo>
                    <a:pt x="82275" y="2335924"/>
                  </a:lnTo>
                  <a:lnTo>
                    <a:pt x="63312" y="2290138"/>
                  </a:lnTo>
                  <a:lnTo>
                    <a:pt x="46750" y="2243412"/>
                  </a:lnTo>
                  <a:lnTo>
                    <a:pt x="32629" y="2195842"/>
                  </a:lnTo>
                  <a:lnTo>
                    <a:pt x="20987" y="2147523"/>
                  </a:lnTo>
                  <a:lnTo>
                    <a:pt x="11864" y="2098548"/>
                  </a:lnTo>
                  <a:lnTo>
                    <a:pt x="5298" y="2049014"/>
                  </a:lnTo>
                  <a:lnTo>
                    <a:pt x="1331" y="1999014"/>
                  </a:lnTo>
                  <a:lnTo>
                    <a:pt x="0" y="1948652"/>
                  </a:lnTo>
                  <a:lnTo>
                    <a:pt x="0" y="952488"/>
                  </a:lnTo>
                  <a:lnTo>
                    <a:pt x="1331" y="902127"/>
                  </a:lnTo>
                  <a:lnTo>
                    <a:pt x="5298" y="852128"/>
                  </a:lnTo>
                  <a:lnTo>
                    <a:pt x="11864" y="802595"/>
                  </a:lnTo>
                  <a:lnTo>
                    <a:pt x="20987" y="753622"/>
                  </a:lnTo>
                  <a:lnTo>
                    <a:pt x="32629" y="705305"/>
                  </a:lnTo>
                  <a:lnTo>
                    <a:pt x="46750" y="657737"/>
                  </a:lnTo>
                  <a:lnTo>
                    <a:pt x="63312" y="611013"/>
                  </a:lnTo>
                  <a:lnTo>
                    <a:pt x="82275" y="565228"/>
                  </a:lnTo>
                  <a:lnTo>
                    <a:pt x="103600" y="520478"/>
                  </a:lnTo>
                  <a:lnTo>
                    <a:pt x="127248" y="476855"/>
                  </a:lnTo>
                  <a:lnTo>
                    <a:pt x="153179" y="434455"/>
                  </a:lnTo>
                  <a:lnTo>
                    <a:pt x="181354" y="393373"/>
                  </a:lnTo>
                  <a:lnTo>
                    <a:pt x="211734" y="353704"/>
                  </a:lnTo>
                  <a:lnTo>
                    <a:pt x="244280" y="315541"/>
                  </a:lnTo>
                  <a:lnTo>
                    <a:pt x="278952" y="278980"/>
                  </a:lnTo>
                  <a:lnTo>
                    <a:pt x="315514" y="244304"/>
                  </a:lnTo>
                  <a:lnTo>
                    <a:pt x="353677" y="211756"/>
                  </a:lnTo>
                  <a:lnTo>
                    <a:pt x="393349" y="181373"/>
                  </a:lnTo>
                  <a:lnTo>
                    <a:pt x="434433" y="153195"/>
                  </a:lnTo>
                  <a:lnTo>
                    <a:pt x="476835" y="127261"/>
                  </a:lnTo>
                  <a:lnTo>
                    <a:pt x="520461" y="103611"/>
                  </a:lnTo>
                  <a:lnTo>
                    <a:pt x="565215" y="82284"/>
                  </a:lnTo>
                  <a:lnTo>
                    <a:pt x="611002" y="63319"/>
                  </a:lnTo>
                  <a:lnTo>
                    <a:pt x="657729" y="46756"/>
                  </a:lnTo>
                  <a:lnTo>
                    <a:pt x="705300" y="32633"/>
                  </a:lnTo>
                  <a:lnTo>
                    <a:pt x="753620" y="20989"/>
                  </a:lnTo>
                  <a:lnTo>
                    <a:pt x="802595" y="11865"/>
                  </a:lnTo>
                  <a:lnTo>
                    <a:pt x="852129" y="5299"/>
                  </a:lnTo>
                  <a:lnTo>
                    <a:pt x="902129" y="1331"/>
                  </a:lnTo>
                  <a:lnTo>
                    <a:pt x="952497" y="0"/>
                  </a:lnTo>
                  <a:lnTo>
                    <a:pt x="7848510" y="0"/>
                  </a:lnTo>
                  <a:lnTo>
                    <a:pt x="7898878" y="1331"/>
                  </a:lnTo>
                  <a:lnTo>
                    <a:pt x="7948878" y="5299"/>
                  </a:lnTo>
                  <a:lnTo>
                    <a:pt x="7998412" y="11865"/>
                  </a:lnTo>
                  <a:lnTo>
                    <a:pt x="8047387" y="20989"/>
                  </a:lnTo>
                  <a:lnTo>
                    <a:pt x="8095706" y="32633"/>
                  </a:lnTo>
                  <a:lnTo>
                    <a:pt x="8143276" y="46756"/>
                  </a:lnTo>
                  <a:lnTo>
                    <a:pt x="8190002" y="63319"/>
                  </a:lnTo>
                  <a:lnTo>
                    <a:pt x="8235788" y="82284"/>
                  </a:lnTo>
                  <a:lnTo>
                    <a:pt x="8280540" y="103611"/>
                  </a:lnTo>
                  <a:lnTo>
                    <a:pt x="8324163" y="127261"/>
                  </a:lnTo>
                  <a:lnTo>
                    <a:pt x="8366562" y="153195"/>
                  </a:lnTo>
                  <a:lnTo>
                    <a:pt x="8407643" y="181373"/>
                  </a:lnTo>
                  <a:lnTo>
                    <a:pt x="8447310" y="211756"/>
                  </a:lnTo>
                  <a:lnTo>
                    <a:pt x="8463015" y="2675992"/>
                  </a:lnTo>
                  <a:lnTo>
                    <a:pt x="8447310" y="2689389"/>
                  </a:lnTo>
                  <a:lnTo>
                    <a:pt x="8407643" y="2719774"/>
                  </a:lnTo>
                  <a:lnTo>
                    <a:pt x="8366562" y="2747952"/>
                  </a:lnTo>
                  <a:lnTo>
                    <a:pt x="8324163" y="2773886"/>
                  </a:lnTo>
                  <a:lnTo>
                    <a:pt x="8280540" y="2797536"/>
                  </a:lnTo>
                  <a:lnTo>
                    <a:pt x="8235788" y="2818863"/>
                  </a:lnTo>
                  <a:lnTo>
                    <a:pt x="8190002" y="2837828"/>
                  </a:lnTo>
                  <a:lnTo>
                    <a:pt x="8143276" y="2854391"/>
                  </a:lnTo>
                  <a:lnTo>
                    <a:pt x="8095706" y="2868513"/>
                  </a:lnTo>
                  <a:lnTo>
                    <a:pt x="8047387" y="2880156"/>
                  </a:lnTo>
                  <a:lnTo>
                    <a:pt x="7998412" y="2889279"/>
                  </a:lnTo>
                  <a:lnTo>
                    <a:pt x="7948878" y="2895845"/>
                  </a:lnTo>
                  <a:lnTo>
                    <a:pt x="7898878" y="2899812"/>
                  </a:lnTo>
                  <a:lnTo>
                    <a:pt x="7848508" y="2901144"/>
                  </a:lnTo>
                  <a:close/>
                </a:path>
              </a:pathLst>
            </a:custGeom>
            <a:solidFill>
              <a:srgbClr val="20181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19456" y="3276538"/>
              <a:ext cx="2343149" cy="2333609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0164890" y="3182995"/>
              <a:ext cx="2306320" cy="2306320"/>
            </a:xfrm>
            <a:custGeom>
              <a:avLst/>
              <a:gdLst/>
              <a:ahLst/>
              <a:cxnLst/>
              <a:rect l="l" t="t" r="r" b="b"/>
              <a:pathLst>
                <a:path w="2306320" h="2306320">
                  <a:moveTo>
                    <a:pt x="1153033" y="2306116"/>
                  </a:moveTo>
                  <a:lnTo>
                    <a:pt x="1104292" y="2305105"/>
                  </a:lnTo>
                  <a:lnTo>
                    <a:pt x="1056066" y="2302097"/>
                  </a:lnTo>
                  <a:lnTo>
                    <a:pt x="1008396" y="2297132"/>
                  </a:lnTo>
                  <a:lnTo>
                    <a:pt x="961321" y="2290251"/>
                  </a:lnTo>
                  <a:lnTo>
                    <a:pt x="914883" y="2281494"/>
                  </a:lnTo>
                  <a:lnTo>
                    <a:pt x="869120" y="2270901"/>
                  </a:lnTo>
                  <a:lnTo>
                    <a:pt x="824073" y="2258511"/>
                  </a:lnTo>
                  <a:lnTo>
                    <a:pt x="779781" y="2244365"/>
                  </a:lnTo>
                  <a:lnTo>
                    <a:pt x="736286" y="2228502"/>
                  </a:lnTo>
                  <a:lnTo>
                    <a:pt x="693626" y="2210964"/>
                  </a:lnTo>
                  <a:lnTo>
                    <a:pt x="651842" y="2191789"/>
                  </a:lnTo>
                  <a:lnTo>
                    <a:pt x="610974" y="2171018"/>
                  </a:lnTo>
                  <a:lnTo>
                    <a:pt x="571062" y="2148690"/>
                  </a:lnTo>
                  <a:lnTo>
                    <a:pt x="532146" y="2124847"/>
                  </a:lnTo>
                  <a:lnTo>
                    <a:pt x="494266" y="2099527"/>
                  </a:lnTo>
                  <a:lnTo>
                    <a:pt x="457461" y="2072771"/>
                  </a:lnTo>
                  <a:lnTo>
                    <a:pt x="421773" y="2044619"/>
                  </a:lnTo>
                  <a:lnTo>
                    <a:pt x="387241" y="2015111"/>
                  </a:lnTo>
                  <a:lnTo>
                    <a:pt x="353904" y="1984287"/>
                  </a:lnTo>
                  <a:lnTo>
                    <a:pt x="321804" y="1952187"/>
                  </a:lnTo>
                  <a:lnTo>
                    <a:pt x="290980" y="1918851"/>
                  </a:lnTo>
                  <a:lnTo>
                    <a:pt x="261472" y="1884318"/>
                  </a:lnTo>
                  <a:lnTo>
                    <a:pt x="233320" y="1848630"/>
                  </a:lnTo>
                  <a:lnTo>
                    <a:pt x="206564" y="1811826"/>
                  </a:lnTo>
                  <a:lnTo>
                    <a:pt x="181244" y="1773945"/>
                  </a:lnTo>
                  <a:lnTo>
                    <a:pt x="157401" y="1735029"/>
                  </a:lnTo>
                  <a:lnTo>
                    <a:pt x="135074" y="1695117"/>
                  </a:lnTo>
                  <a:lnTo>
                    <a:pt x="114302" y="1654249"/>
                  </a:lnTo>
                  <a:lnTo>
                    <a:pt x="95127" y="1612465"/>
                  </a:lnTo>
                  <a:lnTo>
                    <a:pt x="77589" y="1569806"/>
                  </a:lnTo>
                  <a:lnTo>
                    <a:pt x="61726" y="1526310"/>
                  </a:lnTo>
                  <a:lnTo>
                    <a:pt x="47580" y="1482019"/>
                  </a:lnTo>
                  <a:lnTo>
                    <a:pt x="35190" y="1436971"/>
                  </a:lnTo>
                  <a:lnTo>
                    <a:pt x="24597" y="1391209"/>
                  </a:lnTo>
                  <a:lnTo>
                    <a:pt x="15840" y="1344770"/>
                  </a:lnTo>
                  <a:lnTo>
                    <a:pt x="8959" y="1297695"/>
                  </a:lnTo>
                  <a:lnTo>
                    <a:pt x="3995" y="1250025"/>
                  </a:lnTo>
                  <a:lnTo>
                    <a:pt x="987" y="1201799"/>
                  </a:lnTo>
                  <a:lnTo>
                    <a:pt x="0" y="1154233"/>
                  </a:lnTo>
                  <a:lnTo>
                    <a:pt x="0" y="1151883"/>
                  </a:lnTo>
                  <a:lnTo>
                    <a:pt x="987" y="1104316"/>
                  </a:lnTo>
                  <a:lnTo>
                    <a:pt x="3995" y="1056090"/>
                  </a:lnTo>
                  <a:lnTo>
                    <a:pt x="8959" y="1008420"/>
                  </a:lnTo>
                  <a:lnTo>
                    <a:pt x="15840" y="961346"/>
                  </a:lnTo>
                  <a:lnTo>
                    <a:pt x="24597" y="914907"/>
                  </a:lnTo>
                  <a:lnTo>
                    <a:pt x="35190" y="869144"/>
                  </a:lnTo>
                  <a:lnTo>
                    <a:pt x="47580" y="824097"/>
                  </a:lnTo>
                  <a:lnTo>
                    <a:pt x="61726" y="779805"/>
                  </a:lnTo>
                  <a:lnTo>
                    <a:pt x="77589" y="736310"/>
                  </a:lnTo>
                  <a:lnTo>
                    <a:pt x="95127" y="693650"/>
                  </a:lnTo>
                  <a:lnTo>
                    <a:pt x="114302" y="651866"/>
                  </a:lnTo>
                  <a:lnTo>
                    <a:pt x="135074" y="610998"/>
                  </a:lnTo>
                  <a:lnTo>
                    <a:pt x="157401" y="571086"/>
                  </a:lnTo>
                  <a:lnTo>
                    <a:pt x="181244" y="532170"/>
                  </a:lnTo>
                  <a:lnTo>
                    <a:pt x="206564" y="494290"/>
                  </a:lnTo>
                  <a:lnTo>
                    <a:pt x="233320" y="457486"/>
                  </a:lnTo>
                  <a:lnTo>
                    <a:pt x="261472" y="421797"/>
                  </a:lnTo>
                  <a:lnTo>
                    <a:pt x="290980" y="387265"/>
                  </a:lnTo>
                  <a:lnTo>
                    <a:pt x="321804" y="353929"/>
                  </a:lnTo>
                  <a:lnTo>
                    <a:pt x="353904" y="321829"/>
                  </a:lnTo>
                  <a:lnTo>
                    <a:pt x="387241" y="291004"/>
                  </a:lnTo>
                  <a:lnTo>
                    <a:pt x="421773" y="261496"/>
                  </a:lnTo>
                  <a:lnTo>
                    <a:pt x="457461" y="233344"/>
                  </a:lnTo>
                  <a:lnTo>
                    <a:pt x="494266" y="206588"/>
                  </a:lnTo>
                  <a:lnTo>
                    <a:pt x="532146" y="181269"/>
                  </a:lnTo>
                  <a:lnTo>
                    <a:pt x="571062" y="157425"/>
                  </a:lnTo>
                  <a:lnTo>
                    <a:pt x="610974" y="135098"/>
                  </a:lnTo>
                  <a:lnTo>
                    <a:pt x="651842" y="114327"/>
                  </a:lnTo>
                  <a:lnTo>
                    <a:pt x="693626" y="95152"/>
                  </a:lnTo>
                  <a:lnTo>
                    <a:pt x="736286" y="77613"/>
                  </a:lnTo>
                  <a:lnTo>
                    <a:pt x="779781" y="61751"/>
                  </a:lnTo>
                  <a:lnTo>
                    <a:pt x="824073" y="47605"/>
                  </a:lnTo>
                  <a:lnTo>
                    <a:pt x="869120" y="35215"/>
                  </a:lnTo>
                  <a:lnTo>
                    <a:pt x="914883" y="24621"/>
                  </a:lnTo>
                  <a:lnTo>
                    <a:pt x="961321" y="15864"/>
                  </a:lnTo>
                  <a:lnTo>
                    <a:pt x="1008396" y="8983"/>
                  </a:lnTo>
                  <a:lnTo>
                    <a:pt x="1056066" y="4019"/>
                  </a:lnTo>
                  <a:lnTo>
                    <a:pt x="1104292" y="1011"/>
                  </a:lnTo>
                  <a:lnTo>
                    <a:pt x="1153030" y="0"/>
                  </a:lnTo>
                  <a:lnTo>
                    <a:pt x="1201775" y="1011"/>
                  </a:lnTo>
                  <a:lnTo>
                    <a:pt x="1250001" y="4019"/>
                  </a:lnTo>
                  <a:lnTo>
                    <a:pt x="1297672" y="8983"/>
                  </a:lnTo>
                  <a:lnTo>
                    <a:pt x="1344746" y="15864"/>
                  </a:lnTo>
                  <a:lnTo>
                    <a:pt x="1391186" y="24621"/>
                  </a:lnTo>
                  <a:lnTo>
                    <a:pt x="1436949" y="35215"/>
                  </a:lnTo>
                  <a:lnTo>
                    <a:pt x="1481997" y="47605"/>
                  </a:lnTo>
                  <a:lnTo>
                    <a:pt x="1526289" y="61751"/>
                  </a:lnTo>
                  <a:lnTo>
                    <a:pt x="1569785" y="77613"/>
                  </a:lnTo>
                  <a:lnTo>
                    <a:pt x="1612446" y="95152"/>
                  </a:lnTo>
                  <a:lnTo>
                    <a:pt x="1654231" y="114327"/>
                  </a:lnTo>
                  <a:lnTo>
                    <a:pt x="1695100" y="135098"/>
                  </a:lnTo>
                  <a:lnTo>
                    <a:pt x="1735013" y="157425"/>
                  </a:lnTo>
                  <a:lnTo>
                    <a:pt x="1773930" y="181269"/>
                  </a:lnTo>
                  <a:lnTo>
                    <a:pt x="1811811" y="206588"/>
                  </a:lnTo>
                  <a:lnTo>
                    <a:pt x="1848617" y="233344"/>
                  </a:lnTo>
                  <a:lnTo>
                    <a:pt x="1884306" y="261496"/>
                  </a:lnTo>
                  <a:lnTo>
                    <a:pt x="1918840" y="291004"/>
                  </a:lnTo>
                  <a:lnTo>
                    <a:pt x="1952177" y="321829"/>
                  </a:lnTo>
                  <a:lnTo>
                    <a:pt x="1984279" y="353929"/>
                  </a:lnTo>
                  <a:lnTo>
                    <a:pt x="2015104" y="387265"/>
                  </a:lnTo>
                  <a:lnTo>
                    <a:pt x="2044613" y="421797"/>
                  </a:lnTo>
                  <a:lnTo>
                    <a:pt x="2072766" y="457486"/>
                  </a:lnTo>
                  <a:lnTo>
                    <a:pt x="2099523" y="494290"/>
                  </a:lnTo>
                  <a:lnTo>
                    <a:pt x="2124844" y="532170"/>
                  </a:lnTo>
                  <a:lnTo>
                    <a:pt x="2148689" y="571086"/>
                  </a:lnTo>
                  <a:lnTo>
                    <a:pt x="2171017" y="610998"/>
                  </a:lnTo>
                  <a:lnTo>
                    <a:pt x="2191789" y="651866"/>
                  </a:lnTo>
                  <a:lnTo>
                    <a:pt x="2210965" y="693650"/>
                  </a:lnTo>
                  <a:lnTo>
                    <a:pt x="2228504" y="736310"/>
                  </a:lnTo>
                  <a:lnTo>
                    <a:pt x="2244368" y="779805"/>
                  </a:lnTo>
                  <a:lnTo>
                    <a:pt x="2258514" y="824097"/>
                  </a:lnTo>
                  <a:lnTo>
                    <a:pt x="2270905" y="869144"/>
                  </a:lnTo>
                  <a:lnTo>
                    <a:pt x="2281499" y="914907"/>
                  </a:lnTo>
                  <a:lnTo>
                    <a:pt x="2290257" y="961346"/>
                  </a:lnTo>
                  <a:lnTo>
                    <a:pt x="2297138" y="1008420"/>
                  </a:lnTo>
                  <a:lnTo>
                    <a:pt x="2302102" y="1056090"/>
                  </a:lnTo>
                  <a:lnTo>
                    <a:pt x="2305111" y="1104316"/>
                  </a:lnTo>
                  <a:lnTo>
                    <a:pt x="2306098" y="1151883"/>
                  </a:lnTo>
                  <a:lnTo>
                    <a:pt x="2306098" y="1154233"/>
                  </a:lnTo>
                  <a:lnTo>
                    <a:pt x="2305111" y="1201799"/>
                  </a:lnTo>
                  <a:lnTo>
                    <a:pt x="2302102" y="1250025"/>
                  </a:lnTo>
                  <a:lnTo>
                    <a:pt x="2297138" y="1297695"/>
                  </a:lnTo>
                  <a:lnTo>
                    <a:pt x="2290257" y="1344770"/>
                  </a:lnTo>
                  <a:lnTo>
                    <a:pt x="2281499" y="1391209"/>
                  </a:lnTo>
                  <a:lnTo>
                    <a:pt x="2270905" y="1436971"/>
                  </a:lnTo>
                  <a:lnTo>
                    <a:pt x="2258514" y="1482019"/>
                  </a:lnTo>
                  <a:lnTo>
                    <a:pt x="2244368" y="1526310"/>
                  </a:lnTo>
                  <a:lnTo>
                    <a:pt x="2228504" y="1569806"/>
                  </a:lnTo>
                  <a:lnTo>
                    <a:pt x="2210965" y="1612465"/>
                  </a:lnTo>
                  <a:lnTo>
                    <a:pt x="2191789" y="1654249"/>
                  </a:lnTo>
                  <a:lnTo>
                    <a:pt x="2171017" y="1695117"/>
                  </a:lnTo>
                  <a:lnTo>
                    <a:pt x="2148689" y="1735029"/>
                  </a:lnTo>
                  <a:lnTo>
                    <a:pt x="2124844" y="1773945"/>
                  </a:lnTo>
                  <a:lnTo>
                    <a:pt x="2099523" y="1811826"/>
                  </a:lnTo>
                  <a:lnTo>
                    <a:pt x="2072766" y="1848630"/>
                  </a:lnTo>
                  <a:lnTo>
                    <a:pt x="2044613" y="1884318"/>
                  </a:lnTo>
                  <a:lnTo>
                    <a:pt x="2015104" y="1918851"/>
                  </a:lnTo>
                  <a:lnTo>
                    <a:pt x="1984279" y="1952187"/>
                  </a:lnTo>
                  <a:lnTo>
                    <a:pt x="1952177" y="1984287"/>
                  </a:lnTo>
                  <a:lnTo>
                    <a:pt x="1918840" y="2015111"/>
                  </a:lnTo>
                  <a:lnTo>
                    <a:pt x="1884306" y="2044619"/>
                  </a:lnTo>
                  <a:lnTo>
                    <a:pt x="1848617" y="2072771"/>
                  </a:lnTo>
                  <a:lnTo>
                    <a:pt x="1811811" y="2099527"/>
                  </a:lnTo>
                  <a:lnTo>
                    <a:pt x="1773930" y="2124847"/>
                  </a:lnTo>
                  <a:lnTo>
                    <a:pt x="1735013" y="2148690"/>
                  </a:lnTo>
                  <a:lnTo>
                    <a:pt x="1695100" y="2171018"/>
                  </a:lnTo>
                  <a:lnTo>
                    <a:pt x="1654231" y="2191789"/>
                  </a:lnTo>
                  <a:lnTo>
                    <a:pt x="1612446" y="2210964"/>
                  </a:lnTo>
                  <a:lnTo>
                    <a:pt x="1569785" y="2228502"/>
                  </a:lnTo>
                  <a:lnTo>
                    <a:pt x="1526289" y="2244365"/>
                  </a:lnTo>
                  <a:lnTo>
                    <a:pt x="1481997" y="2258511"/>
                  </a:lnTo>
                  <a:lnTo>
                    <a:pt x="1436949" y="2270901"/>
                  </a:lnTo>
                  <a:lnTo>
                    <a:pt x="1391186" y="2281494"/>
                  </a:lnTo>
                  <a:lnTo>
                    <a:pt x="1344746" y="2290251"/>
                  </a:lnTo>
                  <a:lnTo>
                    <a:pt x="1297672" y="2297132"/>
                  </a:lnTo>
                  <a:lnTo>
                    <a:pt x="1250001" y="2302097"/>
                  </a:lnTo>
                  <a:lnTo>
                    <a:pt x="1201775" y="2305105"/>
                  </a:lnTo>
                  <a:lnTo>
                    <a:pt x="1153033" y="2306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0607821" y="3939319"/>
            <a:ext cx="1419860" cy="723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50" spc="-530" b="1">
                <a:solidFill>
                  <a:srgbClr val="1E2F47"/>
                </a:solidFill>
                <a:latin typeface="Verdana"/>
                <a:cs typeface="Verdana"/>
              </a:rPr>
              <a:t>2023</a:t>
            </a:r>
            <a:endParaRPr sz="4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2891258" y="3291630"/>
            <a:ext cx="4503420" cy="193548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90"/>
              </a:spcBef>
            </a:pPr>
            <a:r>
              <a:rPr dirty="0" sz="5350" spc="-33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53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50" spc="-470">
                <a:solidFill>
                  <a:srgbClr val="FFFFFF"/>
                </a:solidFill>
                <a:latin typeface="Arial"/>
                <a:cs typeface="Arial"/>
              </a:rPr>
              <a:t>SIZE</a:t>
            </a:r>
            <a:endParaRPr sz="53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dirty="0" sz="5350" spc="-265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dirty="0" sz="53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50" spc="-495">
                <a:solidFill>
                  <a:srgbClr val="FFFFFF"/>
                </a:solidFill>
                <a:latin typeface="Arial"/>
                <a:cs typeface="Arial"/>
              </a:rPr>
              <a:t>1.3</a:t>
            </a:r>
            <a:r>
              <a:rPr dirty="0" sz="53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350" spc="28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endParaRPr sz="5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3168" y="156273"/>
            <a:ext cx="170021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35">
                <a:solidFill>
                  <a:srgbClr val="FFFFFF"/>
                </a:solidFill>
              </a:rPr>
              <a:t>REVENUE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40">
                <a:solidFill>
                  <a:srgbClr val="FFFFFF"/>
                </a:solidFill>
              </a:rPr>
              <a:t>MARKET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200">
                <a:solidFill>
                  <a:srgbClr val="FFFFFF"/>
                </a:solidFill>
              </a:rPr>
              <a:t>SHARE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0">
                <a:solidFill>
                  <a:srgbClr val="FFFFFF"/>
                </a:solidFill>
              </a:rPr>
              <a:t>BY</a:t>
            </a:r>
            <a:r>
              <a:rPr dirty="0" sz="6000" spc="-595">
                <a:solidFill>
                  <a:srgbClr val="FFFFFF"/>
                </a:solidFill>
              </a:rPr>
              <a:t> </a:t>
            </a:r>
            <a:r>
              <a:rPr dirty="0" sz="6000" spc="-180">
                <a:solidFill>
                  <a:srgbClr val="FFFFFF"/>
                </a:solidFill>
              </a:rPr>
              <a:t>SEGMENTS</a:t>
            </a:r>
            <a:r>
              <a:rPr dirty="0" sz="6000" spc="-590">
                <a:solidFill>
                  <a:srgbClr val="FFFFFF"/>
                </a:solidFill>
              </a:rPr>
              <a:t> </a:t>
            </a:r>
            <a:r>
              <a:rPr dirty="0" sz="6000" spc="-330">
                <a:solidFill>
                  <a:srgbClr val="FFFFFF"/>
                </a:solidFill>
              </a:rPr>
              <a:t>2022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278148" y="3113456"/>
            <a:ext cx="3597910" cy="50863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150" spc="160">
                <a:solidFill>
                  <a:srgbClr val="43B4BD"/>
                </a:solidFill>
                <a:latin typeface="Trebuchet MS"/>
                <a:cs typeface="Trebuchet MS"/>
              </a:rPr>
              <a:t>Material</a:t>
            </a:r>
            <a:r>
              <a:rPr dirty="0" sz="3150" spc="-130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150" spc="31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15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940248" y="2248713"/>
            <a:ext cx="109220" cy="2468245"/>
            <a:chOff x="4940248" y="2248713"/>
            <a:chExt cx="109220" cy="246824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0248" y="2248713"/>
              <a:ext cx="108874" cy="10887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0248" y="2720501"/>
              <a:ext cx="108874" cy="10887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0248" y="3192290"/>
              <a:ext cx="108874" cy="10887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0248" y="3664079"/>
              <a:ext cx="108874" cy="10887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0248" y="4135867"/>
              <a:ext cx="108874" cy="10887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0248" y="4607656"/>
              <a:ext cx="108874" cy="108874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5198458" y="1986618"/>
            <a:ext cx="1613535" cy="28562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90"/>
              </a:spcBef>
            </a:pPr>
            <a:r>
              <a:rPr dirty="0" sz="2650" spc="35">
                <a:solidFill>
                  <a:srgbClr val="FFFFFF"/>
                </a:solidFill>
                <a:latin typeface="Verdana"/>
                <a:cs typeface="Verdana"/>
              </a:rPr>
              <a:t>Plastic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Polyester </a:t>
            </a:r>
            <a:r>
              <a:rPr dirty="0" sz="2650" spc="-20">
                <a:solidFill>
                  <a:srgbClr val="FFFFFF"/>
                </a:solidFill>
                <a:latin typeface="Verdana"/>
                <a:cs typeface="Verdana"/>
              </a:rPr>
              <a:t>Clay </a:t>
            </a:r>
            <a:r>
              <a:rPr dirty="0" sz="2650" spc="50">
                <a:solidFill>
                  <a:srgbClr val="FFFFFF"/>
                </a:solidFill>
                <a:latin typeface="Verdana"/>
                <a:cs typeface="Verdana"/>
              </a:rPr>
              <a:t>Cotton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Nylon </a:t>
            </a:r>
            <a:r>
              <a:rPr dirty="0" sz="2650" spc="-20">
                <a:solidFill>
                  <a:srgbClr val="FFFFFF"/>
                </a:solidFill>
                <a:latin typeface="Verdana"/>
                <a:cs typeface="Verdana"/>
              </a:rPr>
              <a:t>Silk</a:t>
            </a:r>
            <a:endParaRPr sz="265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0" y="5325861"/>
            <a:ext cx="9076690" cy="4344035"/>
            <a:chOff x="0" y="5325861"/>
            <a:chExt cx="9076690" cy="4344035"/>
          </a:xfrm>
        </p:grpSpPr>
        <p:sp>
          <p:nvSpPr>
            <p:cNvPr id="13" name="object 13" descr=""/>
            <p:cNvSpPr/>
            <p:nvPr/>
          </p:nvSpPr>
          <p:spPr>
            <a:xfrm>
              <a:off x="2809189" y="5325861"/>
              <a:ext cx="6267450" cy="4344035"/>
            </a:xfrm>
            <a:custGeom>
              <a:avLst/>
              <a:gdLst/>
              <a:ahLst/>
              <a:cxnLst/>
              <a:rect l="l" t="t" r="r" b="b"/>
              <a:pathLst>
                <a:path w="6267450" h="4344034">
                  <a:moveTo>
                    <a:pt x="6171540" y="4343784"/>
                  </a:moveTo>
                  <a:lnTo>
                    <a:pt x="95573" y="4343784"/>
                  </a:lnTo>
                  <a:lnTo>
                    <a:pt x="64795" y="4337547"/>
                  </a:lnTo>
                  <a:lnTo>
                    <a:pt x="31088" y="4314790"/>
                  </a:lnTo>
                  <a:lnTo>
                    <a:pt x="8335" y="4281078"/>
                  </a:lnTo>
                  <a:lnTo>
                    <a:pt x="0" y="4239934"/>
                  </a:lnTo>
                  <a:lnTo>
                    <a:pt x="0" y="105934"/>
                  </a:lnTo>
                  <a:lnTo>
                    <a:pt x="8335" y="64795"/>
                  </a:lnTo>
                  <a:lnTo>
                    <a:pt x="31088" y="31093"/>
                  </a:lnTo>
                  <a:lnTo>
                    <a:pt x="64795" y="8347"/>
                  </a:lnTo>
                  <a:lnTo>
                    <a:pt x="106005" y="0"/>
                  </a:lnTo>
                  <a:lnTo>
                    <a:pt x="6161105" y="0"/>
                  </a:lnTo>
                  <a:lnTo>
                    <a:pt x="6202324" y="8347"/>
                  </a:lnTo>
                  <a:lnTo>
                    <a:pt x="6236036" y="31093"/>
                  </a:lnTo>
                  <a:lnTo>
                    <a:pt x="6258793" y="64795"/>
                  </a:lnTo>
                  <a:lnTo>
                    <a:pt x="6267129" y="105934"/>
                  </a:lnTo>
                  <a:lnTo>
                    <a:pt x="6267129" y="4239934"/>
                  </a:lnTo>
                  <a:lnTo>
                    <a:pt x="6258793" y="4281078"/>
                  </a:lnTo>
                  <a:lnTo>
                    <a:pt x="6236036" y="4314790"/>
                  </a:lnTo>
                  <a:lnTo>
                    <a:pt x="6202324" y="4337547"/>
                  </a:lnTo>
                  <a:lnTo>
                    <a:pt x="6171540" y="4343784"/>
                  </a:lnTo>
                  <a:close/>
                </a:path>
              </a:pathLst>
            </a:custGeom>
            <a:solidFill>
              <a:srgbClr val="6E2B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665031"/>
              <a:ext cx="4284345" cy="1206500"/>
            </a:xfrm>
            <a:custGeom>
              <a:avLst/>
              <a:gdLst/>
              <a:ahLst/>
              <a:cxnLst/>
              <a:rect l="l" t="t" r="r" b="b"/>
              <a:pathLst>
                <a:path w="4284345" h="1206500">
                  <a:moveTo>
                    <a:pt x="0" y="1206364"/>
                  </a:moveTo>
                  <a:lnTo>
                    <a:pt x="0" y="0"/>
                  </a:lnTo>
                  <a:lnTo>
                    <a:pt x="3851025" y="0"/>
                  </a:lnTo>
                  <a:lnTo>
                    <a:pt x="4284145" y="1206364"/>
                  </a:lnTo>
                  <a:lnTo>
                    <a:pt x="0" y="12063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674465" y="6812661"/>
            <a:ext cx="2362835" cy="91122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316865" marR="5080" indent="-304800">
              <a:lnSpc>
                <a:spcPts val="3170"/>
              </a:lnSpc>
              <a:spcBef>
                <a:spcPts val="730"/>
              </a:spcBef>
            </a:pPr>
            <a:r>
              <a:rPr dirty="0" sz="3150" spc="204">
                <a:solidFill>
                  <a:srgbClr val="43B4BD"/>
                </a:solidFill>
                <a:latin typeface="Trebuchet MS"/>
                <a:cs typeface="Trebuchet MS"/>
              </a:rPr>
              <a:t>Application </a:t>
            </a:r>
            <a:r>
              <a:rPr dirty="0" sz="3150" spc="310">
                <a:solidFill>
                  <a:srgbClr val="43B4BD"/>
                </a:solidFill>
                <a:latin typeface="Trebuchet MS"/>
                <a:cs typeface="Trebuchet MS"/>
              </a:rPr>
              <a:t>Segment</a:t>
            </a:r>
            <a:endParaRPr sz="3150">
              <a:latin typeface="Trebuchet MS"/>
              <a:cs typeface="Trebuchet MS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348296" y="5548273"/>
            <a:ext cx="109220" cy="3883660"/>
            <a:chOff x="4348296" y="5548273"/>
            <a:chExt cx="109220" cy="3883660"/>
          </a:xfrm>
        </p:grpSpPr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5548273"/>
              <a:ext cx="108874" cy="108874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6020062"/>
              <a:ext cx="108874" cy="108874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6491851"/>
              <a:ext cx="108874" cy="10887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6963639"/>
              <a:ext cx="108874" cy="10887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7435428"/>
              <a:ext cx="108874" cy="10887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7907217"/>
              <a:ext cx="108874" cy="10887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8379005"/>
              <a:ext cx="108874" cy="108874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8850794"/>
              <a:ext cx="108874" cy="10887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8296" y="9322583"/>
              <a:ext cx="108874" cy="108874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4606506" y="5286178"/>
            <a:ext cx="4008754" cy="4271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759585">
              <a:lnSpc>
                <a:spcPct val="116799"/>
              </a:lnSpc>
              <a:spcBef>
                <a:spcPts val="90"/>
              </a:spcBef>
            </a:pP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Residential </a:t>
            </a:r>
            <a:r>
              <a:rPr dirty="0" sz="2650" spc="55">
                <a:solidFill>
                  <a:srgbClr val="FFFFFF"/>
                </a:solidFill>
                <a:latin typeface="Verdana"/>
                <a:cs typeface="Verdana"/>
              </a:rPr>
              <a:t>Commercial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Hotels Offices Schools Hospitals </a:t>
            </a:r>
            <a:r>
              <a:rPr dirty="0" sz="2650" spc="65">
                <a:solidFill>
                  <a:srgbClr val="FFFFFF"/>
                </a:solidFill>
                <a:latin typeface="Verdana"/>
                <a:cs typeface="Verdana"/>
              </a:rPr>
              <a:t>Theme</a:t>
            </a:r>
            <a:r>
              <a:rPr dirty="0" sz="2650" spc="-22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20">
                <a:solidFill>
                  <a:srgbClr val="FFFFFF"/>
                </a:solidFill>
                <a:latin typeface="Verdana"/>
                <a:cs typeface="Verdana"/>
              </a:rPr>
              <a:t>parks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Airports</a:t>
            </a:r>
            <a:endParaRPr sz="2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2650">
                <a:solidFill>
                  <a:srgbClr val="FFFFFF"/>
                </a:solidFill>
                <a:latin typeface="Verdana"/>
                <a:cs typeface="Verdana"/>
              </a:rPr>
              <a:t>Cruise</a:t>
            </a:r>
            <a:r>
              <a:rPr dirty="0" sz="265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>
                <a:solidFill>
                  <a:srgbClr val="FFFFFF"/>
                </a:solidFill>
                <a:latin typeface="Verdana"/>
                <a:cs typeface="Verdana"/>
              </a:rPr>
              <a:t>ships</a:t>
            </a:r>
            <a:r>
              <a:rPr dirty="0" sz="265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9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65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others</a:t>
            </a:r>
            <a:endParaRPr sz="2650">
              <a:latin typeface="Verdana"/>
              <a:cs typeface="Verdana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9534784" y="3363132"/>
            <a:ext cx="8753475" cy="4344035"/>
            <a:chOff x="9534784" y="3363132"/>
            <a:chExt cx="8753475" cy="4344035"/>
          </a:xfrm>
        </p:grpSpPr>
        <p:sp>
          <p:nvSpPr>
            <p:cNvPr id="28" name="object 28" descr=""/>
            <p:cNvSpPr/>
            <p:nvPr/>
          </p:nvSpPr>
          <p:spPr>
            <a:xfrm>
              <a:off x="12067733" y="3363132"/>
              <a:ext cx="6220460" cy="4344035"/>
            </a:xfrm>
            <a:custGeom>
              <a:avLst/>
              <a:gdLst/>
              <a:ahLst/>
              <a:cxnLst/>
              <a:rect l="l" t="t" r="r" b="b"/>
              <a:pathLst>
                <a:path w="6220459" h="4344034">
                  <a:moveTo>
                    <a:pt x="6171575" y="4343784"/>
                  </a:moveTo>
                  <a:lnTo>
                    <a:pt x="95598" y="4343784"/>
                  </a:lnTo>
                  <a:lnTo>
                    <a:pt x="64820" y="4337552"/>
                  </a:lnTo>
                  <a:lnTo>
                    <a:pt x="31108" y="4314805"/>
                  </a:lnTo>
                  <a:lnTo>
                    <a:pt x="8351" y="4281104"/>
                  </a:lnTo>
                  <a:lnTo>
                    <a:pt x="0" y="4239891"/>
                  </a:lnTo>
                  <a:lnTo>
                    <a:pt x="0" y="106038"/>
                  </a:lnTo>
                  <a:lnTo>
                    <a:pt x="8351" y="64820"/>
                  </a:lnTo>
                  <a:lnTo>
                    <a:pt x="31108" y="31108"/>
                  </a:lnTo>
                  <a:lnTo>
                    <a:pt x="64820" y="8351"/>
                  </a:lnTo>
                  <a:lnTo>
                    <a:pt x="106039" y="0"/>
                  </a:lnTo>
                  <a:lnTo>
                    <a:pt x="6161135" y="0"/>
                  </a:lnTo>
                  <a:lnTo>
                    <a:pt x="6202349" y="8351"/>
                  </a:lnTo>
                  <a:lnTo>
                    <a:pt x="6220266" y="20450"/>
                  </a:lnTo>
                  <a:lnTo>
                    <a:pt x="6220266" y="4325459"/>
                  </a:lnTo>
                  <a:lnTo>
                    <a:pt x="6202349" y="4337552"/>
                  </a:lnTo>
                  <a:lnTo>
                    <a:pt x="6171575" y="4343784"/>
                  </a:lnTo>
                  <a:close/>
                </a:path>
              </a:pathLst>
            </a:custGeom>
            <a:solidFill>
              <a:srgbClr val="2413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9534784" y="4702362"/>
              <a:ext cx="4008120" cy="1206500"/>
            </a:xfrm>
            <a:custGeom>
              <a:avLst/>
              <a:gdLst/>
              <a:ahLst/>
              <a:cxnLst/>
              <a:rect l="l" t="t" r="r" b="b"/>
              <a:pathLst>
                <a:path w="4008119" h="1206500">
                  <a:moveTo>
                    <a:pt x="0" y="1206364"/>
                  </a:moveTo>
                  <a:lnTo>
                    <a:pt x="0" y="0"/>
                  </a:lnTo>
                  <a:lnTo>
                    <a:pt x="3574846" y="0"/>
                  </a:lnTo>
                  <a:lnTo>
                    <a:pt x="4007965" y="1206364"/>
                  </a:lnTo>
                  <a:lnTo>
                    <a:pt x="0" y="12063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10120966" y="5042292"/>
            <a:ext cx="2835910" cy="50863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150" spc="200">
                <a:solidFill>
                  <a:srgbClr val="43B4BD"/>
                </a:solidFill>
                <a:latin typeface="Trebuchet MS"/>
                <a:cs typeface="Trebuchet MS"/>
              </a:rPr>
              <a:t>Sales</a:t>
            </a:r>
            <a:r>
              <a:rPr dirty="0" sz="3150" spc="-135">
                <a:solidFill>
                  <a:srgbClr val="43B4BD"/>
                </a:solidFill>
                <a:latin typeface="Trebuchet MS"/>
                <a:cs typeface="Trebuchet MS"/>
              </a:rPr>
              <a:t> </a:t>
            </a:r>
            <a:r>
              <a:rPr dirty="0" sz="3150" spc="240">
                <a:solidFill>
                  <a:srgbClr val="43B4BD"/>
                </a:solidFill>
                <a:latin typeface="Trebuchet MS"/>
                <a:cs typeface="Trebuchet MS"/>
              </a:rPr>
              <a:t>Channel</a:t>
            </a:r>
            <a:endParaRPr sz="3150">
              <a:latin typeface="Trebuchet MS"/>
              <a:cs typeface="Trebuchet MS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13539175" y="4221265"/>
            <a:ext cx="109220" cy="2468245"/>
            <a:chOff x="13539175" y="4221265"/>
            <a:chExt cx="109220" cy="2468245"/>
          </a:xfrm>
        </p:grpSpPr>
        <p:pic>
          <p:nvPicPr>
            <p:cNvPr id="32" name="object 3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39175" y="4221265"/>
              <a:ext cx="108874" cy="108874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39175" y="4693054"/>
              <a:ext cx="108874" cy="108874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39175" y="5164843"/>
              <a:ext cx="108874" cy="10887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39175" y="5636632"/>
              <a:ext cx="108874" cy="10887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39175" y="6108420"/>
              <a:ext cx="108874" cy="108874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39175" y="6580209"/>
              <a:ext cx="108874" cy="108874"/>
            </a:xfrm>
            <a:prstGeom prst="rect">
              <a:avLst/>
            </a:prstGeom>
          </p:spPr>
        </p:pic>
      </p:grpSp>
      <p:sp>
        <p:nvSpPr>
          <p:cNvPr id="38" name="object 38" descr=""/>
          <p:cNvSpPr txBox="1"/>
          <p:nvPr/>
        </p:nvSpPr>
        <p:spPr>
          <a:xfrm>
            <a:off x="13797384" y="3959171"/>
            <a:ext cx="4249420" cy="28562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799"/>
              </a:lnSpc>
              <a:spcBef>
                <a:spcPts val="90"/>
              </a:spcBef>
            </a:pP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Wholesalers/Distributors </a:t>
            </a:r>
            <a:r>
              <a:rPr dirty="0" sz="2650">
                <a:solidFill>
                  <a:srgbClr val="FFFFFF"/>
                </a:solidFill>
                <a:latin typeface="Verdana"/>
                <a:cs typeface="Verdana"/>
              </a:rPr>
              <a:t>Direct</a:t>
            </a:r>
            <a:r>
              <a:rPr dirty="0" sz="2650" spc="3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20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endParaRPr sz="2650">
              <a:latin typeface="Verdana"/>
              <a:cs typeface="Verdana"/>
            </a:endParaRPr>
          </a:p>
          <a:p>
            <a:pPr marL="12700" marR="743585">
              <a:lnSpc>
                <a:spcPct val="116799"/>
              </a:lnSpc>
              <a:spcBef>
                <a:spcPts val="5"/>
              </a:spcBef>
            </a:pPr>
            <a:r>
              <a:rPr dirty="0" sz="2650" spc="65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26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Retailers </a:t>
            </a:r>
            <a:r>
              <a:rPr dirty="0" sz="2650" spc="60">
                <a:solidFill>
                  <a:srgbClr val="FFFFFF"/>
                </a:solidFill>
                <a:latin typeface="Verdana"/>
                <a:cs typeface="Verdana"/>
              </a:rPr>
              <a:t>Independent</a:t>
            </a:r>
            <a:r>
              <a:rPr dirty="0" sz="2650" spc="-229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2650">
                <a:solidFill>
                  <a:srgbClr val="FFFFFF"/>
                </a:solidFill>
                <a:latin typeface="Verdana"/>
                <a:cs typeface="Verdana"/>
              </a:rPr>
              <a:t>Specialty</a:t>
            </a:r>
            <a:r>
              <a:rPr dirty="0" sz="2650" spc="-22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Verdana"/>
                <a:cs typeface="Verdana"/>
              </a:rPr>
              <a:t>Stores </a:t>
            </a:r>
            <a:r>
              <a:rPr dirty="0" sz="2650" spc="5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dirty="0" sz="2650" spc="-2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-55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r>
              <a:rPr dirty="0" sz="2650" spc="-204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650" spc="50">
                <a:solidFill>
                  <a:srgbClr val="FFFFFF"/>
                </a:solidFill>
                <a:latin typeface="Verdana"/>
                <a:cs typeface="Verdana"/>
              </a:rPr>
              <a:t>Channel</a:t>
            </a:r>
            <a:endParaRPr sz="2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65" y="1244796"/>
            <a:ext cx="10933489" cy="8991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95"/>
              <a:t>Global</a:t>
            </a:r>
            <a:r>
              <a:rPr dirty="0" sz="4300" spc="-150"/>
              <a:t> </a:t>
            </a:r>
            <a:r>
              <a:rPr dirty="0" sz="4300" spc="114"/>
              <a:t>Artificial</a:t>
            </a:r>
            <a:r>
              <a:rPr dirty="0" sz="4300" spc="-145"/>
              <a:t> </a:t>
            </a:r>
            <a:r>
              <a:rPr dirty="0" sz="4300" spc="114"/>
              <a:t>Plant</a:t>
            </a:r>
            <a:r>
              <a:rPr dirty="0" sz="4300" spc="-145"/>
              <a:t> </a:t>
            </a:r>
            <a:r>
              <a:rPr dirty="0" sz="4300" spc="60"/>
              <a:t>Flowers</a:t>
            </a:r>
            <a:r>
              <a:rPr dirty="0" sz="4300" spc="-145"/>
              <a:t> </a:t>
            </a:r>
            <a:r>
              <a:rPr dirty="0" sz="4300"/>
              <a:t>Market</a:t>
            </a:r>
            <a:r>
              <a:rPr dirty="0" sz="4300" spc="-145"/>
              <a:t> </a:t>
            </a:r>
            <a:r>
              <a:rPr dirty="0" sz="4300"/>
              <a:t>Revenue</a:t>
            </a:r>
            <a:r>
              <a:rPr dirty="0" sz="4300" spc="-145"/>
              <a:t> </a:t>
            </a:r>
            <a:r>
              <a:rPr dirty="0" sz="4300"/>
              <a:t>share</a:t>
            </a:r>
            <a:r>
              <a:rPr dirty="0" sz="4300" spc="-145"/>
              <a:t> </a:t>
            </a:r>
            <a:r>
              <a:rPr dirty="0" sz="4300" spc="125"/>
              <a:t>for</a:t>
            </a:r>
            <a:r>
              <a:rPr dirty="0" sz="4300" spc="-145"/>
              <a:t> </a:t>
            </a:r>
            <a:r>
              <a:rPr dirty="0" sz="4300" spc="-20"/>
              <a:t>2022</a:t>
            </a:r>
            <a:endParaRPr sz="4300"/>
          </a:p>
        </p:txBody>
      </p:sp>
      <p:sp>
        <p:nvSpPr>
          <p:cNvPr id="4" name="object 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19380" rIns="0" bIns="0" rtlCol="0" vert="horz">
            <a:spAutoFit/>
          </a:bodyPr>
          <a:lstStyle/>
          <a:p>
            <a:pPr marL="2054225" marR="5080" indent="-2042160">
              <a:lnSpc>
                <a:spcPts val="6450"/>
              </a:lnSpc>
              <a:spcBef>
                <a:spcPts val="940"/>
              </a:spcBef>
            </a:pPr>
            <a:r>
              <a:rPr dirty="0" sz="6000" spc="110" b="0">
                <a:latin typeface="Verdana"/>
                <a:cs typeface="Verdana"/>
              </a:rPr>
              <a:t>North</a:t>
            </a:r>
            <a:r>
              <a:rPr dirty="0" sz="6000" spc="-525" b="0">
                <a:latin typeface="Verdana"/>
                <a:cs typeface="Verdana"/>
              </a:rPr>
              <a:t> </a:t>
            </a:r>
            <a:r>
              <a:rPr dirty="0" sz="6000" spc="80" b="0">
                <a:latin typeface="Verdana"/>
                <a:cs typeface="Verdana"/>
              </a:rPr>
              <a:t>America </a:t>
            </a:r>
            <a:r>
              <a:rPr dirty="0" sz="6000" spc="-700" b="0">
                <a:latin typeface="Verdana"/>
                <a:cs typeface="Verdana"/>
              </a:rPr>
              <a:t>38%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14567" y="1667853"/>
            <a:ext cx="10459085" cy="3328670"/>
            <a:chOff x="3914567" y="1667853"/>
            <a:chExt cx="10459085" cy="3328670"/>
          </a:xfrm>
        </p:grpSpPr>
        <p:sp>
          <p:nvSpPr>
            <p:cNvPr id="4" name="object 4" descr=""/>
            <p:cNvSpPr/>
            <p:nvPr/>
          </p:nvSpPr>
          <p:spPr>
            <a:xfrm>
              <a:off x="6112184" y="1843128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60">
                  <a:moveTo>
                    <a:pt x="8111196" y="3044870"/>
                  </a:moveTo>
                  <a:lnTo>
                    <a:pt x="150040" y="3044870"/>
                  </a:lnTo>
                  <a:lnTo>
                    <a:pt x="102763" y="3037214"/>
                  </a:lnTo>
                  <a:lnTo>
                    <a:pt x="61557" y="3015861"/>
                  </a:lnTo>
                  <a:lnTo>
                    <a:pt x="29026" y="2983330"/>
                  </a:lnTo>
                  <a:lnTo>
                    <a:pt x="7673" y="2942123"/>
                  </a:lnTo>
                  <a:lnTo>
                    <a:pt x="0" y="2894744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111093" y="0"/>
                  </a:lnTo>
                  <a:lnTo>
                    <a:pt x="8158485" y="7672"/>
                  </a:lnTo>
                  <a:lnTo>
                    <a:pt x="8199693" y="29022"/>
                  </a:lnTo>
                  <a:lnTo>
                    <a:pt x="8232219" y="61551"/>
                  </a:lnTo>
                  <a:lnTo>
                    <a:pt x="8253566" y="102757"/>
                  </a:lnTo>
                  <a:lnTo>
                    <a:pt x="8261237" y="150140"/>
                  </a:lnTo>
                  <a:lnTo>
                    <a:pt x="8261237" y="2894744"/>
                  </a:lnTo>
                  <a:lnTo>
                    <a:pt x="8253566" y="2942123"/>
                  </a:lnTo>
                  <a:lnTo>
                    <a:pt x="8232219" y="2983330"/>
                  </a:lnTo>
                  <a:lnTo>
                    <a:pt x="8199693" y="3015861"/>
                  </a:lnTo>
                  <a:lnTo>
                    <a:pt x="8158485" y="3037214"/>
                  </a:lnTo>
                  <a:lnTo>
                    <a:pt x="8111196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41315" y="1667853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67"/>
                  </a:moveTo>
                  <a:lnTo>
                    <a:pt x="150144" y="3328367"/>
                  </a:lnTo>
                  <a:lnTo>
                    <a:pt x="102763" y="3320696"/>
                  </a:lnTo>
                  <a:lnTo>
                    <a:pt x="61557" y="3299349"/>
                  </a:lnTo>
                  <a:lnTo>
                    <a:pt x="29026" y="3266823"/>
                  </a:lnTo>
                  <a:lnTo>
                    <a:pt x="7673" y="3225615"/>
                  </a:lnTo>
                  <a:lnTo>
                    <a:pt x="0" y="3178223"/>
                  </a:lnTo>
                  <a:lnTo>
                    <a:pt x="0" y="150140"/>
                  </a:lnTo>
                  <a:lnTo>
                    <a:pt x="7673" y="102757"/>
                  </a:lnTo>
                  <a:lnTo>
                    <a:pt x="29026" y="61551"/>
                  </a:lnTo>
                  <a:lnTo>
                    <a:pt x="61557" y="29022"/>
                  </a:lnTo>
                  <a:lnTo>
                    <a:pt x="102763" y="7672"/>
                  </a:lnTo>
                  <a:lnTo>
                    <a:pt x="150144" y="0"/>
                  </a:lnTo>
                  <a:lnTo>
                    <a:pt x="8881964" y="0"/>
                  </a:lnTo>
                  <a:lnTo>
                    <a:pt x="8929356" y="7672"/>
                  </a:lnTo>
                  <a:lnTo>
                    <a:pt x="8970564" y="29022"/>
                  </a:lnTo>
                  <a:lnTo>
                    <a:pt x="9003090" y="61551"/>
                  </a:lnTo>
                  <a:lnTo>
                    <a:pt x="9024437" y="102757"/>
                  </a:lnTo>
                  <a:lnTo>
                    <a:pt x="9032108" y="150140"/>
                  </a:lnTo>
                  <a:lnTo>
                    <a:pt x="9032108" y="3178223"/>
                  </a:lnTo>
                  <a:lnTo>
                    <a:pt x="9024437" y="3225615"/>
                  </a:lnTo>
                  <a:lnTo>
                    <a:pt x="9003090" y="3266823"/>
                  </a:lnTo>
                  <a:lnTo>
                    <a:pt x="8970564" y="3299349"/>
                  </a:lnTo>
                  <a:lnTo>
                    <a:pt x="8929356" y="3320696"/>
                  </a:lnTo>
                  <a:lnTo>
                    <a:pt x="8881963" y="3328367"/>
                  </a:lnTo>
                  <a:close/>
                </a:path>
              </a:pathLst>
            </a:custGeom>
            <a:solidFill>
              <a:srgbClr val="8B46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914559" y="2314218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31"/>
                  </a:moveTo>
                  <a:lnTo>
                    <a:pt x="2586926" y="743508"/>
                  </a:lnTo>
                  <a:lnTo>
                    <a:pt x="2586926" y="150139"/>
                  </a:lnTo>
                  <a:lnTo>
                    <a:pt x="2579255" y="102755"/>
                  </a:lnTo>
                  <a:lnTo>
                    <a:pt x="2557894" y="61556"/>
                  </a:lnTo>
                  <a:lnTo>
                    <a:pt x="2525369" y="29019"/>
                  </a:lnTo>
                  <a:lnTo>
                    <a:pt x="2484158" y="7670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70"/>
                  </a:lnTo>
                  <a:lnTo>
                    <a:pt x="61556" y="29019"/>
                  </a:lnTo>
                  <a:lnTo>
                    <a:pt x="29019" y="61556"/>
                  </a:lnTo>
                  <a:lnTo>
                    <a:pt x="7670" y="102755"/>
                  </a:lnTo>
                  <a:lnTo>
                    <a:pt x="0" y="150139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00"/>
                  </a:lnTo>
                  <a:lnTo>
                    <a:pt x="2436774" y="2102700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31"/>
                  </a:lnTo>
                  <a:close/>
                </a:path>
              </a:pathLst>
            </a:custGeom>
            <a:solidFill>
              <a:srgbClr val="3A1708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914567" y="5290779"/>
            <a:ext cx="10459085" cy="3328670"/>
            <a:chOff x="3914567" y="5290779"/>
            <a:chExt cx="10459085" cy="3328670"/>
          </a:xfrm>
        </p:grpSpPr>
        <p:sp>
          <p:nvSpPr>
            <p:cNvPr id="8" name="object 8" descr=""/>
            <p:cNvSpPr/>
            <p:nvPr/>
          </p:nvSpPr>
          <p:spPr>
            <a:xfrm>
              <a:off x="6112184" y="5466039"/>
              <a:ext cx="8261350" cy="3045460"/>
            </a:xfrm>
            <a:custGeom>
              <a:avLst/>
              <a:gdLst/>
              <a:ahLst/>
              <a:cxnLst/>
              <a:rect l="l" t="t" r="r" b="b"/>
              <a:pathLst>
                <a:path w="8261350" h="3045459">
                  <a:moveTo>
                    <a:pt x="8111214" y="3044870"/>
                  </a:moveTo>
                  <a:lnTo>
                    <a:pt x="150022" y="3044870"/>
                  </a:lnTo>
                  <a:lnTo>
                    <a:pt x="102763" y="3037217"/>
                  </a:lnTo>
                  <a:lnTo>
                    <a:pt x="61557" y="3015863"/>
                  </a:lnTo>
                  <a:lnTo>
                    <a:pt x="29026" y="2983333"/>
                  </a:lnTo>
                  <a:lnTo>
                    <a:pt x="7673" y="2942126"/>
                  </a:lnTo>
                  <a:lnTo>
                    <a:pt x="0" y="2894747"/>
                  </a:lnTo>
                  <a:lnTo>
                    <a:pt x="0" y="150143"/>
                  </a:lnTo>
                  <a:lnTo>
                    <a:pt x="7673" y="102763"/>
                  </a:lnTo>
                  <a:lnTo>
                    <a:pt x="29026" y="61557"/>
                  </a:lnTo>
                  <a:lnTo>
                    <a:pt x="61557" y="29026"/>
                  </a:lnTo>
                  <a:lnTo>
                    <a:pt x="102763" y="7673"/>
                  </a:lnTo>
                  <a:lnTo>
                    <a:pt x="150143" y="0"/>
                  </a:lnTo>
                  <a:lnTo>
                    <a:pt x="8111093" y="0"/>
                  </a:lnTo>
                  <a:lnTo>
                    <a:pt x="8158485" y="7673"/>
                  </a:lnTo>
                  <a:lnTo>
                    <a:pt x="8199693" y="29026"/>
                  </a:lnTo>
                  <a:lnTo>
                    <a:pt x="8232219" y="61557"/>
                  </a:lnTo>
                  <a:lnTo>
                    <a:pt x="8253566" y="102763"/>
                  </a:lnTo>
                  <a:lnTo>
                    <a:pt x="8261237" y="150143"/>
                  </a:lnTo>
                  <a:lnTo>
                    <a:pt x="8261237" y="2894747"/>
                  </a:lnTo>
                  <a:lnTo>
                    <a:pt x="8253566" y="2942126"/>
                  </a:lnTo>
                  <a:lnTo>
                    <a:pt x="8232219" y="2983333"/>
                  </a:lnTo>
                  <a:lnTo>
                    <a:pt x="8199693" y="3015863"/>
                  </a:lnTo>
                  <a:lnTo>
                    <a:pt x="8158485" y="3037217"/>
                  </a:lnTo>
                  <a:lnTo>
                    <a:pt x="8111214" y="3044870"/>
                  </a:lnTo>
                  <a:close/>
                </a:path>
              </a:pathLst>
            </a:custGeom>
            <a:solidFill>
              <a:srgbClr val="1E2F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41315" y="5290779"/>
              <a:ext cx="9032240" cy="3328670"/>
            </a:xfrm>
            <a:custGeom>
              <a:avLst/>
              <a:gdLst/>
              <a:ahLst/>
              <a:cxnLst/>
              <a:rect l="l" t="t" r="r" b="b"/>
              <a:pathLst>
                <a:path w="9032240" h="3328670">
                  <a:moveTo>
                    <a:pt x="8881963" y="3328355"/>
                  </a:moveTo>
                  <a:lnTo>
                    <a:pt x="150144" y="3328355"/>
                  </a:lnTo>
                  <a:lnTo>
                    <a:pt x="102763" y="3320684"/>
                  </a:lnTo>
                  <a:lnTo>
                    <a:pt x="61557" y="3299339"/>
                  </a:lnTo>
                  <a:lnTo>
                    <a:pt x="29026" y="3266817"/>
                  </a:lnTo>
                  <a:lnTo>
                    <a:pt x="7673" y="3225618"/>
                  </a:lnTo>
                  <a:lnTo>
                    <a:pt x="0" y="3178241"/>
                  </a:lnTo>
                  <a:lnTo>
                    <a:pt x="0" y="150143"/>
                  </a:lnTo>
                  <a:lnTo>
                    <a:pt x="7673" y="102752"/>
                  </a:lnTo>
                  <a:lnTo>
                    <a:pt x="29026" y="61544"/>
                  </a:lnTo>
                  <a:lnTo>
                    <a:pt x="61557" y="29017"/>
                  </a:lnTo>
                  <a:lnTo>
                    <a:pt x="102763" y="7670"/>
                  </a:lnTo>
                  <a:lnTo>
                    <a:pt x="150143" y="0"/>
                  </a:lnTo>
                  <a:lnTo>
                    <a:pt x="8881964" y="0"/>
                  </a:lnTo>
                  <a:lnTo>
                    <a:pt x="8929356" y="7670"/>
                  </a:lnTo>
                  <a:lnTo>
                    <a:pt x="8970564" y="29017"/>
                  </a:lnTo>
                  <a:lnTo>
                    <a:pt x="9003090" y="61544"/>
                  </a:lnTo>
                  <a:lnTo>
                    <a:pt x="9024437" y="102752"/>
                  </a:lnTo>
                  <a:lnTo>
                    <a:pt x="9032108" y="150143"/>
                  </a:lnTo>
                  <a:lnTo>
                    <a:pt x="9032108" y="3178241"/>
                  </a:lnTo>
                  <a:lnTo>
                    <a:pt x="9024437" y="3225618"/>
                  </a:lnTo>
                  <a:lnTo>
                    <a:pt x="9003090" y="3266817"/>
                  </a:lnTo>
                  <a:lnTo>
                    <a:pt x="8970564" y="3299339"/>
                  </a:lnTo>
                  <a:lnTo>
                    <a:pt x="8929356" y="3320684"/>
                  </a:lnTo>
                  <a:lnTo>
                    <a:pt x="8881963" y="3328355"/>
                  </a:lnTo>
                  <a:close/>
                </a:path>
              </a:pathLst>
            </a:custGeom>
            <a:solidFill>
              <a:srgbClr val="3A17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14559" y="5937135"/>
              <a:ext cx="3120390" cy="2103120"/>
            </a:xfrm>
            <a:custGeom>
              <a:avLst/>
              <a:gdLst/>
              <a:ahLst/>
              <a:cxnLst/>
              <a:rect l="l" t="t" r="r" b="b"/>
              <a:pathLst>
                <a:path w="3120390" h="2103120">
                  <a:moveTo>
                    <a:pt x="3120098" y="1051344"/>
                  </a:moveTo>
                  <a:lnTo>
                    <a:pt x="2586926" y="743508"/>
                  </a:lnTo>
                  <a:lnTo>
                    <a:pt x="2586926" y="150152"/>
                  </a:lnTo>
                  <a:lnTo>
                    <a:pt x="2579255" y="102768"/>
                  </a:lnTo>
                  <a:lnTo>
                    <a:pt x="2557894" y="61556"/>
                  </a:lnTo>
                  <a:lnTo>
                    <a:pt x="2525369" y="29032"/>
                  </a:lnTo>
                  <a:lnTo>
                    <a:pt x="2484158" y="7683"/>
                  </a:lnTo>
                  <a:lnTo>
                    <a:pt x="2436774" y="0"/>
                  </a:lnTo>
                  <a:lnTo>
                    <a:pt x="150139" y="0"/>
                  </a:lnTo>
                  <a:lnTo>
                    <a:pt x="102755" y="7683"/>
                  </a:lnTo>
                  <a:lnTo>
                    <a:pt x="61556" y="29032"/>
                  </a:lnTo>
                  <a:lnTo>
                    <a:pt x="29019" y="61556"/>
                  </a:lnTo>
                  <a:lnTo>
                    <a:pt x="7670" y="102768"/>
                  </a:lnTo>
                  <a:lnTo>
                    <a:pt x="0" y="150152"/>
                  </a:lnTo>
                  <a:lnTo>
                    <a:pt x="0" y="1952561"/>
                  </a:lnTo>
                  <a:lnTo>
                    <a:pt x="7670" y="1999945"/>
                  </a:lnTo>
                  <a:lnTo>
                    <a:pt x="29019" y="2041156"/>
                  </a:lnTo>
                  <a:lnTo>
                    <a:pt x="61556" y="2073681"/>
                  </a:lnTo>
                  <a:lnTo>
                    <a:pt x="102755" y="2095030"/>
                  </a:lnTo>
                  <a:lnTo>
                    <a:pt x="150139" y="2102713"/>
                  </a:lnTo>
                  <a:lnTo>
                    <a:pt x="2436787" y="2102713"/>
                  </a:lnTo>
                  <a:lnTo>
                    <a:pt x="2484158" y="2095030"/>
                  </a:lnTo>
                  <a:lnTo>
                    <a:pt x="2525369" y="2073681"/>
                  </a:lnTo>
                  <a:lnTo>
                    <a:pt x="2557894" y="2041156"/>
                  </a:lnTo>
                  <a:lnTo>
                    <a:pt x="2579255" y="1999945"/>
                  </a:lnTo>
                  <a:lnTo>
                    <a:pt x="2586926" y="1952561"/>
                  </a:lnTo>
                  <a:lnTo>
                    <a:pt x="2586926" y="1359179"/>
                  </a:lnTo>
                  <a:lnTo>
                    <a:pt x="3120098" y="1051344"/>
                  </a:lnTo>
                  <a:close/>
                </a:path>
              </a:pathLst>
            </a:custGeom>
            <a:solidFill>
              <a:srgbClr val="8B465C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437205" y="2981747"/>
            <a:ext cx="165735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35">
                <a:solidFill>
                  <a:srgbClr val="FFFFFF"/>
                </a:solidFill>
                <a:latin typeface="Arial Black"/>
                <a:cs typeface="Arial Black"/>
              </a:rPr>
              <a:t>Drivers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82724" y="2159647"/>
            <a:ext cx="6983095" cy="2206625"/>
          </a:xfrm>
          <a:prstGeom prst="rect"/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ts val="4130"/>
              </a:lnSpc>
              <a:spcBef>
                <a:spcPts val="795"/>
              </a:spcBef>
            </a:pPr>
            <a:r>
              <a:rPr dirty="0" sz="4000" spc="600" b="0">
                <a:solidFill>
                  <a:srgbClr val="FFFFFF"/>
                </a:solidFill>
                <a:latin typeface="Yanone Kaffeesatz Thin"/>
                <a:cs typeface="Yanone Kaffeesatz Thin"/>
              </a:rPr>
              <a:t>Increased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Use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of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Fire- </a:t>
            </a:r>
            <a:r>
              <a:rPr dirty="0" sz="4000" spc="495" b="0">
                <a:solidFill>
                  <a:srgbClr val="FFFFFF"/>
                </a:solidFill>
                <a:latin typeface="Yanone Kaffeesatz Thin"/>
                <a:cs typeface="Yanone Kaffeesatz Thin"/>
              </a:rPr>
              <a:t>resistant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Water-</a:t>
            </a:r>
            <a:r>
              <a:rPr dirty="0" sz="4000" spc="484" b="0">
                <a:solidFill>
                  <a:srgbClr val="FFFFFF"/>
                </a:solidFill>
                <a:latin typeface="Yanone Kaffeesatz Thin"/>
                <a:cs typeface="Yanone Kaffeesatz Thin"/>
              </a:rPr>
              <a:t>resistant </a:t>
            </a:r>
            <a:r>
              <a:rPr dirty="0" sz="4000" spc="520" b="0">
                <a:solidFill>
                  <a:srgbClr val="FFFFFF"/>
                </a:solidFill>
                <a:latin typeface="Yanone Kaffeesatz Thin"/>
                <a:cs typeface="Yanone Kaffeesatz Thin"/>
              </a:rPr>
              <a:t>Artificial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60" b="0">
                <a:solidFill>
                  <a:srgbClr val="FFFFFF"/>
                </a:solidFill>
                <a:latin typeface="Yanone Kaffeesatz Thin"/>
                <a:cs typeface="Yanone Kaffeesatz Thin"/>
              </a:rPr>
              <a:t>Plants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and</a:t>
            </a:r>
            <a:r>
              <a:rPr dirty="0" sz="4000" spc="32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Flowers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25" b="0">
                <a:solidFill>
                  <a:srgbClr val="FFFFFF"/>
                </a:solidFill>
                <a:latin typeface="Yanone Kaffeesatz Thin"/>
                <a:cs typeface="Yanone Kaffeesatz Thin"/>
              </a:rPr>
              <a:t>Propel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0975" y="6699359"/>
            <a:ext cx="2369820" cy="516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200" spc="-10">
                <a:solidFill>
                  <a:srgbClr val="FFFFFF"/>
                </a:solidFill>
                <a:latin typeface="Arial Black"/>
                <a:cs typeface="Arial Black"/>
              </a:rPr>
              <a:t>Restraints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182724" y="5911766"/>
            <a:ext cx="6151880" cy="220662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 marR="5080">
              <a:lnSpc>
                <a:spcPts val="4120"/>
              </a:lnSpc>
              <a:spcBef>
                <a:spcPts val="800"/>
              </a:spcBef>
            </a:pPr>
            <a:r>
              <a:rPr dirty="0" sz="4000" spc="565" b="0">
                <a:solidFill>
                  <a:srgbClr val="FFFFFF"/>
                </a:solidFill>
                <a:latin typeface="Yanone Kaffeesatz Thin"/>
                <a:cs typeface="Yanone Kaffeesatz Thin"/>
              </a:rPr>
              <a:t>Potential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90" b="0">
                <a:solidFill>
                  <a:srgbClr val="FFFFFF"/>
                </a:solidFill>
                <a:latin typeface="Yanone Kaffeesatz Thin"/>
                <a:cs typeface="Yanone Kaffeesatz Thin"/>
              </a:rPr>
              <a:t>Health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55" b="0">
                <a:solidFill>
                  <a:srgbClr val="FFFFFF"/>
                </a:solidFill>
                <a:latin typeface="Yanone Kaffeesatz Thin"/>
                <a:cs typeface="Yanone Kaffeesatz Thin"/>
              </a:rPr>
              <a:t>Concerns </a:t>
            </a:r>
            <a:r>
              <a:rPr dirty="0" sz="4000" spc="620" b="0">
                <a:solidFill>
                  <a:srgbClr val="FFFFFF"/>
                </a:solidFill>
                <a:latin typeface="Yanone Kaffeesatz Thin"/>
                <a:cs typeface="Yanone Kaffeesatz Thin"/>
              </a:rPr>
              <a:t>Related</a:t>
            </a:r>
            <a:r>
              <a:rPr dirty="0" sz="4000" spc="325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760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3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85" b="0">
                <a:solidFill>
                  <a:srgbClr val="FFFFFF"/>
                </a:solidFill>
                <a:latin typeface="Yanone Kaffeesatz Thin"/>
                <a:cs typeface="Yanone Kaffeesatz Thin"/>
              </a:rPr>
              <a:t>Certain </a:t>
            </a:r>
            <a:r>
              <a:rPr dirty="0" sz="4000" spc="540" b="0">
                <a:solidFill>
                  <a:srgbClr val="FFFFFF"/>
                </a:solidFill>
                <a:latin typeface="Yanone Kaffeesatz Thin"/>
                <a:cs typeface="Yanone Kaffeesatz Thin"/>
              </a:rPr>
              <a:t>Ingredients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475" b="0">
                <a:solidFill>
                  <a:srgbClr val="FFFFFF"/>
                </a:solidFill>
                <a:latin typeface="Yanone Kaffeesatz Thin"/>
                <a:cs typeface="Yanone Kaffeesatz Thin"/>
              </a:rPr>
              <a:t>to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555" b="0">
                <a:solidFill>
                  <a:srgbClr val="FFFFFF"/>
                </a:solidFill>
                <a:latin typeface="Yanone Kaffeesatz Thin"/>
                <a:cs typeface="Yanone Kaffeesatz Thin"/>
              </a:rPr>
              <a:t>Restrict </a:t>
            </a:r>
            <a:r>
              <a:rPr dirty="0" sz="4000" spc="580" b="0">
                <a:solidFill>
                  <a:srgbClr val="FFFFFF"/>
                </a:solidFill>
                <a:latin typeface="Yanone Kaffeesatz Thin"/>
                <a:cs typeface="Yanone Kaffeesatz Thin"/>
              </a:rPr>
              <a:t>Market</a:t>
            </a:r>
            <a:r>
              <a:rPr dirty="0" sz="4000" spc="340" b="0">
                <a:solidFill>
                  <a:srgbClr val="FFFFFF"/>
                </a:solidFill>
                <a:latin typeface="Yanone Kaffeesatz Thin"/>
                <a:cs typeface="Yanone Kaffeesatz Thin"/>
              </a:rPr>
              <a:t> </a:t>
            </a:r>
            <a:r>
              <a:rPr dirty="0" sz="4000" spc="605" b="0">
                <a:solidFill>
                  <a:srgbClr val="FFFFFF"/>
                </a:solidFill>
                <a:latin typeface="Yanone Kaffeesatz Thin"/>
                <a:cs typeface="Yanone Kaffeesatz Thin"/>
              </a:rPr>
              <a:t>Growth</a:t>
            </a:r>
            <a:endParaRPr sz="4000">
              <a:latin typeface="Yanone Kaffeesatz Thin"/>
              <a:cs typeface="Yanone Kaffeesatz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308771" y="1596782"/>
            <a:ext cx="15527019" cy="6725920"/>
          </a:xfrm>
          <a:custGeom>
            <a:avLst/>
            <a:gdLst/>
            <a:ahLst/>
            <a:cxnLst/>
            <a:rect l="l" t="t" r="r" b="b"/>
            <a:pathLst>
              <a:path w="15527019" h="6725920">
                <a:moveTo>
                  <a:pt x="15526603" y="6725567"/>
                </a:moveTo>
                <a:lnTo>
                  <a:pt x="0" y="6725567"/>
                </a:lnTo>
                <a:lnTo>
                  <a:pt x="0" y="0"/>
                </a:lnTo>
                <a:lnTo>
                  <a:pt x="15526603" y="0"/>
                </a:lnTo>
                <a:lnTo>
                  <a:pt x="15526603" y="6725567"/>
                </a:lnTo>
                <a:close/>
              </a:path>
            </a:pathLst>
          </a:custGeom>
          <a:solidFill>
            <a:srgbClr val="824636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0684" y="1730420"/>
            <a:ext cx="91109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65">
                <a:solidFill>
                  <a:srgbClr val="FFFFFF"/>
                </a:solidFill>
              </a:rPr>
              <a:t>AUTHOR'S</a:t>
            </a:r>
            <a:r>
              <a:rPr dirty="0" sz="6000" spc="-575">
                <a:solidFill>
                  <a:srgbClr val="FFFFFF"/>
                </a:solidFill>
              </a:rPr>
              <a:t> </a:t>
            </a:r>
            <a:r>
              <a:rPr dirty="0" sz="6000" spc="-130">
                <a:solidFill>
                  <a:srgbClr val="FFFFFF"/>
                </a:solidFill>
              </a:rPr>
              <a:t>PERSPECTIVE</a:t>
            </a:r>
            <a:endParaRPr sz="6000"/>
          </a:p>
        </p:txBody>
      </p:sp>
      <p:grpSp>
        <p:nvGrpSpPr>
          <p:cNvPr id="5" name="object 5" descr=""/>
          <p:cNvGrpSpPr/>
          <p:nvPr/>
        </p:nvGrpSpPr>
        <p:grpSpPr>
          <a:xfrm>
            <a:off x="1836029" y="3105530"/>
            <a:ext cx="133350" cy="3276600"/>
            <a:chOff x="1836029" y="3105530"/>
            <a:chExt cx="133350" cy="32766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6029" y="3105530"/>
              <a:ext cx="133350" cy="13335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6029" y="4153280"/>
              <a:ext cx="133350" cy="13335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6029" y="5201030"/>
              <a:ext cx="133350" cy="13335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6029" y="6248780"/>
              <a:ext cx="133350" cy="13335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2555" marR="637540">
              <a:lnSpc>
                <a:spcPct val="114599"/>
              </a:lnSpc>
              <a:spcBef>
                <a:spcPts val="100"/>
              </a:spcBef>
            </a:pPr>
            <a:r>
              <a:rPr dirty="0" sz="3000" spc="-90" b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 b="0">
                <a:solidFill>
                  <a:srgbClr val="FFFFFF"/>
                </a:solidFill>
                <a:latin typeface="Verdana"/>
                <a:cs typeface="Verdana"/>
              </a:rPr>
              <a:t>Global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Artificial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Plant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 b="0">
                <a:solidFill>
                  <a:srgbClr val="FFFFFF"/>
                </a:solidFill>
                <a:latin typeface="Verdana"/>
                <a:cs typeface="Verdana"/>
              </a:rPr>
              <a:t>Flowers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 b="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 b="0">
                <a:solidFill>
                  <a:srgbClr val="FFFFFF"/>
                </a:solidFill>
                <a:latin typeface="Verdana"/>
                <a:cs typeface="Verdana"/>
              </a:rPr>
              <a:t>witnessing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 b="0">
                <a:solidFill>
                  <a:srgbClr val="FFFFFF"/>
                </a:solidFill>
                <a:latin typeface="Verdana"/>
                <a:cs typeface="Verdana"/>
              </a:rPr>
              <a:t>significant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 b="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 b="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dirty="0" sz="3000" spc="-40" b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0" b="0">
                <a:solidFill>
                  <a:srgbClr val="FFFFFF"/>
                </a:solidFill>
                <a:latin typeface="Verdana"/>
                <a:cs typeface="Verdana"/>
              </a:rPr>
              <a:t>near</a:t>
            </a:r>
            <a:r>
              <a:rPr dirty="0" sz="3000" spc="-29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3000">
              <a:latin typeface="Verdana"/>
              <a:cs typeface="Verdana"/>
            </a:endParaRPr>
          </a:p>
          <a:p>
            <a:pPr marL="122555" marR="405130">
              <a:lnSpc>
                <a:spcPct val="114599"/>
              </a:lnSpc>
            </a:pPr>
            <a:r>
              <a:rPr dirty="0" sz="3000" spc="-55" b="0">
                <a:solidFill>
                  <a:srgbClr val="FFFFFF"/>
                </a:solidFill>
                <a:latin typeface="Verdana"/>
                <a:cs typeface="Verdana"/>
              </a:rPr>
              <a:t>Polyester,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 b="0">
                <a:solidFill>
                  <a:srgbClr val="FFFFFF"/>
                </a:solidFill>
                <a:latin typeface="Verdana"/>
                <a:cs typeface="Verdana"/>
              </a:rPr>
              <a:t>widely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 b="0">
                <a:solidFill>
                  <a:srgbClr val="FFFFFF"/>
                </a:solidFill>
                <a:latin typeface="Verdana"/>
                <a:cs typeface="Verdana"/>
              </a:rPr>
              <a:t>used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 b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 b="0">
                <a:solidFill>
                  <a:srgbClr val="FFFFFF"/>
                </a:solidFill>
                <a:latin typeface="Verdana"/>
                <a:cs typeface="Verdana"/>
              </a:rPr>
              <a:t>producing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 b="0">
                <a:solidFill>
                  <a:srgbClr val="FFFFFF"/>
                </a:solidFill>
                <a:latin typeface="Verdana"/>
                <a:cs typeface="Verdana"/>
              </a:rPr>
              <a:t>artificial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5" b="0">
                <a:solidFill>
                  <a:srgbClr val="FFFFFF"/>
                </a:solidFill>
                <a:latin typeface="Verdana"/>
                <a:cs typeface="Verdana"/>
              </a:rPr>
              <a:t>leaves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flowers,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 b="0">
                <a:solidFill>
                  <a:srgbClr val="FFFFFF"/>
                </a:solidFill>
                <a:latin typeface="Verdana"/>
                <a:cs typeface="Verdana"/>
              </a:rPr>
              <a:t>benefits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 b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3000" spc="-125" b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 b="0">
                <a:solidFill>
                  <a:srgbClr val="FFFFFF"/>
                </a:solidFill>
                <a:latin typeface="Verdana"/>
                <a:cs typeface="Verdana"/>
              </a:rPr>
              <a:t>providing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 b="0">
                <a:solidFill>
                  <a:srgbClr val="FFFFFF"/>
                </a:solidFill>
                <a:latin typeface="Verdana"/>
                <a:cs typeface="Verdana"/>
              </a:rPr>
              <a:t>durability,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0">
                <a:solidFill>
                  <a:srgbClr val="FFFFFF"/>
                </a:solidFill>
                <a:latin typeface="Verdana"/>
                <a:cs typeface="Verdana"/>
              </a:rPr>
              <a:t>colour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retention,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 b="0">
                <a:solidFill>
                  <a:srgbClr val="FFFFFF"/>
                </a:solidFill>
                <a:latin typeface="Verdana"/>
                <a:cs typeface="Verdana"/>
              </a:rPr>
              <a:t>design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adaptability.</a:t>
            </a:r>
            <a:endParaRPr sz="3000">
              <a:latin typeface="Verdana"/>
              <a:cs typeface="Verdana"/>
            </a:endParaRPr>
          </a:p>
          <a:p>
            <a:pPr marL="122555" marR="35560">
              <a:lnSpc>
                <a:spcPct val="114599"/>
              </a:lnSpc>
            </a:pPr>
            <a:r>
              <a:rPr dirty="0" sz="3000" spc="-20" b="0">
                <a:solidFill>
                  <a:srgbClr val="FFFFFF"/>
                </a:solidFill>
                <a:latin typeface="Verdana"/>
                <a:cs typeface="Verdana"/>
              </a:rPr>
              <a:t>Hotels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95" b="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 b="0">
                <a:solidFill>
                  <a:srgbClr val="FFFFFF"/>
                </a:solidFill>
                <a:latin typeface="Verdana"/>
                <a:cs typeface="Verdana"/>
              </a:rPr>
              <a:t>helping</a:t>
            </a:r>
            <a:r>
              <a:rPr dirty="0" sz="3000" spc="-2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 b="0">
                <a:solidFill>
                  <a:srgbClr val="FFFFFF"/>
                </a:solidFill>
                <a:latin typeface="Verdana"/>
                <a:cs typeface="Verdana"/>
              </a:rPr>
              <a:t>drive</a:t>
            </a:r>
            <a:r>
              <a:rPr dirty="0" sz="3000" spc="-2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 b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 b="0">
                <a:solidFill>
                  <a:srgbClr val="FFFFFF"/>
                </a:solidFill>
                <a:latin typeface="Verdana"/>
                <a:cs typeface="Verdana"/>
              </a:rPr>
              <a:t>growth</a:t>
            </a:r>
            <a:r>
              <a:rPr dirty="0" sz="3000" spc="-2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50" b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 b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dirty="0" sz="3000" spc="-2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 b="0">
                <a:solidFill>
                  <a:srgbClr val="FFFFFF"/>
                </a:solidFill>
                <a:latin typeface="Verdana"/>
                <a:cs typeface="Verdana"/>
              </a:rPr>
              <a:t>fake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 b="0">
                <a:solidFill>
                  <a:srgbClr val="FFFFFF"/>
                </a:solidFill>
                <a:latin typeface="Verdana"/>
                <a:cs typeface="Verdana"/>
              </a:rPr>
              <a:t>Plants</a:t>
            </a:r>
            <a:r>
              <a:rPr dirty="0" sz="3000" spc="-2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0" b="0">
                <a:solidFill>
                  <a:srgbClr val="FFFFFF"/>
                </a:solidFill>
                <a:latin typeface="Verdana"/>
                <a:cs typeface="Verdana"/>
              </a:rPr>
              <a:t>flowers</a:t>
            </a:r>
            <a:r>
              <a:rPr dirty="0" sz="3000" spc="-28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5" b="0">
                <a:solidFill>
                  <a:srgbClr val="FFFFFF"/>
                </a:solidFill>
                <a:latin typeface="Verdana"/>
                <a:cs typeface="Verdana"/>
              </a:rPr>
              <a:t>market</a:t>
            </a:r>
            <a:r>
              <a:rPr dirty="0" sz="3000" spc="-2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5" b="0">
                <a:solidFill>
                  <a:srgbClr val="FFFFFF"/>
                </a:solidFill>
                <a:latin typeface="Verdana"/>
                <a:cs typeface="Verdana"/>
              </a:rPr>
              <a:t>by </a:t>
            </a:r>
            <a:r>
              <a:rPr dirty="0" sz="3000" spc="-45" b="0">
                <a:solidFill>
                  <a:srgbClr val="FFFFFF"/>
                </a:solidFill>
                <a:latin typeface="Verdana"/>
                <a:cs typeface="Verdana"/>
              </a:rPr>
              <a:t>incorporating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5" b="0">
                <a:solidFill>
                  <a:srgbClr val="FFFFFF"/>
                </a:solidFill>
                <a:latin typeface="Verdana"/>
                <a:cs typeface="Verdana"/>
              </a:rPr>
              <a:t>fake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 b="0">
                <a:solidFill>
                  <a:srgbClr val="FFFFFF"/>
                </a:solidFill>
                <a:latin typeface="Verdana"/>
                <a:cs typeface="Verdana"/>
              </a:rPr>
              <a:t>vegetation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interior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0">
                <a:solidFill>
                  <a:srgbClr val="FFFFFF"/>
                </a:solidFill>
                <a:latin typeface="Verdana"/>
                <a:cs typeface="Verdana"/>
              </a:rPr>
              <a:t>decor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landscaping.</a:t>
            </a:r>
            <a:endParaRPr sz="3000">
              <a:latin typeface="Verdana"/>
              <a:cs typeface="Verdana"/>
            </a:endParaRPr>
          </a:p>
          <a:p>
            <a:pPr marL="122555" marR="5080">
              <a:lnSpc>
                <a:spcPct val="114599"/>
              </a:lnSpc>
            </a:pP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Manufacturers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 b="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promote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 b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 b="0">
                <a:solidFill>
                  <a:srgbClr val="FFFFFF"/>
                </a:solidFill>
                <a:latin typeface="Verdana"/>
                <a:cs typeface="Verdana"/>
              </a:rPr>
              <a:t>products,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10" b="0">
                <a:solidFill>
                  <a:srgbClr val="FFFFFF"/>
                </a:solidFill>
                <a:latin typeface="Verdana"/>
                <a:cs typeface="Verdana"/>
              </a:rPr>
              <a:t>give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5" b="0">
                <a:solidFill>
                  <a:srgbClr val="FFFFFF"/>
                </a:solidFill>
                <a:latin typeface="Verdana"/>
                <a:cs typeface="Verdana"/>
              </a:rPr>
              <a:t>unique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50" b="0">
                <a:solidFill>
                  <a:srgbClr val="FFFFFF"/>
                </a:solidFill>
                <a:latin typeface="Verdana"/>
                <a:cs typeface="Verdana"/>
              </a:rPr>
              <a:t>customer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experiences,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8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respond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b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0" b="0">
                <a:solidFill>
                  <a:srgbClr val="FFFFFF"/>
                </a:solidFill>
                <a:latin typeface="Verdana"/>
                <a:cs typeface="Verdana"/>
              </a:rPr>
              <a:t>changing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preferences</a:t>
            </a:r>
            <a:r>
              <a:rPr dirty="0" sz="3000" spc="-28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40" b="0">
                <a:solidFill>
                  <a:srgbClr val="FFFFFF"/>
                </a:solidFill>
                <a:latin typeface="Verdana"/>
                <a:cs typeface="Verdana"/>
              </a:rPr>
              <a:t>engaging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directly</a:t>
            </a:r>
            <a:r>
              <a:rPr dirty="0" sz="3000" spc="-27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5" b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dirty="0" sz="3000" spc="-28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consumers </a:t>
            </a:r>
            <a:r>
              <a:rPr dirty="0" sz="3000" spc="-70" b="0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70" b="0">
                <a:solidFill>
                  <a:srgbClr val="FFFFFF"/>
                </a:solidFill>
                <a:latin typeface="Verdana"/>
                <a:cs typeface="Verdana"/>
              </a:rPr>
              <a:t>various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0" b="0">
                <a:solidFill>
                  <a:srgbClr val="FFFFFF"/>
                </a:solidFill>
                <a:latin typeface="Verdana"/>
                <a:cs typeface="Verdana"/>
              </a:rPr>
              <a:t>platforms,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40" b="0">
                <a:solidFill>
                  <a:srgbClr val="FFFFFF"/>
                </a:solidFill>
                <a:latin typeface="Verdana"/>
                <a:cs typeface="Verdana"/>
              </a:rPr>
              <a:t>such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20" b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35" b="0">
                <a:solidFill>
                  <a:srgbClr val="FFFFFF"/>
                </a:solidFill>
                <a:latin typeface="Verdana"/>
                <a:cs typeface="Verdana"/>
              </a:rPr>
              <a:t>online</a:t>
            </a:r>
            <a:r>
              <a:rPr dirty="0" sz="3000" spc="-265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80" b="0">
                <a:solidFill>
                  <a:srgbClr val="FFFFFF"/>
                </a:solidFill>
                <a:latin typeface="Verdana"/>
                <a:cs typeface="Verdana"/>
              </a:rPr>
              <a:t>marketplaces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65" b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20" b="0">
                <a:solidFill>
                  <a:srgbClr val="FFFFFF"/>
                </a:solidFill>
                <a:latin typeface="Verdana"/>
                <a:cs typeface="Verdana"/>
              </a:rPr>
              <a:t>dedicated</a:t>
            </a:r>
            <a:r>
              <a:rPr dirty="0" sz="3000" spc="-27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retail venues.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KEY</a:t>
            </a:r>
            <a:r>
              <a:rPr dirty="0" spc="-745"/>
              <a:t> </a:t>
            </a:r>
            <a:r>
              <a:rPr dirty="0" spc="-80"/>
              <a:t>PLAYERS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58248" y="532936"/>
            <a:ext cx="349059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b="1">
                <a:latin typeface="Georgia"/>
                <a:cs typeface="Georgia"/>
              </a:rPr>
              <a:t>For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b="1">
                <a:latin typeface="Georgia"/>
                <a:cs typeface="Georgia"/>
              </a:rPr>
              <a:t>Full</a:t>
            </a:r>
            <a:r>
              <a:rPr dirty="0" sz="3400" spc="5" b="1">
                <a:latin typeface="Georgia"/>
                <a:cs typeface="Georgia"/>
              </a:rPr>
              <a:t> </a:t>
            </a:r>
            <a:r>
              <a:rPr dirty="0" sz="3400" spc="-10" b="1">
                <a:latin typeface="Georgia"/>
                <a:cs typeface="Georgia"/>
              </a:rPr>
              <a:t>Report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0676" y="937918"/>
            <a:ext cx="6066790" cy="14008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0" spc="-550">
                <a:latin typeface="Arial Black"/>
                <a:cs typeface="Arial Black"/>
              </a:rPr>
              <a:t>Contact</a:t>
            </a:r>
            <a:r>
              <a:rPr dirty="0" sz="9000" spc="-875">
                <a:latin typeface="Arial Black"/>
                <a:cs typeface="Arial Black"/>
              </a:rPr>
              <a:t> </a:t>
            </a:r>
            <a:r>
              <a:rPr dirty="0" sz="9000" spc="-760">
                <a:latin typeface="Arial Black"/>
                <a:cs typeface="Arial Black"/>
              </a:rPr>
              <a:t>us</a:t>
            </a:r>
            <a:endParaRPr sz="9000">
              <a:latin typeface="Arial Black"/>
              <a:cs typeface="Arial Black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2187595"/>
            <a:ext cx="3724289" cy="23717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95969" rIns="0" bIns="0" rtlCol="0" vert="horz">
            <a:spAutoFit/>
          </a:bodyPr>
          <a:lstStyle/>
          <a:p>
            <a:pPr algn="ctr" marR="501015">
              <a:lnSpc>
                <a:spcPct val="100000"/>
              </a:lnSpc>
              <a:spcBef>
                <a:spcPts val="4050"/>
              </a:spcBef>
            </a:pPr>
            <a:r>
              <a:rPr dirty="0"/>
              <a:t>COGNITIVE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30"/>
              <a:t> </a:t>
            </a:r>
            <a:r>
              <a:rPr dirty="0" spc="-10"/>
              <a:t>RESEARCH</a:t>
            </a:r>
          </a:p>
          <a:p>
            <a:pPr algn="ctr" marR="782320">
              <a:lnSpc>
                <a:spcPct val="100000"/>
              </a:lnSpc>
              <a:spcBef>
                <a:spcPts val="2135"/>
              </a:spcBef>
              <a:tabLst>
                <a:tab pos="1054735" algn="l"/>
                <a:tab pos="1821814" algn="l"/>
                <a:tab pos="5441315" algn="l"/>
                <a:tab pos="5757545" algn="l"/>
                <a:tab pos="6828155" algn="l"/>
              </a:tabLst>
            </a:pPr>
            <a:r>
              <a:rPr dirty="0" sz="3500" spc="240" b="0">
                <a:latin typeface="Lato"/>
                <a:cs typeface="Lato"/>
              </a:rPr>
              <a:t>Tel: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60" b="0">
                <a:latin typeface="Lato"/>
                <a:cs typeface="Lato"/>
              </a:rPr>
              <a:t>1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312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376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8303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-50" b="0">
                <a:latin typeface="Lato"/>
                <a:cs typeface="Lato"/>
              </a:rPr>
              <a:t>|</a:t>
            </a:r>
            <a:r>
              <a:rPr dirty="0" sz="3500" b="0">
                <a:latin typeface="Lato"/>
                <a:cs typeface="Lato"/>
              </a:rPr>
              <a:t>	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50" b="0">
                <a:latin typeface="Lato"/>
                <a:cs typeface="Lato"/>
              </a:rPr>
              <a:t>44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020</a:t>
            </a:r>
            <a:r>
              <a:rPr dirty="0" sz="3500" spc="-55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60" b="0">
                <a:latin typeface="Lato"/>
                <a:cs typeface="Lato"/>
              </a:rPr>
              <a:t>8123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0732</a:t>
            </a:r>
            <a:endParaRPr sz="3500">
              <a:latin typeface="Lato"/>
              <a:cs typeface="Lato"/>
            </a:endParaRPr>
          </a:p>
          <a:p>
            <a:pPr algn="ctr" marR="782320">
              <a:lnSpc>
                <a:spcPct val="100000"/>
              </a:lnSpc>
              <a:spcBef>
                <a:spcPts val="655"/>
              </a:spcBef>
              <a:tabLst>
                <a:tab pos="1492885" algn="l"/>
                <a:tab pos="2891790" algn="l"/>
              </a:tabLst>
            </a:pPr>
            <a:r>
              <a:rPr dirty="0" sz="3500" spc="280" b="0">
                <a:latin typeface="Lato"/>
                <a:cs typeface="Lato"/>
              </a:rPr>
              <a:t>India:</a:t>
            </a:r>
            <a:r>
              <a:rPr dirty="0" sz="3500" b="0">
                <a:latin typeface="Lato"/>
                <a:cs typeface="Lato"/>
              </a:rPr>
              <a:t>	(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+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175" b="0">
                <a:latin typeface="Lato"/>
                <a:cs typeface="Lato"/>
              </a:rPr>
              <a:t>91</a:t>
            </a:r>
            <a:r>
              <a:rPr dirty="0" sz="3500" spc="-545" b="0">
                <a:latin typeface="Lato"/>
                <a:cs typeface="Lato"/>
              </a:rPr>
              <a:t> </a:t>
            </a:r>
            <a:r>
              <a:rPr dirty="0" sz="3500" spc="-50" b="0">
                <a:latin typeface="Lato"/>
                <a:cs typeface="Lato"/>
              </a:rPr>
              <a:t>)</a:t>
            </a:r>
            <a:r>
              <a:rPr dirty="0" sz="3500" b="0">
                <a:latin typeface="Lato"/>
                <a:cs typeface="Lato"/>
              </a:rPr>
              <a:t>	</a:t>
            </a:r>
            <a:r>
              <a:rPr dirty="0" sz="3500" spc="229" b="0">
                <a:latin typeface="Lato"/>
                <a:cs typeface="Lato"/>
              </a:rPr>
              <a:t>983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29" b="0">
                <a:latin typeface="Lato"/>
                <a:cs typeface="Lato"/>
              </a:rPr>
              <a:t>496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b="0">
                <a:latin typeface="Lato"/>
                <a:cs typeface="Lato"/>
              </a:rPr>
              <a:t>-</a:t>
            </a:r>
            <a:r>
              <a:rPr dirty="0" sz="3500" spc="-540" b="0">
                <a:latin typeface="Lato"/>
                <a:cs typeface="Lato"/>
              </a:rPr>
              <a:t> </a:t>
            </a:r>
            <a:r>
              <a:rPr dirty="0" sz="3500" spc="240" b="0">
                <a:latin typeface="Lato"/>
                <a:cs typeface="Lato"/>
              </a:rPr>
              <a:t>8611</a:t>
            </a:r>
            <a:endParaRPr sz="3500">
              <a:latin typeface="Lato"/>
              <a:cs typeface="Lato"/>
            </a:endParaRPr>
          </a:p>
          <a:p>
            <a:pPr algn="ctr" marR="501015">
              <a:lnSpc>
                <a:spcPct val="100000"/>
              </a:lnSpc>
              <a:spcBef>
                <a:spcPts val="2100"/>
              </a:spcBef>
            </a:pPr>
            <a:r>
              <a:rPr dirty="0" sz="3500" spc="295" b="0">
                <a:latin typeface="Lato"/>
                <a:cs typeface="Lato"/>
              </a:rPr>
              <a:t>sales@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340" b="0">
                <a:latin typeface="Lato"/>
                <a:cs typeface="Lato"/>
              </a:rPr>
              <a:t>cognitivemarketresearch.</a:t>
            </a:r>
            <a:r>
              <a:rPr dirty="0" sz="3500" spc="-535" b="0">
                <a:latin typeface="Lato"/>
                <a:cs typeface="Lato"/>
              </a:rPr>
              <a:t> </a:t>
            </a:r>
            <a:r>
              <a:rPr dirty="0" sz="3500" spc="210" b="0">
                <a:latin typeface="Lato"/>
                <a:cs typeface="Lato"/>
              </a:rPr>
              <a:t>com</a:t>
            </a:r>
            <a:endParaRPr sz="35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  <a:tabLst>
                <a:tab pos="2087880" algn="l"/>
                <a:tab pos="3189605" algn="l"/>
                <a:tab pos="4422775" algn="l"/>
                <a:tab pos="6500495" algn="l"/>
                <a:tab pos="6870700" algn="l"/>
              </a:tabLst>
            </a:pPr>
            <a:r>
              <a:rPr dirty="0" sz="4100" spc="330" b="0">
                <a:latin typeface="Lato"/>
                <a:cs typeface="Lato"/>
              </a:rPr>
              <a:t>Access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45" b="0">
                <a:latin typeface="Lato"/>
                <a:cs typeface="Lato"/>
              </a:rPr>
              <a:t>the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295" b="0">
                <a:latin typeface="Lato"/>
                <a:cs typeface="Lato"/>
              </a:rPr>
              <a:t>Full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330" b="0">
                <a:latin typeface="Lato"/>
                <a:cs typeface="Lato"/>
              </a:rPr>
              <a:t>Report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sz="4100" spc="-50" b="0">
                <a:latin typeface="Lato"/>
                <a:cs typeface="Lato"/>
              </a:rPr>
              <a:t>:</a:t>
            </a:r>
            <a:r>
              <a:rPr dirty="0" sz="4100" b="0">
                <a:latin typeface="Lato"/>
                <a:cs typeface="Lato"/>
              </a:rPr>
              <a:t>	</a:t>
            </a:r>
            <a:r>
              <a:rPr dirty="0" u="heavy" sz="4100" spc="385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4"/>
              </a:rPr>
              <a:t>http://tinyurl.com/4b2r4jfh </a:t>
            </a:r>
            <a:endParaRPr sz="4100">
              <a:latin typeface="Lato"/>
              <a:cs typeface="Lato"/>
            </a:endParaRPr>
          </a:p>
          <a:p>
            <a:pPr algn="ctr" marL="410845">
              <a:lnSpc>
                <a:spcPts val="3604"/>
              </a:lnSpc>
              <a:spcBef>
                <a:spcPts val="4700"/>
              </a:spcBef>
              <a:tabLst>
                <a:tab pos="1962150" algn="l"/>
                <a:tab pos="3047365" algn="l"/>
                <a:tab pos="3927475" algn="l"/>
              </a:tabLst>
            </a:pPr>
            <a:r>
              <a:rPr dirty="0" sz="3200" spc="265" b="0">
                <a:latin typeface="Lato"/>
                <a:cs typeface="Lato"/>
              </a:rPr>
              <a:t>Please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40" b="0">
                <a:latin typeface="Lato"/>
                <a:cs typeface="Lato"/>
              </a:rPr>
              <a:t>visit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195" b="0">
                <a:latin typeface="Lato"/>
                <a:cs typeface="Lato"/>
              </a:rPr>
              <a:t>our</a:t>
            </a:r>
            <a:r>
              <a:rPr dirty="0" sz="3200" b="0">
                <a:latin typeface="Lato"/>
                <a:cs typeface="Lato"/>
              </a:rPr>
              <a:t>	</a:t>
            </a:r>
            <a:r>
              <a:rPr dirty="0" sz="3200" spc="280" b="0">
                <a:latin typeface="Lato"/>
                <a:cs typeface="Lato"/>
              </a:rPr>
              <a:t>website:</a:t>
            </a:r>
            <a:endParaRPr sz="3200">
              <a:latin typeface="Lato"/>
              <a:cs typeface="Lato"/>
            </a:endParaRPr>
          </a:p>
          <a:p>
            <a:pPr algn="ctr" marL="411480">
              <a:lnSpc>
                <a:spcPts val="3604"/>
              </a:lnSpc>
            </a:pPr>
            <a:r>
              <a:rPr dirty="0" u="heavy" sz="3200" spc="310" b="0">
                <a:uFill>
                  <a:solidFill>
                    <a:srgbClr val="000000"/>
                  </a:solidFill>
                </a:uFill>
                <a:latin typeface="Lato"/>
                <a:cs typeface="Lato"/>
                <a:hlinkClick r:id="rId5"/>
              </a:rPr>
              <a:t>https://www.cognitivemarketresearch.com</a:t>
            </a:r>
            <a:endParaRPr sz="3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Kessler</dc:creator>
  <cp:keywords>DAF7ojA8HVI,BAFWDJyds2Y</cp:keywords>
  <dc:title>Artificial Plant Flowers Market Report 2024</dc:title>
  <dcterms:created xsi:type="dcterms:W3CDTF">2024-02-06T11:25:19Z</dcterms:created>
  <dcterms:modified xsi:type="dcterms:W3CDTF">2024-02-06T11:25:19Z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2024-02-06T00:00:00Z</vt:filetime>
  </property>
  <property fmtid="{D5CDD505-2E9C-101B-9397-08002B2CF9AE}" pid="5" name="Producer">
    <vt:lpwstr>3-Heights(TM) PDF Security Shell 4.8.25.2 (http://www.pdf-tools.com)</vt:lpwstr>
  </property>
</Properties>
</file>