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4ux6kyx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0" y="0"/>
            <a:ext cx="8825844" cy="10287000"/>
            <a:chExt cx="2324502" cy="2709333"/>
          </a:xfrm>
        </p:grpSpPr>
        <p:sp>
          <p:nvSpPr>
            <p:cNvPr id="4" name="Freeform 4"/>
            <p:cNvSpPr/>
            <p:nvPr/>
          </p:nvSpPr>
          <p:spPr>
            <a:xfrm>
              <a:off x="0" y="0"/>
              <a:ext cx="2324502" cy="2709333"/>
            </a:xfrm>
            <a:custGeom>
              <a:rect l="l" t="t" r="r" b="b"/>
              <a:pathLst>
                <a:path w="2324502" h="2709333">
                  <a:moveTo>
                    <a:pt x="0" y="0"/>
                  </a:moveTo>
                  <a:lnTo>
                    <a:pt x="2324502" y="0"/>
                  </a:lnTo>
                  <a:lnTo>
                    <a:pt x="2324502" y="2709333"/>
                  </a:lnTo>
                  <a:lnTo>
                    <a:pt x="0" y="2709333"/>
                  </a:lnTo>
                  <a:close/>
                </a:path>
              </a:pathLst>
            </a:custGeom>
            <a:solidFill>
              <a:srgbClr val="BC3825">
                <a:alpha val="80000"/>
              </a:srgbClr>
            </a:solidFill>
          </p:spPr>
          <p:txBody>
            <a:bodyPr/>
            <a:lstStyle/>
            <a:p/>
          </p:txBody>
        </p:sp>
        <p:sp>
          <p:nvSpPr>
            <p:cNvPr id="5" name="TextBox 5"/>
            <p:cNvSpPr txBox="1"/>
            <p:nvPr/>
          </p:nvSpPr>
          <p:spPr>
            <a:xfrm>
              <a:off x="0" y="-38100"/>
              <a:ext cx="232450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8847" y="943243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99424" y="3448003"/>
            <a:ext cx="8626997" cy="3904109"/>
          </a:xfrm>
          <a:prstGeom prst="rect">
            <a:avLst/>
          </a:prstGeom>
        </p:spPr>
        <p:txBody>
          <a:bodyPr lIns="0" tIns="0" rIns="0" bIns="0" rtlCol="0" anchor="t">
            <a:spAutoFit/>
          </a:bodyPr>
          <a:lstStyle/>
          <a:p>
            <a:pPr>
              <a:lnSpc>
                <a:spcPts val="7644"/>
              </a:lnSpc>
            </a:pPr>
            <a:r>
              <a:rPr lang="en-US" sz="8000">
                <a:solidFill>
                  <a:srgbClr val="FFFFFF"/>
                </a:solidFill>
                <a:latin typeface="Canva Sans"/>
              </a:rPr>
              <a:t>GLOBAL </a:t>
            </a:r>
          </a:p>
          <a:p>
            <a:pPr>
              <a:lnSpc>
                <a:spcPts val="7644"/>
              </a:lnSpc>
            </a:pPr>
            <a:r>
              <a:rPr lang="en-US" sz="8000">
                <a:solidFill>
                  <a:srgbClr val="FFFFFF"/>
                </a:solidFill>
                <a:latin typeface="Canva Sans"/>
              </a:rPr>
              <a:t>ARTIFICIAL NAILS</a:t>
            </a:r>
          </a:p>
          <a:p>
            <a:pPr>
              <a:lnSpc>
                <a:spcPts val="7644"/>
              </a:lnSpc>
            </a:pPr>
            <a:r>
              <a:rPr lang="en-US" sz="8000">
                <a:solidFill>
                  <a:srgbClr val="FFFFFF"/>
                </a:solidFill>
                <a:latin typeface="Canva Sans"/>
              </a:rPr>
              <a:t>MARKET REPORT </a:t>
            </a:r>
          </a:p>
          <a:p>
            <a:pPr>
              <a:lnSpc>
                <a:spcPts val="764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037" b="-13037"/>
            </a:stretch>
          </a:blipFill>
        </p:spPr>
        <p:txBody>
          <a:bodyPr/>
          <a:lstStyle/>
          <a:p/>
        </p:txBody>
      </p:sp>
      <p:grpSp>
        <p:nvGrpSpPr>
          <p:cNvPr id="3" name="Group 3"/>
          <p:cNvGrpSpPr/>
          <p:nvPr/>
        </p:nvGrpSpPr>
        <p:grpSpPr>
          <a:xfrm>
            <a:off x="1516218" y="2142241"/>
            <a:ext cx="15255563" cy="6506266"/>
            <a:chExt cx="4017926" cy="1713584"/>
          </a:xfrm>
        </p:grpSpPr>
        <p:sp>
          <p:nvSpPr>
            <p:cNvPr id="4" name="Freeform 4"/>
            <p:cNvSpPr/>
            <p:nvPr/>
          </p:nvSpPr>
          <p:spPr>
            <a:xfrm>
              <a:off x="0" y="0"/>
              <a:ext cx="4017926" cy="1713584"/>
            </a:xfrm>
            <a:custGeom>
              <a:rect l="l" t="t" r="r" b="b"/>
              <a:pathLst>
                <a:path w="4017926" h="1713584">
                  <a:moveTo>
                    <a:pt x="0" y="0"/>
                  </a:moveTo>
                  <a:lnTo>
                    <a:pt x="4017926" y="0"/>
                  </a:lnTo>
                  <a:lnTo>
                    <a:pt x="4017926" y="1713584"/>
                  </a:lnTo>
                  <a:lnTo>
                    <a:pt x="0" y="1713584"/>
                  </a:lnTo>
                  <a:close/>
                </a:path>
              </a:pathLst>
            </a:custGeom>
            <a:solidFill>
              <a:srgbClr val="1E3048">
                <a:alpha val="91765"/>
              </a:srgbClr>
            </a:solidFill>
          </p:spPr>
          <p:txBody>
            <a:bodyPr/>
            <a:lstStyle/>
            <a:p/>
          </p:txBody>
        </p:sp>
        <p:sp>
          <p:nvSpPr>
            <p:cNvPr id="5" name="TextBox 5"/>
            <p:cNvSpPr txBox="1"/>
            <p:nvPr/>
          </p:nvSpPr>
          <p:spPr>
            <a:xfrm>
              <a:off x="0" y="-38100"/>
              <a:ext cx="4017926" cy="17516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89627" y="3897593"/>
            <a:ext cx="14708746" cy="4331335"/>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Montserrat"/>
              </a:rPr>
              <a:t>Artificial nails provide prosthetic coverings to natural nails to improve their appearance; made from materials like gel, acrylic, or dip powder can be applied in various forms. It offers numerous benefits, inclusive of strength, durability and ability to create customized nail designs. They can be shaped, painted and decorated according to personal preferences, allowing for creative expression and complementing different fashion and beauty trends. Growing demand from female consumers helps in market progress.</a:t>
            </a:r>
          </a:p>
        </p:txBody>
      </p:sp>
      <p:sp>
        <p:nvSpPr>
          <p:cNvPr id="7" name="TextBox 7"/>
          <p:cNvSpPr txBox="1"/>
          <p:nvPr/>
        </p:nvSpPr>
        <p:spPr>
          <a:xfrm>
            <a:off x="4867992" y="2546121"/>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555" b="0"/>
            </a:stretch>
          </a:blipFill>
        </p:spPr>
        <p:txBody>
          <a:bodyPr/>
          <a:lstStyle/>
          <a:p/>
        </p:txBody>
      </p:sp>
      <p:grpSp>
        <p:nvGrpSpPr>
          <p:cNvPr id="3" name="Group 3"/>
          <p:cNvGrpSpPr/>
          <p:nvPr/>
        </p:nvGrpSpPr>
        <p:grpSpPr>
          <a:xfrm>
            <a:off x="277819" y="6059052"/>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8B54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21287" y="6369416"/>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7" name="Group 7"/>
          <p:cNvGrpSpPr/>
          <p:nvPr/>
        </p:nvGrpSpPr>
        <p:grpSpPr>
          <a:xfrm>
            <a:off x="573773" y="6287964"/>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77819" y="3341363"/>
            <a:ext cx="8343578" cy="2526011"/>
            <a:chExt cx="860407" cy="260488"/>
          </a:xfrm>
        </p:grpSpPr>
        <p:sp>
          <p:nvSpPr>
            <p:cNvPr id="14" name="Freeform 1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8B540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21287" y="3651727"/>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17" name="Group 17"/>
          <p:cNvGrpSpPr/>
          <p:nvPr/>
        </p:nvGrpSpPr>
        <p:grpSpPr>
          <a:xfrm>
            <a:off x="573773" y="3570275"/>
            <a:ext cx="2007923" cy="200792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42289" y="6765493"/>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2023- 2030</a:t>
            </a:r>
          </a:p>
        </p:txBody>
      </p:sp>
      <p:sp>
        <p:nvSpPr>
          <p:cNvPr id="21" name="TextBox 21"/>
          <p:cNvSpPr txBox="1"/>
          <p:nvPr/>
        </p:nvSpPr>
        <p:spPr>
          <a:xfrm>
            <a:off x="2313180" y="6425104"/>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6.10%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42289" y="4381633"/>
            <a:ext cx="1470891" cy="518557"/>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2022</a:t>
            </a:r>
          </a:p>
        </p:txBody>
      </p:sp>
      <p:sp>
        <p:nvSpPr>
          <p:cNvPr id="24" name="TextBox 24"/>
          <p:cNvSpPr txBox="1"/>
          <p:nvPr/>
        </p:nvSpPr>
        <p:spPr>
          <a:xfrm>
            <a:off x="2581696" y="3677283"/>
            <a:ext cx="6039701" cy="1584942"/>
          </a:xfrm>
          <a:prstGeom prst="rect">
            <a:avLst/>
          </a:prstGeom>
        </p:spPr>
        <p:txBody>
          <a:bodyPr lIns="0" tIns="0" rIns="0" bIns="0" rtlCol="0" anchor="t">
            <a:spAutoFit/>
          </a:bodyPr>
          <a:lstStyle/>
          <a:p>
            <a:pPr algn="ctr">
              <a:lnSpc>
                <a:spcPts val="6201"/>
              </a:lnSpc>
            </a:pPr>
            <a:r>
              <a:rPr lang="en-US" sz="4429">
                <a:solidFill>
                  <a:srgbClr val="FFFFFF"/>
                </a:solidFill>
                <a:latin typeface="Poppins"/>
              </a:rPr>
              <a:t>MARKET SIZE </a:t>
            </a:r>
          </a:p>
          <a:p>
            <a:pPr algn="ctr">
              <a:lnSpc>
                <a:spcPts val="6201"/>
              </a:lnSpc>
              <a:spcBef>
                <a:spcPct val="0"/>
              </a:spcBef>
            </a:pPr>
            <a:r>
              <a:rPr lang="en-US" sz="4429">
                <a:solidFill>
                  <a:srgbClr val="FFFFFF"/>
                </a:solidFill>
                <a:latin typeface="Poppins"/>
              </a:rPr>
              <a:t>USD 0.248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74"/>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98001" y="1580747"/>
            <a:ext cx="6053529" cy="2602169"/>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232720" y="1221403"/>
            <a:ext cx="755150" cy="32205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98001" y="4519459"/>
            <a:ext cx="6053529" cy="2560828"/>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E3E4F"/>
            </a:solidFill>
          </p:spPr>
          <p:txBody>
            <a:bodyPr/>
            <a:lstStyle/>
            <a:p/>
          </p:txBody>
        </p:sp>
      </p:grpSp>
      <p:grpSp>
        <p:nvGrpSpPr>
          <p:cNvPr id="12" name="Group 12"/>
          <p:cNvGrpSpPr/>
          <p:nvPr/>
        </p:nvGrpSpPr>
        <p:grpSpPr>
          <a:xfrm rot="5400000">
            <a:off x="1232720" y="4201457"/>
            <a:ext cx="755150" cy="322059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52775" y="2039998"/>
            <a:ext cx="4583108" cy="1076990"/>
          </a:xfrm>
          <a:prstGeom prst="rect">
            <a:avLst/>
          </a:prstGeom>
        </p:spPr>
        <p:txBody>
          <a:bodyPr lIns="0" tIns="0" rIns="0" bIns="0" rtlCol="0" anchor="t">
            <a:spAutoFit/>
          </a:bodyPr>
          <a:lstStyle/>
          <a:p>
            <a:pPr marL="673292" lvl="1" indent="-336646">
              <a:lnSpc>
                <a:spcPts val="4365"/>
              </a:lnSpc>
              <a:buFont typeface="Arial"/>
              <a:buChar char="•"/>
            </a:pPr>
            <a:r>
              <a:rPr lang="en-US" sz="3118">
                <a:solidFill>
                  <a:srgbClr val="FFFFFF"/>
                </a:solidFill>
                <a:latin typeface="Montserrat"/>
              </a:rPr>
              <a:t>Nail Tips</a:t>
            </a:r>
          </a:p>
          <a:p>
            <a:pPr marL="673292" lvl="1" indent="-336646">
              <a:lnSpc>
                <a:spcPts val="4365"/>
              </a:lnSpc>
              <a:buFont typeface="Arial"/>
              <a:buChar char="•"/>
            </a:pPr>
            <a:r>
              <a:rPr lang="en-US" sz="3118">
                <a:solidFill>
                  <a:srgbClr val="FFFFFF"/>
                </a:solidFill>
                <a:latin typeface="Montserrat"/>
              </a:rPr>
              <a:t>Press-On Nails</a:t>
            </a:r>
          </a:p>
        </p:txBody>
      </p:sp>
      <p:sp>
        <p:nvSpPr>
          <p:cNvPr id="16" name="TextBox 16"/>
          <p:cNvSpPr txBox="1"/>
          <p:nvPr/>
        </p:nvSpPr>
        <p:spPr>
          <a:xfrm>
            <a:off x="228702" y="2681165"/>
            <a:ext cx="2763185" cy="345955"/>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Type Segment</a:t>
            </a:r>
          </a:p>
        </p:txBody>
      </p:sp>
      <p:sp>
        <p:nvSpPr>
          <p:cNvPr id="17" name="TextBox 17"/>
          <p:cNvSpPr txBox="1"/>
          <p:nvPr/>
        </p:nvSpPr>
        <p:spPr>
          <a:xfrm>
            <a:off x="3255001" y="4678215"/>
            <a:ext cx="4778655" cy="2176042"/>
          </a:xfrm>
          <a:prstGeom prst="rect">
            <a:avLst/>
          </a:prstGeom>
        </p:spPr>
        <p:txBody>
          <a:bodyPr lIns="0" tIns="0" rIns="0" bIns="0" rtlCol="0" anchor="t">
            <a:spAutoFit/>
          </a:bodyPr>
          <a:lstStyle/>
          <a:p>
            <a:pPr marL="673288" lvl="1" indent="-336644">
              <a:lnSpc>
                <a:spcPts val="4365"/>
              </a:lnSpc>
              <a:buFont typeface="Arial"/>
              <a:buChar char="•"/>
            </a:pPr>
            <a:r>
              <a:rPr lang="en-US" sz="3118">
                <a:solidFill>
                  <a:srgbClr val="FFFFFF"/>
                </a:solidFill>
                <a:latin typeface="Montserrat"/>
              </a:rPr>
              <a:t>Acrylic</a:t>
            </a:r>
          </a:p>
          <a:p>
            <a:pPr marL="673288" lvl="1" indent="-336644">
              <a:lnSpc>
                <a:spcPts val="4365"/>
              </a:lnSpc>
              <a:buFont typeface="Arial"/>
              <a:buChar char="•"/>
            </a:pPr>
            <a:r>
              <a:rPr lang="en-US" sz="3118">
                <a:solidFill>
                  <a:srgbClr val="FFFFFF"/>
                </a:solidFill>
                <a:latin typeface="Montserrat"/>
              </a:rPr>
              <a:t>Gel</a:t>
            </a:r>
          </a:p>
          <a:p>
            <a:pPr marL="673288" lvl="1" indent="-336644">
              <a:lnSpc>
                <a:spcPts val="4365"/>
              </a:lnSpc>
              <a:buFont typeface="Arial"/>
              <a:buChar char="•"/>
            </a:pPr>
            <a:r>
              <a:rPr lang="en-US" sz="3118">
                <a:solidFill>
                  <a:srgbClr val="FFFFFF"/>
                </a:solidFill>
                <a:latin typeface="Montserrat"/>
              </a:rPr>
              <a:t>Dip Powder</a:t>
            </a:r>
          </a:p>
          <a:p>
            <a:pPr marL="673288" lvl="1" indent="-336644">
              <a:lnSpc>
                <a:spcPts val="4365"/>
              </a:lnSpc>
              <a:buFont typeface="Arial"/>
              <a:buChar char="•"/>
            </a:pPr>
            <a:r>
              <a:rPr lang="en-US" sz="3118">
                <a:solidFill>
                  <a:srgbClr val="FFFFFF"/>
                </a:solidFill>
                <a:latin typeface="Montserrat"/>
              </a:rPr>
              <a:t>Plastic</a:t>
            </a:r>
          </a:p>
        </p:txBody>
      </p:sp>
      <p:sp>
        <p:nvSpPr>
          <p:cNvPr id="18" name="TextBox 18"/>
          <p:cNvSpPr txBox="1"/>
          <p:nvPr/>
        </p:nvSpPr>
        <p:spPr>
          <a:xfrm>
            <a:off x="228702" y="5496716"/>
            <a:ext cx="2763185" cy="668171"/>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Material Segment</a:t>
            </a:r>
          </a:p>
        </p:txBody>
      </p:sp>
      <p:grpSp>
        <p:nvGrpSpPr>
          <p:cNvPr id="19" name="Group 19"/>
          <p:cNvGrpSpPr/>
          <p:nvPr/>
        </p:nvGrpSpPr>
        <p:grpSpPr>
          <a:xfrm>
            <a:off x="2098001" y="7420094"/>
            <a:ext cx="6053529" cy="2560828"/>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8C4B3F"/>
            </a:solidFill>
          </p:spPr>
          <p:txBody>
            <a:bodyPr/>
            <a:lstStyle/>
            <a:p/>
          </p:txBody>
        </p:sp>
      </p:grpSp>
      <p:grpSp>
        <p:nvGrpSpPr>
          <p:cNvPr id="21" name="Group 21"/>
          <p:cNvGrpSpPr/>
          <p:nvPr/>
        </p:nvGrpSpPr>
        <p:grpSpPr>
          <a:xfrm rot="5400000">
            <a:off x="1232720" y="7102092"/>
            <a:ext cx="755150" cy="3220590"/>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352775" y="7575587"/>
            <a:ext cx="4778655" cy="2176042"/>
          </a:xfrm>
          <a:prstGeom prst="rect">
            <a:avLst/>
          </a:prstGeom>
        </p:spPr>
        <p:txBody>
          <a:bodyPr lIns="0" tIns="0" rIns="0" bIns="0" rtlCol="0" anchor="t">
            <a:spAutoFit/>
          </a:bodyPr>
          <a:lstStyle/>
          <a:p>
            <a:pPr marL="673288" lvl="1" indent="-336644">
              <a:lnSpc>
                <a:spcPts val="4365"/>
              </a:lnSpc>
              <a:buFont typeface="Arial"/>
              <a:buChar char="•"/>
            </a:pPr>
            <a:r>
              <a:rPr lang="en-US" sz="3118">
                <a:solidFill>
                  <a:srgbClr val="FFFFFF"/>
                </a:solidFill>
                <a:latin typeface="Montserrat"/>
              </a:rPr>
              <a:t>Glossy</a:t>
            </a:r>
          </a:p>
          <a:p>
            <a:pPr marL="673288" lvl="1" indent="-336644">
              <a:lnSpc>
                <a:spcPts val="4365"/>
              </a:lnSpc>
              <a:buFont typeface="Arial"/>
              <a:buChar char="•"/>
            </a:pPr>
            <a:r>
              <a:rPr lang="en-US" sz="3118">
                <a:solidFill>
                  <a:srgbClr val="FFFFFF"/>
                </a:solidFill>
                <a:latin typeface="Montserrat"/>
              </a:rPr>
              <a:t>Matte</a:t>
            </a:r>
          </a:p>
          <a:p>
            <a:pPr marL="673288" lvl="1" indent="-336644">
              <a:lnSpc>
                <a:spcPts val="4365"/>
              </a:lnSpc>
              <a:buFont typeface="Arial"/>
              <a:buChar char="•"/>
            </a:pPr>
            <a:r>
              <a:rPr lang="en-US" sz="3118">
                <a:solidFill>
                  <a:srgbClr val="FFFFFF"/>
                </a:solidFill>
                <a:latin typeface="Montserrat"/>
              </a:rPr>
              <a:t>Shimmery</a:t>
            </a:r>
          </a:p>
          <a:p>
            <a:pPr marL="673288" lvl="1" indent="-336644">
              <a:lnSpc>
                <a:spcPts val="4365"/>
              </a:lnSpc>
              <a:buFont typeface="Arial"/>
              <a:buChar char="•"/>
            </a:pPr>
            <a:r>
              <a:rPr lang="en-US" sz="3118">
                <a:solidFill>
                  <a:srgbClr val="FFFFFF"/>
                </a:solidFill>
                <a:latin typeface="Montserrat"/>
              </a:rPr>
              <a:t>Glitter</a:t>
            </a:r>
          </a:p>
        </p:txBody>
      </p:sp>
      <p:sp>
        <p:nvSpPr>
          <p:cNvPr id="24" name="TextBox 24"/>
          <p:cNvSpPr txBox="1"/>
          <p:nvPr/>
        </p:nvSpPr>
        <p:spPr>
          <a:xfrm>
            <a:off x="228702" y="8397351"/>
            <a:ext cx="2763185" cy="668171"/>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Finish Type Segment </a:t>
            </a:r>
          </a:p>
        </p:txBody>
      </p:sp>
      <p:grpSp>
        <p:nvGrpSpPr>
          <p:cNvPr id="25" name="Group 25"/>
          <p:cNvGrpSpPr/>
          <p:nvPr/>
        </p:nvGrpSpPr>
        <p:grpSpPr>
          <a:xfrm>
            <a:off x="12234471" y="1611664"/>
            <a:ext cx="6053529" cy="2602169"/>
            <a:chExt cx="8245593" cy="3544449"/>
          </a:xfrm>
        </p:grpSpPr>
        <p:sp>
          <p:nvSpPr>
            <p:cNvPr id="26" name="Freeform 26"/>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606419"/>
            </a:solidFill>
          </p:spPr>
          <p:txBody>
            <a:bodyPr/>
            <a:lstStyle/>
            <a:p/>
          </p:txBody>
        </p:sp>
      </p:grpSp>
      <p:grpSp>
        <p:nvGrpSpPr>
          <p:cNvPr id="27" name="Group 27"/>
          <p:cNvGrpSpPr/>
          <p:nvPr/>
        </p:nvGrpSpPr>
        <p:grpSpPr>
          <a:xfrm rot="5400000">
            <a:off x="11369190" y="1252320"/>
            <a:ext cx="755150" cy="3220590"/>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9" name="Group 29"/>
          <p:cNvGrpSpPr/>
          <p:nvPr/>
        </p:nvGrpSpPr>
        <p:grpSpPr>
          <a:xfrm>
            <a:off x="12234471" y="4550376"/>
            <a:ext cx="6053529" cy="2560828"/>
            <a:chExt cx="8245593" cy="3488138"/>
          </a:xfrm>
        </p:grpSpPr>
        <p:sp>
          <p:nvSpPr>
            <p:cNvPr id="30" name="Freeform 3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BC3825"/>
            </a:solidFill>
          </p:spPr>
          <p:txBody>
            <a:bodyPr/>
            <a:lstStyle/>
            <a:p/>
          </p:txBody>
        </p:sp>
      </p:grpSp>
      <p:grpSp>
        <p:nvGrpSpPr>
          <p:cNvPr id="31" name="Group 31"/>
          <p:cNvGrpSpPr/>
          <p:nvPr/>
        </p:nvGrpSpPr>
        <p:grpSpPr>
          <a:xfrm rot="5400000">
            <a:off x="11369190" y="4232374"/>
            <a:ext cx="755150" cy="3220590"/>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13489245" y="2070915"/>
            <a:ext cx="4583108" cy="1626516"/>
          </a:xfrm>
          <a:prstGeom prst="rect">
            <a:avLst/>
          </a:prstGeom>
        </p:spPr>
        <p:txBody>
          <a:bodyPr lIns="0" tIns="0" rIns="0" bIns="0" rtlCol="0" anchor="t">
            <a:spAutoFit/>
          </a:bodyPr>
          <a:lstStyle/>
          <a:p>
            <a:pPr marL="673292" lvl="1" indent="-336646">
              <a:lnSpc>
                <a:spcPts val="4365"/>
              </a:lnSpc>
              <a:buFont typeface="Arial"/>
              <a:buChar char="•"/>
            </a:pPr>
            <a:r>
              <a:rPr lang="en-US" sz="3118">
                <a:solidFill>
                  <a:srgbClr val="FFFFFF"/>
                </a:solidFill>
                <a:latin typeface="Montserrat"/>
              </a:rPr>
              <a:t>Transparent</a:t>
            </a:r>
          </a:p>
          <a:p>
            <a:pPr marL="673292" lvl="1" indent="-336646">
              <a:lnSpc>
                <a:spcPts val="4365"/>
              </a:lnSpc>
              <a:buFont typeface="Arial"/>
              <a:buChar char="•"/>
            </a:pPr>
            <a:r>
              <a:rPr lang="en-US" sz="3118">
                <a:solidFill>
                  <a:srgbClr val="FFFFFF"/>
                </a:solidFill>
                <a:latin typeface="Montserrat"/>
              </a:rPr>
              <a:t>Solid</a:t>
            </a:r>
          </a:p>
          <a:p>
            <a:pPr marL="673292" lvl="1" indent="-336646">
              <a:lnSpc>
                <a:spcPts val="4365"/>
              </a:lnSpc>
              <a:buFont typeface="Arial"/>
              <a:buChar char="•"/>
            </a:pPr>
            <a:r>
              <a:rPr lang="en-US" sz="3118">
                <a:solidFill>
                  <a:srgbClr val="FFFFFF"/>
                </a:solidFill>
                <a:latin typeface="Montserrat"/>
              </a:rPr>
              <a:t>Printed</a:t>
            </a:r>
          </a:p>
        </p:txBody>
      </p:sp>
      <p:sp>
        <p:nvSpPr>
          <p:cNvPr id="34" name="TextBox 34"/>
          <p:cNvSpPr txBox="1"/>
          <p:nvPr/>
        </p:nvSpPr>
        <p:spPr>
          <a:xfrm>
            <a:off x="10365173" y="2572020"/>
            <a:ext cx="2763185" cy="668171"/>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Pattern Segment </a:t>
            </a:r>
          </a:p>
        </p:txBody>
      </p:sp>
      <p:sp>
        <p:nvSpPr>
          <p:cNvPr id="35" name="TextBox 35"/>
          <p:cNvSpPr txBox="1"/>
          <p:nvPr/>
        </p:nvSpPr>
        <p:spPr>
          <a:xfrm>
            <a:off x="13623761" y="4969918"/>
            <a:ext cx="4778655" cy="1626516"/>
          </a:xfrm>
          <a:prstGeom prst="rect">
            <a:avLst/>
          </a:prstGeom>
        </p:spPr>
        <p:txBody>
          <a:bodyPr lIns="0" tIns="0" rIns="0" bIns="0" rtlCol="0" anchor="t">
            <a:spAutoFit/>
          </a:bodyPr>
          <a:lstStyle/>
          <a:p>
            <a:pPr marL="673288" lvl="1" indent="-336644">
              <a:lnSpc>
                <a:spcPts val="4365"/>
              </a:lnSpc>
              <a:buFont typeface="Arial"/>
              <a:buChar char="•"/>
            </a:pPr>
            <a:r>
              <a:rPr lang="en-US" sz="3118">
                <a:solidFill>
                  <a:srgbClr val="FFFFFF"/>
                </a:solidFill>
                <a:latin typeface="Montserrat"/>
              </a:rPr>
              <a:t>Low</a:t>
            </a:r>
          </a:p>
          <a:p>
            <a:pPr marL="673288" lvl="1" indent="-336644">
              <a:lnSpc>
                <a:spcPts val="4365"/>
              </a:lnSpc>
              <a:buFont typeface="Arial"/>
              <a:buChar char="•"/>
            </a:pPr>
            <a:r>
              <a:rPr lang="en-US" sz="3118">
                <a:solidFill>
                  <a:srgbClr val="FFFFFF"/>
                </a:solidFill>
                <a:latin typeface="Montserrat"/>
              </a:rPr>
              <a:t>Medium</a:t>
            </a:r>
          </a:p>
          <a:p>
            <a:pPr marL="673288" lvl="1" indent="-336644">
              <a:lnSpc>
                <a:spcPts val="4365"/>
              </a:lnSpc>
              <a:buFont typeface="Arial"/>
              <a:buChar char="•"/>
            </a:pPr>
            <a:r>
              <a:rPr lang="en-US" sz="3118">
                <a:solidFill>
                  <a:srgbClr val="FFFFFF"/>
                </a:solidFill>
                <a:latin typeface="Montserrat"/>
              </a:rPr>
              <a:t>High</a:t>
            </a:r>
          </a:p>
        </p:txBody>
      </p:sp>
      <p:sp>
        <p:nvSpPr>
          <p:cNvPr id="36" name="TextBox 36"/>
          <p:cNvSpPr txBox="1"/>
          <p:nvPr/>
        </p:nvSpPr>
        <p:spPr>
          <a:xfrm>
            <a:off x="10365173" y="5640884"/>
            <a:ext cx="2763185" cy="345955"/>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Price Segment</a:t>
            </a:r>
          </a:p>
        </p:txBody>
      </p:sp>
      <p:grpSp>
        <p:nvGrpSpPr>
          <p:cNvPr id="37" name="Group 37"/>
          <p:cNvGrpSpPr/>
          <p:nvPr/>
        </p:nvGrpSpPr>
        <p:grpSpPr>
          <a:xfrm>
            <a:off x="12234471" y="7451011"/>
            <a:ext cx="6053529" cy="2560828"/>
            <a:chExt cx="8245593" cy="3488138"/>
          </a:xfrm>
        </p:grpSpPr>
        <p:sp>
          <p:nvSpPr>
            <p:cNvPr id="38" name="Freeform 38"/>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8B540E"/>
            </a:solidFill>
          </p:spPr>
          <p:txBody>
            <a:bodyPr/>
            <a:lstStyle/>
            <a:p/>
          </p:txBody>
        </p:sp>
      </p:grpSp>
      <p:grpSp>
        <p:nvGrpSpPr>
          <p:cNvPr id="39" name="Group 39"/>
          <p:cNvGrpSpPr/>
          <p:nvPr/>
        </p:nvGrpSpPr>
        <p:grpSpPr>
          <a:xfrm rot="5400000">
            <a:off x="11369190" y="7133009"/>
            <a:ext cx="755150" cy="3220590"/>
            <a:chExt cx="3130550" cy="13351270"/>
          </a:xfrm>
        </p:grpSpPr>
        <p:sp>
          <p:nvSpPr>
            <p:cNvPr id="40" name="Freeform 4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41" name="TextBox 41"/>
          <p:cNvSpPr txBox="1"/>
          <p:nvPr/>
        </p:nvSpPr>
        <p:spPr>
          <a:xfrm>
            <a:off x="13357061" y="8164355"/>
            <a:ext cx="4778655" cy="1076991"/>
          </a:xfrm>
          <a:prstGeom prst="rect">
            <a:avLst/>
          </a:prstGeom>
        </p:spPr>
        <p:txBody>
          <a:bodyPr lIns="0" tIns="0" rIns="0" bIns="0" rtlCol="0" anchor="t">
            <a:spAutoFit/>
          </a:bodyPr>
          <a:lstStyle/>
          <a:p>
            <a:pPr marL="673288" lvl="1" indent="-336644">
              <a:lnSpc>
                <a:spcPts val="4365"/>
              </a:lnSpc>
              <a:buFont typeface="Arial"/>
              <a:buChar char="•"/>
            </a:pPr>
            <a:r>
              <a:rPr lang="en-US" sz="3118">
                <a:solidFill>
                  <a:srgbClr val="FFFFFF"/>
                </a:solidFill>
                <a:latin typeface="Montserrat"/>
              </a:rPr>
              <a:t>Online</a:t>
            </a:r>
          </a:p>
          <a:p>
            <a:pPr marL="673288" lvl="1" indent="-336644">
              <a:lnSpc>
                <a:spcPts val="4365"/>
              </a:lnSpc>
              <a:buFont typeface="Arial"/>
              <a:buChar char="•"/>
            </a:pPr>
            <a:r>
              <a:rPr lang="en-US" sz="3118">
                <a:solidFill>
                  <a:srgbClr val="FFFFFF"/>
                </a:solidFill>
                <a:latin typeface="Montserrat"/>
              </a:rPr>
              <a:t>Offline</a:t>
            </a:r>
          </a:p>
        </p:txBody>
      </p:sp>
      <p:sp>
        <p:nvSpPr>
          <p:cNvPr id="42" name="TextBox 42"/>
          <p:cNvSpPr txBox="1"/>
          <p:nvPr/>
        </p:nvSpPr>
        <p:spPr>
          <a:xfrm>
            <a:off x="10365173" y="8428269"/>
            <a:ext cx="2763185" cy="668171"/>
          </a:xfrm>
          <a:prstGeom prst="rect">
            <a:avLst/>
          </a:prstGeom>
        </p:spPr>
        <p:txBody>
          <a:bodyPr lIns="0" tIns="0" rIns="0" bIns="0" rtlCol="0" anchor="t">
            <a:spAutoFit/>
          </a:bodyPr>
          <a:lstStyle/>
          <a:p>
            <a:pPr algn="ctr">
              <a:lnSpc>
                <a:spcPts val="2588"/>
              </a:lnSpc>
            </a:pPr>
            <a:r>
              <a:rPr lang="en-US" sz="2562">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478035" y="5153025"/>
            <a:ext cx="5781265" cy="888680"/>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Artificial Nails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8B54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1A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B54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1A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B54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1A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Fashion and Beauty Trends to Provide Viable Market Output</a:t>
            </a:r>
          </a:p>
        </p:txBody>
      </p:sp>
      <p:sp>
        <p:nvSpPr>
          <p:cNvPr id="18" name="TextBox 18"/>
          <p:cNvSpPr txBox="1"/>
          <p:nvPr/>
        </p:nvSpPr>
        <p:spPr>
          <a:xfrm>
            <a:off x="6883590" y="5904413"/>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Concern over the Potential Negative Effects on Natural Nail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6696338" y="650557"/>
            <a:ext cx="10822785"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5435163" y="2098272"/>
            <a:ext cx="12486961" cy="6955155"/>
          </a:xfrm>
          <a:prstGeom prst="rect">
            <a:avLst/>
          </a:prstGeom>
        </p:spPr>
        <p:txBody>
          <a:bodyPr lIns="0" tIns="0" rIns="0" bIns="0" rtlCol="0" anchor="t">
            <a:spAutoFit/>
          </a:bodyPr>
          <a:lstStyle/>
          <a:p>
            <a:pPr marL="712468" lvl="1" indent="-356234">
              <a:lnSpc>
                <a:spcPts val="4619"/>
              </a:lnSpc>
              <a:buFont typeface="Arial"/>
              <a:buChar char="•"/>
            </a:pPr>
            <a:r>
              <a:rPr lang="en-US" sz="3299">
                <a:solidFill>
                  <a:srgbClr val="000000"/>
                </a:solidFill>
                <a:latin typeface="Montserrat"/>
              </a:rPr>
              <a:t>The Global Artificial Nails Market is witnessing significant growth in the near future.</a:t>
            </a:r>
          </a:p>
          <a:p>
            <a:pPr marL="712468" lvl="1" indent="-356234">
              <a:lnSpc>
                <a:spcPts val="4619"/>
              </a:lnSpc>
              <a:buFont typeface="Arial"/>
              <a:buChar char="•"/>
            </a:pPr>
            <a:r>
              <a:rPr lang="en-US" sz="3299">
                <a:solidFill>
                  <a:srgbClr val="000000"/>
                </a:solidFill>
                <a:latin typeface="Montserrat"/>
              </a:rPr>
              <a:t>Press-on nails have gained popularity in recent years due to their convenience and ease of use. </a:t>
            </a:r>
          </a:p>
          <a:p>
            <a:pPr marL="712468" lvl="1" indent="-356234">
              <a:lnSpc>
                <a:spcPts val="4619"/>
              </a:lnSpc>
              <a:buFont typeface="Arial"/>
              <a:buChar char="•"/>
            </a:pPr>
            <a:r>
              <a:rPr lang="en-US" sz="3299">
                <a:solidFill>
                  <a:srgbClr val="000000"/>
                </a:solidFill>
                <a:latin typeface="Montserrat"/>
              </a:rPr>
              <a:t>Press-on nails have gained popularity in recent years due to their convenience and ease of use. </a:t>
            </a:r>
          </a:p>
          <a:p>
            <a:pPr marL="712468" lvl="1" indent="-356234">
              <a:lnSpc>
                <a:spcPts val="4619"/>
              </a:lnSpc>
              <a:buFont typeface="Arial"/>
              <a:buChar char="•"/>
            </a:pPr>
            <a:r>
              <a:rPr lang="en-US" sz="3299">
                <a:solidFill>
                  <a:srgbClr val="000000"/>
                </a:solidFill>
                <a:latin typeface="Montserrat"/>
              </a:rPr>
              <a:t>Nail tips provide a more customized and long-lasting solution compared to press-on nails.</a:t>
            </a:r>
          </a:p>
          <a:p>
            <a:pPr marL="712468" lvl="1" indent="-356234">
              <a:lnSpc>
                <a:spcPts val="4619"/>
              </a:lnSpc>
              <a:buFont typeface="Arial"/>
              <a:buChar char="•"/>
            </a:pPr>
            <a:r>
              <a:rPr lang="en-US" sz="3299">
                <a:solidFill>
                  <a:srgbClr val="000000"/>
                </a:solidFill>
                <a:latin typeface="Montserrat"/>
              </a:rPr>
              <a:t>Physical stores allow the customers to see and touch the products before purchasing, which can be particularly important for items like artificial nails that involve aesthetic preferences and sizing considerations.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444" b="-9444"/>
            </a:stretch>
          </a:blipFill>
        </p:spPr>
        <p:txBody>
          <a:bodyPr/>
          <a:lstStyle/>
          <a:p/>
        </p:txBody>
      </p:sp>
      <p:sp>
        <p:nvSpPr>
          <p:cNvPr id="3" name="Freeform 3"/>
          <p:cNvSpPr/>
          <p:nvPr/>
        </p:nvSpPr>
        <p:spPr>
          <a:xfrm>
            <a:off x="4429815" y="2249822"/>
            <a:ext cx="3158647" cy="1330141"/>
          </a:xfrm>
          <a:custGeom>
            <a:rect l="l" t="t" r="r" b="b"/>
            <a:pathLst>
              <a:path w="3158647" h="1330141">
                <a:moveTo>
                  <a:pt x="0" y="0"/>
                </a:moveTo>
                <a:lnTo>
                  <a:pt x="3158647" y="0"/>
                </a:lnTo>
                <a:lnTo>
                  <a:pt x="3158647" y="1330141"/>
                </a:lnTo>
                <a:lnTo>
                  <a:pt x="0" y="1330141"/>
                </a:lnTo>
                <a:lnTo>
                  <a:pt x="0" y="0"/>
                </a:lnTo>
                <a:close/>
              </a:path>
            </a:pathLst>
          </a:custGeom>
          <a:blipFill>
            <a:blip r:embed="rId3"/>
            <a:stretch>
              <a:fillRect/>
            </a:stretch>
          </a:blipFill>
        </p:spPr>
        <p:txBody>
          <a:bodyPr/>
          <a:lstStyle/>
          <a:p/>
        </p:txBody>
      </p:sp>
      <p:sp>
        <p:nvSpPr>
          <p:cNvPr id="4" name="Freeform 4"/>
          <p:cNvSpPr/>
          <p:nvPr/>
        </p:nvSpPr>
        <p:spPr>
          <a:xfrm>
            <a:off x="8322097" y="2466430"/>
            <a:ext cx="5119264" cy="828658"/>
          </a:xfrm>
          <a:custGeom>
            <a:rect l="l" t="t" r="r" b="b"/>
            <a:pathLst>
              <a:path w="5119264" h="828658">
                <a:moveTo>
                  <a:pt x="0" y="0"/>
                </a:moveTo>
                <a:lnTo>
                  <a:pt x="5119264" y="0"/>
                </a:lnTo>
                <a:lnTo>
                  <a:pt x="5119264" y="828658"/>
                </a:lnTo>
                <a:lnTo>
                  <a:pt x="0" y="828658"/>
                </a:lnTo>
                <a:lnTo>
                  <a:pt x="0" y="0"/>
                </a:lnTo>
                <a:close/>
              </a:path>
            </a:pathLst>
          </a:custGeom>
          <a:blipFill>
            <a:blip r:embed="rId4"/>
            <a:stretch>
              <a:fillRect l="-179" r="-179"/>
            </a:stretch>
          </a:blipFill>
        </p:spPr>
        <p:txBody>
          <a:bodyPr/>
          <a:lstStyle/>
          <a:p/>
        </p:txBody>
      </p:sp>
      <p:sp>
        <p:nvSpPr>
          <p:cNvPr id="5" name="Freeform 5"/>
          <p:cNvSpPr/>
          <p:nvPr/>
        </p:nvSpPr>
        <p:spPr>
          <a:xfrm>
            <a:off x="14174786" y="2314820"/>
            <a:ext cx="3707264" cy="1131878"/>
          </a:xfrm>
          <a:custGeom>
            <a:rect l="l" t="t" r="r" b="b"/>
            <a:pathLst>
              <a:path w="3707263" h="1131878">
                <a:moveTo>
                  <a:pt x="0" y="0"/>
                </a:moveTo>
                <a:lnTo>
                  <a:pt x="3707264" y="0"/>
                </a:lnTo>
                <a:lnTo>
                  <a:pt x="3707264" y="1131878"/>
                </a:lnTo>
                <a:lnTo>
                  <a:pt x="0" y="1131878"/>
                </a:lnTo>
                <a:lnTo>
                  <a:pt x="0" y="0"/>
                </a:lnTo>
                <a:close/>
              </a:path>
            </a:pathLst>
          </a:custGeom>
          <a:blipFill>
            <a:blip r:embed="rId5"/>
            <a:stretch>
              <a:fillRect/>
            </a:stretch>
          </a:blipFill>
        </p:spPr>
        <p:txBody>
          <a:bodyPr/>
          <a:lstStyle/>
          <a:p/>
        </p:txBody>
      </p:sp>
      <p:sp>
        <p:nvSpPr>
          <p:cNvPr id="6" name="Freeform 6"/>
          <p:cNvSpPr/>
          <p:nvPr/>
        </p:nvSpPr>
        <p:spPr>
          <a:xfrm>
            <a:off x="4254473" y="4099731"/>
            <a:ext cx="4889527" cy="1545941"/>
          </a:xfrm>
          <a:custGeom>
            <a:rect l="l" t="t" r="r" b="b"/>
            <a:pathLst>
              <a:path w="4889527" h="1545941">
                <a:moveTo>
                  <a:pt x="0" y="0"/>
                </a:moveTo>
                <a:lnTo>
                  <a:pt x="4889527" y="0"/>
                </a:lnTo>
                <a:lnTo>
                  <a:pt x="4889527" y="1545941"/>
                </a:lnTo>
                <a:lnTo>
                  <a:pt x="0" y="1545941"/>
                </a:lnTo>
                <a:lnTo>
                  <a:pt x="0" y="0"/>
                </a:lnTo>
                <a:close/>
              </a:path>
            </a:pathLst>
          </a:custGeom>
          <a:blipFill>
            <a:blip r:embed="rId6"/>
            <a:stretch>
              <a:fillRect t="-37535" b="-40372"/>
            </a:stretch>
          </a:blipFill>
        </p:spPr>
        <p:txBody>
          <a:bodyPr/>
          <a:lstStyle/>
          <a:p/>
        </p:txBody>
      </p:sp>
      <p:sp>
        <p:nvSpPr>
          <p:cNvPr id="7" name="Freeform 7"/>
          <p:cNvSpPr/>
          <p:nvPr/>
        </p:nvSpPr>
        <p:spPr>
          <a:xfrm>
            <a:off x="9401347" y="3579963"/>
            <a:ext cx="2960764" cy="2589582"/>
          </a:xfrm>
          <a:custGeom>
            <a:rect l="l" t="t" r="r" b="b"/>
            <a:pathLst>
              <a:path w="2960764" h="2589582">
                <a:moveTo>
                  <a:pt x="0" y="0"/>
                </a:moveTo>
                <a:lnTo>
                  <a:pt x="2960764" y="0"/>
                </a:lnTo>
                <a:lnTo>
                  <a:pt x="2960764" y="2589582"/>
                </a:lnTo>
                <a:lnTo>
                  <a:pt x="0" y="2589582"/>
                </a:lnTo>
                <a:lnTo>
                  <a:pt x="0" y="0"/>
                </a:lnTo>
                <a:close/>
              </a:path>
            </a:pathLst>
          </a:custGeom>
          <a:blipFill>
            <a:blip r:embed="rId7"/>
            <a:stretch>
              <a:fillRect t="-9214" b="-5119"/>
            </a:stretch>
          </a:blipFill>
        </p:spPr>
        <p:txBody>
          <a:bodyPr/>
          <a:lstStyle/>
          <a:p/>
        </p:txBody>
      </p:sp>
      <p:sp>
        <p:nvSpPr>
          <p:cNvPr id="8" name="Freeform 8"/>
          <p:cNvSpPr/>
          <p:nvPr/>
        </p:nvSpPr>
        <p:spPr>
          <a:xfrm>
            <a:off x="13441361" y="4099731"/>
            <a:ext cx="4362543" cy="1321703"/>
          </a:xfrm>
          <a:custGeom>
            <a:rect l="l" t="t" r="r" b="b"/>
            <a:pathLst>
              <a:path w="4362543" h="1321703">
                <a:moveTo>
                  <a:pt x="0" y="0"/>
                </a:moveTo>
                <a:lnTo>
                  <a:pt x="4362543" y="0"/>
                </a:lnTo>
                <a:lnTo>
                  <a:pt x="4362543" y="1321703"/>
                </a:lnTo>
                <a:lnTo>
                  <a:pt x="0" y="1321703"/>
                </a:lnTo>
                <a:lnTo>
                  <a:pt x="0" y="0"/>
                </a:lnTo>
                <a:close/>
              </a:path>
            </a:pathLst>
          </a:custGeom>
          <a:blipFill>
            <a:blip r:embed="rId8"/>
            <a:stretch>
              <a:fillRect l="-2712" t="-11007" r="-8681" b="-11007"/>
            </a:stretch>
          </a:blipFill>
        </p:spPr>
        <p:txBody>
          <a:bodyPr/>
          <a:lstStyle/>
          <a:p/>
        </p:txBody>
      </p:sp>
      <p:sp>
        <p:nvSpPr>
          <p:cNvPr id="9" name="Freeform 9"/>
          <p:cNvSpPr/>
          <p:nvPr/>
        </p:nvSpPr>
        <p:spPr>
          <a:xfrm>
            <a:off x="4795446" y="5876539"/>
            <a:ext cx="3807580" cy="2290421"/>
          </a:xfrm>
          <a:custGeom>
            <a:rect l="l" t="t" r="r" b="b"/>
            <a:pathLst>
              <a:path w="3807580" h="2290421">
                <a:moveTo>
                  <a:pt x="0" y="0"/>
                </a:moveTo>
                <a:lnTo>
                  <a:pt x="3807580" y="0"/>
                </a:lnTo>
                <a:lnTo>
                  <a:pt x="3807580" y="2290421"/>
                </a:lnTo>
                <a:lnTo>
                  <a:pt x="0" y="2290421"/>
                </a:lnTo>
                <a:lnTo>
                  <a:pt x="0" y="0"/>
                </a:lnTo>
                <a:close/>
              </a:path>
            </a:pathLst>
          </a:custGeom>
          <a:blipFill>
            <a:blip r:embed="rId9"/>
            <a:stretch>
              <a:fillRect/>
            </a:stretch>
          </a:blipFill>
        </p:spPr>
        <p:txBody>
          <a:bodyPr/>
          <a:lstStyle/>
          <a:p/>
        </p:txBody>
      </p:sp>
      <p:sp>
        <p:nvSpPr>
          <p:cNvPr id="10" name="Freeform 10"/>
          <p:cNvSpPr/>
          <p:nvPr/>
        </p:nvSpPr>
        <p:spPr>
          <a:xfrm>
            <a:off x="4468295" y="8832198"/>
            <a:ext cx="5381423" cy="734908"/>
          </a:xfrm>
          <a:custGeom>
            <a:rect l="l" t="t" r="r" b="b"/>
            <a:pathLst>
              <a:path w="5381423" h="734908">
                <a:moveTo>
                  <a:pt x="0" y="0"/>
                </a:moveTo>
                <a:lnTo>
                  <a:pt x="5381423" y="0"/>
                </a:lnTo>
                <a:lnTo>
                  <a:pt x="5381423" y="734908"/>
                </a:lnTo>
                <a:lnTo>
                  <a:pt x="0" y="734908"/>
                </a:lnTo>
                <a:lnTo>
                  <a:pt x="0" y="0"/>
                </a:lnTo>
                <a:close/>
              </a:path>
            </a:pathLst>
          </a:custGeom>
          <a:blipFill>
            <a:blip r:embed="rId10"/>
            <a:stretch>
              <a:fillRect/>
            </a:stretch>
          </a:blipFill>
        </p:spPr>
        <p:txBody>
          <a:bodyPr/>
          <a:lstStyle/>
          <a:p/>
        </p:txBody>
      </p:sp>
      <p:sp>
        <p:nvSpPr>
          <p:cNvPr id="11" name="Freeform 11"/>
          <p:cNvSpPr/>
          <p:nvPr/>
        </p:nvSpPr>
        <p:spPr>
          <a:xfrm>
            <a:off x="9144000" y="6185716"/>
            <a:ext cx="3215515" cy="1672068"/>
          </a:xfrm>
          <a:custGeom>
            <a:rect l="l" t="t" r="r" b="b"/>
            <a:pathLst>
              <a:path w="3215515" h="1672067">
                <a:moveTo>
                  <a:pt x="0" y="0"/>
                </a:moveTo>
                <a:lnTo>
                  <a:pt x="3215515" y="0"/>
                </a:lnTo>
                <a:lnTo>
                  <a:pt x="3215515" y="1672067"/>
                </a:lnTo>
                <a:lnTo>
                  <a:pt x="0" y="1672067"/>
                </a:lnTo>
                <a:lnTo>
                  <a:pt x="0" y="0"/>
                </a:lnTo>
                <a:close/>
              </a:path>
            </a:pathLst>
          </a:custGeom>
          <a:blipFill>
            <a:blip r:embed="rId11"/>
            <a:stretch>
              <a:fillRect/>
            </a:stretch>
          </a:blipFill>
        </p:spPr>
        <p:txBody>
          <a:bodyPr/>
          <a:lstStyle/>
          <a:p/>
        </p:txBody>
      </p:sp>
      <p:sp>
        <p:nvSpPr>
          <p:cNvPr id="12" name="Freeform 12"/>
          <p:cNvSpPr/>
          <p:nvPr/>
        </p:nvSpPr>
        <p:spPr>
          <a:xfrm>
            <a:off x="13213446" y="6326309"/>
            <a:ext cx="4818374" cy="363475"/>
          </a:xfrm>
          <a:custGeom>
            <a:rect l="l" t="t" r="r" b="b"/>
            <a:pathLst>
              <a:path w="4818374" h="363475">
                <a:moveTo>
                  <a:pt x="0" y="0"/>
                </a:moveTo>
                <a:lnTo>
                  <a:pt x="4818374" y="0"/>
                </a:lnTo>
                <a:lnTo>
                  <a:pt x="4818374" y="363475"/>
                </a:lnTo>
                <a:lnTo>
                  <a:pt x="0" y="363475"/>
                </a:lnTo>
                <a:lnTo>
                  <a:pt x="0" y="0"/>
                </a:lnTo>
                <a:close/>
              </a:path>
            </a:pathLst>
          </a:custGeom>
          <a:blipFill>
            <a:blip r:embed="rId12"/>
            <a:stretch>
              <a:fillRect l="-5609" t="-61538" r="-5802" b="-61538"/>
            </a:stretch>
          </a:blipFill>
        </p:spPr>
        <p:txBody>
          <a:bodyPr/>
          <a:lstStyle/>
          <a:p/>
        </p:txBody>
      </p:sp>
      <p:sp>
        <p:nvSpPr>
          <p:cNvPr id="13" name="Freeform 13"/>
          <p:cNvSpPr/>
          <p:nvPr/>
        </p:nvSpPr>
        <p:spPr>
          <a:xfrm>
            <a:off x="10625183" y="8143533"/>
            <a:ext cx="2588263" cy="1717354"/>
          </a:xfrm>
          <a:custGeom>
            <a:rect l="l" t="t" r="r" b="b"/>
            <a:pathLst>
              <a:path w="2588263" h="1717354">
                <a:moveTo>
                  <a:pt x="0" y="0"/>
                </a:moveTo>
                <a:lnTo>
                  <a:pt x="2588263" y="0"/>
                </a:lnTo>
                <a:lnTo>
                  <a:pt x="2588263" y="1717355"/>
                </a:lnTo>
                <a:lnTo>
                  <a:pt x="0" y="1717355"/>
                </a:lnTo>
                <a:lnTo>
                  <a:pt x="0" y="0"/>
                </a:lnTo>
                <a:close/>
              </a:path>
            </a:pathLst>
          </a:custGeom>
          <a:blipFill>
            <a:blip r:embed="rId13"/>
            <a:stretch>
              <a:fillRect l="-6805" t="-31054" r="-6616" b="-39886"/>
            </a:stretch>
          </a:blipFill>
        </p:spPr>
        <p:txBody>
          <a:bodyPr/>
          <a:lstStyle/>
          <a:p/>
        </p:txBody>
      </p:sp>
      <p:sp>
        <p:nvSpPr>
          <p:cNvPr id="14" name="Freeform 14"/>
          <p:cNvSpPr/>
          <p:nvPr/>
        </p:nvSpPr>
        <p:spPr>
          <a:xfrm>
            <a:off x="14033588" y="7320903"/>
            <a:ext cx="3848462" cy="2539985"/>
          </a:xfrm>
          <a:custGeom>
            <a:rect l="l" t="t" r="r" b="b"/>
            <a:pathLst>
              <a:path w="3848462" h="2539985">
                <a:moveTo>
                  <a:pt x="0" y="0"/>
                </a:moveTo>
                <a:lnTo>
                  <a:pt x="3848462" y="0"/>
                </a:lnTo>
                <a:lnTo>
                  <a:pt x="3848462" y="2539985"/>
                </a:lnTo>
                <a:lnTo>
                  <a:pt x="0" y="2539985"/>
                </a:lnTo>
                <a:lnTo>
                  <a:pt x="0" y="0"/>
                </a:lnTo>
                <a:close/>
              </a:path>
            </a:pathLst>
          </a:custGeom>
          <a:blipFill>
            <a:blip r:embed="rId14"/>
            <a:stretch>
              <a:fillRect/>
            </a:stretch>
          </a:blipFill>
        </p:spPr>
        <p:txBody>
          <a:bodyPr/>
          <a:lstStyle/>
          <a:p/>
        </p:txBody>
      </p:sp>
      <p:sp>
        <p:nvSpPr>
          <p:cNvPr id="15" name="TextBox 15"/>
          <p:cNvSpPr txBox="1"/>
          <p:nvPr/>
        </p:nvSpPr>
        <p:spPr>
          <a:xfrm>
            <a:off x="8083480"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ux6kyxh"/>
              </a:rPr>
              <a:t>https://tinyurl.com/4ux6kyxh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Artificial Nails Market Report 2024</dc:title>
  <cp:lastModifiedBy>decipher market</cp:lastModifiedBy>
  <cp:revision>2</cp:revision>
  <dcterms:created xsi:type="dcterms:W3CDTF">2006-08-16T00:00:00Z</dcterms:created>
  <dcterms:modified xsi:type="dcterms:W3CDTF">2024-03-02T07:58:52Z</dcterms:modified>
</cp:coreProperties>
</file>