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1.jpeg" /><Relationship Id="rId6" Type="http://schemas.openxmlformats.org/officeDocument/2006/relationships/image" Target="../media/image12.jpeg" /><Relationship Id="rId7" Type="http://schemas.openxmlformats.org/officeDocument/2006/relationships/image" Target="../media/image13.jpeg" /><Relationship Id="rId8" Type="http://schemas.openxmlformats.org/officeDocument/2006/relationships/image" Target="../media/image14.jpeg" /><Relationship Id="rId9" Type="http://schemas.openxmlformats.org/officeDocument/2006/relationships/image" Target="../media/image1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hyperlink" Target="https://tinyurl.com/3cxyhus2"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8507688" cy="10287000"/>
            <a:chExt cx="2240708" cy="2709333"/>
          </a:xfrm>
        </p:grpSpPr>
        <p:sp>
          <p:nvSpPr>
            <p:cNvPr id="4" name="Freeform 4"/>
            <p:cNvSpPr/>
            <p:nvPr/>
          </p:nvSpPr>
          <p:spPr>
            <a:xfrm>
              <a:off x="0" y="0"/>
              <a:ext cx="2240708" cy="2709333"/>
            </a:xfrm>
            <a:custGeom>
              <a:rect l="l" t="t" r="r" b="b"/>
              <a:pathLst>
                <a:path w="2240708" h="2709333">
                  <a:moveTo>
                    <a:pt x="0" y="0"/>
                  </a:moveTo>
                  <a:lnTo>
                    <a:pt x="2240708" y="0"/>
                  </a:lnTo>
                  <a:lnTo>
                    <a:pt x="2240708" y="2709333"/>
                  </a:lnTo>
                  <a:lnTo>
                    <a:pt x="0" y="2709333"/>
                  </a:lnTo>
                  <a:close/>
                </a:path>
              </a:pathLst>
            </a:custGeom>
            <a:solidFill>
              <a:srgbClr val="467489">
                <a:alpha val="84706"/>
              </a:srgbClr>
            </a:solidFill>
          </p:spPr>
          <p:txBody>
            <a:bodyPr/>
            <a:lstStyle/>
            <a:p/>
          </p:txBody>
        </p:sp>
        <p:sp>
          <p:nvSpPr>
            <p:cNvPr id="5" name="TextBox 5"/>
            <p:cNvSpPr txBox="1"/>
            <p:nvPr/>
          </p:nvSpPr>
          <p:spPr>
            <a:xfrm>
              <a:off x="0" y="-38100"/>
              <a:ext cx="2240708"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72889" y="9405921"/>
            <a:ext cx="8076298" cy="688974"/>
          </a:xfrm>
          <a:prstGeom prst="rect">
            <a:avLst/>
          </a:prstGeom>
        </p:spPr>
        <p:txBody>
          <a:bodyPr lIns="0" tIns="0" rIns="0" bIns="0" rtlCol="0" anchor="t">
            <a:spAutoFit/>
          </a:bodyPr>
          <a:lstStyle/>
          <a:p>
            <a:pPr algn="ctr">
              <a:lnSpc>
                <a:spcPts val="5600"/>
              </a:lnSpc>
            </a:pPr>
            <a:r>
              <a:rPr lang="en-US" sz="4000">
                <a:solidFill>
                  <a:srgbClr val="F8F8F8"/>
                </a:solidFill>
                <a:latin typeface="DM Sans"/>
              </a:rPr>
              <a:t>Global,Regional,CountryAnalysis</a:t>
            </a:r>
          </a:p>
        </p:txBody>
      </p:sp>
      <p:sp>
        <p:nvSpPr>
          <p:cNvPr id="7" name="TextBox 7"/>
          <p:cNvSpPr txBox="1"/>
          <p:nvPr/>
        </p:nvSpPr>
        <p:spPr>
          <a:xfrm>
            <a:off x="172889" y="3757105"/>
            <a:ext cx="8334800" cy="3316164"/>
          </a:xfrm>
          <a:prstGeom prst="rect">
            <a:avLst/>
          </a:prstGeom>
        </p:spPr>
        <p:txBody>
          <a:bodyPr lIns="0" tIns="0" rIns="0" bIns="0" rtlCol="0" anchor="t">
            <a:spAutoFit/>
          </a:bodyPr>
          <a:lstStyle/>
          <a:p>
            <a:pPr>
              <a:lnSpc>
                <a:spcPts val="6370"/>
              </a:lnSpc>
            </a:pPr>
            <a:r>
              <a:rPr lang="en-US" sz="7200">
                <a:solidFill>
                  <a:srgbClr val="F8F8F8"/>
                </a:solidFill>
                <a:latin typeface="Canva Sans"/>
              </a:rPr>
              <a:t>GLOBAL </a:t>
            </a:r>
          </a:p>
          <a:p>
            <a:pPr>
              <a:lnSpc>
                <a:spcPts val="6370"/>
              </a:lnSpc>
            </a:pPr>
            <a:r>
              <a:rPr lang="en-US" sz="7200">
                <a:solidFill>
                  <a:srgbClr val="F8F8F8"/>
                </a:solidFill>
                <a:latin typeface="Canva Sans"/>
              </a:rPr>
              <a:t>ARTIFICIAL ICE</a:t>
            </a:r>
          </a:p>
          <a:p>
            <a:pPr>
              <a:lnSpc>
                <a:spcPts val="6370"/>
              </a:lnSpc>
            </a:pPr>
            <a:r>
              <a:rPr lang="en-US" sz="7200">
                <a:solidFill>
                  <a:srgbClr val="F8F8F8"/>
                </a:solidFill>
                <a:latin typeface="Canva Sans"/>
              </a:rPr>
              <a:t>MARKET REPORT </a:t>
            </a:r>
          </a:p>
          <a:p>
            <a:pPr>
              <a:lnSpc>
                <a:spcPts val="6370"/>
              </a:lnSpc>
            </a:pPr>
            <a:r>
              <a:rPr lang="en-US" sz="7200">
                <a:solidFill>
                  <a:srgbClr val="F8F8F8"/>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456" b="-8456"/>
            </a:stretch>
          </a:blipFill>
        </p:spPr>
        <p:txBody>
          <a:bodyPr/>
          <a:lstStyle/>
          <a:p/>
        </p:txBody>
      </p:sp>
      <p:grpSp>
        <p:nvGrpSpPr>
          <p:cNvPr id="3" name="Group 3"/>
          <p:cNvGrpSpPr/>
          <p:nvPr/>
        </p:nvGrpSpPr>
        <p:grpSpPr>
          <a:xfrm>
            <a:off x="1516218" y="1543050"/>
            <a:ext cx="15255563" cy="7386491"/>
            <a:chExt cx="4017926" cy="1945413"/>
          </a:xfrm>
        </p:grpSpPr>
        <p:sp>
          <p:nvSpPr>
            <p:cNvPr id="4" name="Freeform 4"/>
            <p:cNvSpPr/>
            <p:nvPr/>
          </p:nvSpPr>
          <p:spPr>
            <a:xfrm>
              <a:off x="0" y="0"/>
              <a:ext cx="4017926" cy="1945413"/>
            </a:xfrm>
            <a:custGeom>
              <a:rect l="l" t="t" r="r" b="b"/>
              <a:pathLst>
                <a:path w="4017926" h="1945413">
                  <a:moveTo>
                    <a:pt x="0" y="0"/>
                  </a:moveTo>
                  <a:lnTo>
                    <a:pt x="4017926" y="0"/>
                  </a:lnTo>
                  <a:lnTo>
                    <a:pt x="4017926" y="1945413"/>
                  </a:lnTo>
                  <a:lnTo>
                    <a:pt x="0" y="1945413"/>
                  </a:lnTo>
                  <a:close/>
                </a:path>
              </a:pathLst>
            </a:custGeom>
            <a:solidFill>
              <a:srgbClr val="252C51">
                <a:alpha val="84706"/>
              </a:srgbClr>
            </a:solidFill>
          </p:spPr>
          <p:txBody>
            <a:bodyPr/>
            <a:lstStyle/>
            <a:p/>
          </p:txBody>
        </p:sp>
        <p:sp>
          <p:nvSpPr>
            <p:cNvPr id="5" name="TextBox 5"/>
            <p:cNvSpPr txBox="1"/>
            <p:nvPr/>
          </p:nvSpPr>
          <p:spPr>
            <a:xfrm>
              <a:off x="0" y="-38100"/>
              <a:ext cx="4017926" cy="198351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757807" y="2833270"/>
            <a:ext cx="14772385" cy="5734051"/>
          </a:xfrm>
          <a:prstGeom prst="rect">
            <a:avLst/>
          </a:prstGeom>
        </p:spPr>
        <p:txBody>
          <a:bodyPr lIns="0" tIns="0" rIns="0" bIns="0" rtlCol="0" anchor="t">
            <a:spAutoFit/>
          </a:bodyPr>
          <a:lstStyle/>
          <a:p>
            <a:pPr>
              <a:lnSpc>
                <a:spcPts val="4199"/>
              </a:lnSpc>
              <a:spcBef>
                <a:spcPct val="0"/>
              </a:spcBef>
            </a:pPr>
            <a:r>
              <a:rPr lang="en-US" sz="2999">
                <a:solidFill>
                  <a:srgbClr val="FFFFFF"/>
                </a:solidFill>
                <a:latin typeface="Canva Sans"/>
              </a:rPr>
              <a:t>The artificial ice market is the industry that deals with the production, sale, and distribution of artificial ice. Artificial ice is made from frozen water using various methods, including mechanical freezing, cryogenic freezing, and evaporative freezing. The increasing recognition of the advantages of skating, such as improved fitness and leisure, is projected to generate strong demand for ice rinks. As a result, this will drive the revenue growth of the artificial ice market. The increasing fame of the Internet and social media platforms has heightened fascination with winter sports such as ice hockey and figure skating. As a result, there is a rising demand for cost-effective substitutes for pricey traditional ice rinks. This gives significant prospects for prominent participants in the worldwide market. </a:t>
            </a:r>
          </a:p>
        </p:txBody>
      </p:sp>
      <p:sp>
        <p:nvSpPr>
          <p:cNvPr id="7" name="TextBox 7"/>
          <p:cNvSpPr txBox="1"/>
          <p:nvPr/>
        </p:nvSpPr>
        <p:spPr>
          <a:xfrm>
            <a:off x="4854736" y="1862819"/>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98280" y="4357728"/>
            <a:ext cx="8343578" cy="2526011"/>
            <a:chExt cx="860407" cy="260488"/>
          </a:xfrm>
        </p:grpSpPr>
        <p:sp>
          <p:nvSpPr>
            <p:cNvPr id="4" name="Freeform 4"/>
            <p:cNvSpPr/>
            <p:nvPr/>
          </p:nvSpPr>
          <p:spPr>
            <a:xfrm>
              <a:off x="0" y="0"/>
              <a:ext cx="860407" cy="260488"/>
            </a:xfrm>
            <a:custGeom>
              <a:rect l="l" t="t" r="r" b="b"/>
              <a:pathLst>
                <a:path w="860407" h="260488">
                  <a:moveTo>
                    <a:pt x="92789" y="0"/>
                  </a:moveTo>
                  <a:lnTo>
                    <a:pt x="767618" y="0"/>
                  </a:lnTo>
                  <a:cubicBezTo>
                    <a:pt x="818864" y="0"/>
                    <a:pt x="860407" y="41543"/>
                    <a:pt x="860407" y="92789"/>
                  </a:cubicBezTo>
                  <a:lnTo>
                    <a:pt x="860407" y="167699"/>
                  </a:lnTo>
                  <a:cubicBezTo>
                    <a:pt x="860407" y="218945"/>
                    <a:pt x="818864" y="260488"/>
                    <a:pt x="767618" y="260488"/>
                  </a:cubicBezTo>
                  <a:lnTo>
                    <a:pt x="92789" y="260488"/>
                  </a:lnTo>
                  <a:cubicBezTo>
                    <a:pt x="41543" y="260488"/>
                    <a:pt x="0" y="218945"/>
                    <a:pt x="0" y="167699"/>
                  </a:cubicBezTo>
                  <a:lnTo>
                    <a:pt x="0" y="92789"/>
                  </a:lnTo>
                  <a:cubicBezTo>
                    <a:pt x="0" y="41543"/>
                    <a:pt x="41543" y="0"/>
                    <a:pt x="92789" y="0"/>
                  </a:cubicBezTo>
                  <a:close/>
                </a:path>
              </a:pathLst>
            </a:custGeom>
            <a:solidFill>
              <a:srgbClr val="38403F"/>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541748" y="4668092"/>
            <a:ext cx="2037937" cy="2035389"/>
          </a:xfrm>
          <a:custGeom>
            <a:rect l="l" t="t" r="r" b="b"/>
            <a:pathLst>
              <a:path w="2037937" h="2035389">
                <a:moveTo>
                  <a:pt x="0" y="0"/>
                </a:moveTo>
                <a:lnTo>
                  <a:pt x="2037937" y="0"/>
                </a:lnTo>
                <a:lnTo>
                  <a:pt x="2037937" y="2035390"/>
                </a:lnTo>
                <a:lnTo>
                  <a:pt x="0" y="2035390"/>
                </a:lnTo>
                <a:lnTo>
                  <a:pt x="0" y="0"/>
                </a:lnTo>
                <a:close/>
              </a:path>
            </a:pathLst>
          </a:custGeom>
          <a:blipFill>
            <a:blip r:embed="rId3"/>
            <a:stretch>
              <a:fillRect/>
            </a:stretch>
          </a:blipFill>
        </p:spPr>
        <p:txBody>
          <a:bodyPr/>
          <a:lstStyle/>
          <a:p/>
        </p:txBody>
      </p:sp>
      <p:grpSp>
        <p:nvGrpSpPr>
          <p:cNvPr id="7" name="Group 7"/>
          <p:cNvGrpSpPr/>
          <p:nvPr/>
        </p:nvGrpSpPr>
        <p:grpSpPr>
          <a:xfrm>
            <a:off x="494234" y="4586640"/>
            <a:ext cx="2007923" cy="2007923"/>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10" name="TextBox 10"/>
          <p:cNvSpPr txBox="1"/>
          <p:nvPr/>
        </p:nvSpPr>
        <p:spPr>
          <a:xfrm>
            <a:off x="762750" y="5064169"/>
            <a:ext cx="1470891" cy="1382298"/>
          </a:xfrm>
          <a:prstGeom prst="rect">
            <a:avLst/>
          </a:prstGeom>
        </p:spPr>
        <p:txBody>
          <a:bodyPr lIns="0" tIns="0" rIns="0" bIns="0" rtlCol="0" anchor="t">
            <a:spAutoFit/>
          </a:bodyPr>
          <a:lstStyle/>
          <a:p>
            <a:pPr algn="ctr">
              <a:lnSpc>
                <a:spcPts val="3465"/>
              </a:lnSpc>
            </a:pPr>
            <a:r>
              <a:rPr lang="en-US" sz="4331">
                <a:solidFill>
                  <a:srgbClr val="1E3048"/>
                </a:solidFill>
                <a:latin typeface="Poppins Bold"/>
              </a:rPr>
              <a:t>2024- 2031</a:t>
            </a:r>
          </a:p>
        </p:txBody>
      </p:sp>
      <p:sp>
        <p:nvSpPr>
          <p:cNvPr id="11" name="TextBox 11"/>
          <p:cNvSpPr txBox="1"/>
          <p:nvPr/>
        </p:nvSpPr>
        <p:spPr>
          <a:xfrm>
            <a:off x="2502157" y="4723780"/>
            <a:ext cx="5605993" cy="1660558"/>
          </a:xfrm>
          <a:prstGeom prst="rect">
            <a:avLst/>
          </a:prstGeom>
        </p:spPr>
        <p:txBody>
          <a:bodyPr lIns="0" tIns="0" rIns="0" bIns="0" rtlCol="0" anchor="t">
            <a:spAutoFit/>
          </a:bodyPr>
          <a:lstStyle/>
          <a:p>
            <a:pPr algn="ctr">
              <a:lnSpc>
                <a:spcPts val="6500"/>
              </a:lnSpc>
            </a:pPr>
            <a:r>
              <a:rPr lang="en-US" sz="4642">
                <a:solidFill>
                  <a:srgbClr val="FFFFFF"/>
                </a:solidFill>
                <a:latin typeface="Poppins"/>
              </a:rPr>
              <a:t>CAGR</a:t>
            </a:r>
          </a:p>
          <a:p>
            <a:pPr algn="ctr">
              <a:lnSpc>
                <a:spcPts val="6500"/>
              </a:lnSpc>
              <a:spcBef>
                <a:spcPct val="0"/>
              </a:spcBef>
            </a:pPr>
            <a:r>
              <a:rPr lang="en-US" sz="4642">
                <a:solidFill>
                  <a:srgbClr val="FFFFFF"/>
                </a:solidFill>
                <a:latin typeface="Poppins"/>
              </a:rPr>
              <a:t>10.20%</a:t>
            </a:r>
          </a:p>
        </p:txBody>
      </p:sp>
      <p:sp>
        <p:nvSpPr>
          <p:cNvPr id="12" name="TextBox 12"/>
          <p:cNvSpPr txBox="1"/>
          <p:nvPr/>
        </p:nvSpPr>
        <p:spPr>
          <a:xfrm>
            <a:off x="5162248" y="515715"/>
            <a:ext cx="7963503"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615" r="-615"/>
            </a:stretch>
          </a:blipFill>
        </p:spPr>
        <p:txBody>
          <a:bodyPr/>
          <a:lstStyle/>
          <a:p/>
        </p:txBody>
      </p:sp>
      <p:grpSp>
        <p:nvGrpSpPr>
          <p:cNvPr id="3" name="Group 3"/>
          <p:cNvGrpSpPr/>
          <p:nvPr/>
        </p:nvGrpSpPr>
        <p:grpSpPr>
          <a:xfrm>
            <a:off x="0" y="0"/>
            <a:ext cx="18288000" cy="1319223"/>
            <a:chExt cx="4816593" cy="347450"/>
          </a:xfrm>
        </p:grpSpPr>
        <p:sp>
          <p:nvSpPr>
            <p:cNvPr id="4" name="Freeform 4"/>
            <p:cNvSpPr/>
            <p:nvPr/>
          </p:nvSpPr>
          <p:spPr>
            <a:xfrm>
              <a:off x="0" y="0"/>
              <a:ext cx="4816592" cy="347450"/>
            </a:xfrm>
            <a:custGeom>
              <a:rect l="l" t="t" r="r" b="b"/>
              <a:pathLst>
                <a:path w="4816592" h="347450">
                  <a:moveTo>
                    <a:pt x="0" y="0"/>
                  </a:moveTo>
                  <a:lnTo>
                    <a:pt x="4816592" y="0"/>
                  </a:lnTo>
                  <a:lnTo>
                    <a:pt x="4816592" y="347450"/>
                  </a:lnTo>
                  <a:lnTo>
                    <a:pt x="0" y="347450"/>
                  </a:lnTo>
                  <a:close/>
                </a:path>
              </a:pathLst>
            </a:custGeom>
            <a:solidFill>
              <a:srgbClr val="000000">
                <a:alpha val="69804"/>
              </a:srgbClr>
            </a:solidFill>
          </p:spPr>
          <p:txBody>
            <a:bodyPr/>
            <a:lstStyle/>
            <a:p/>
          </p:txBody>
        </p:sp>
        <p:sp>
          <p:nvSpPr>
            <p:cNvPr id="5" name="TextBox 5"/>
            <p:cNvSpPr txBox="1"/>
            <p:nvPr/>
          </p:nvSpPr>
          <p:spPr>
            <a:xfrm>
              <a:off x="0" y="-38100"/>
              <a:ext cx="4816593" cy="38555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807092" y="2073600"/>
            <a:ext cx="8099528" cy="3481662"/>
            <a:chExt cx="8245593" cy="3544449"/>
          </a:xfrm>
        </p:grpSpPr>
        <p:sp>
          <p:nvSpPr>
            <p:cNvPr id="7" name="Freeform 7"/>
            <p:cNvSpPr/>
            <p:nvPr/>
          </p:nvSpPr>
          <p:spPr>
            <a:xfrm>
              <a:off x="0" y="0"/>
              <a:ext cx="8245593" cy="3544449"/>
            </a:xfrm>
            <a:custGeom>
              <a:rect l="l" t="t" r="r" b="b"/>
              <a:pathLst>
                <a:path w="8245593" h="3544449">
                  <a:moveTo>
                    <a:pt x="8121133" y="3544449"/>
                  </a:moveTo>
                  <a:lnTo>
                    <a:pt x="124460" y="3544449"/>
                  </a:lnTo>
                  <a:cubicBezTo>
                    <a:pt x="55880" y="3544449"/>
                    <a:pt x="0" y="3488569"/>
                    <a:pt x="0" y="3419989"/>
                  </a:cubicBezTo>
                  <a:lnTo>
                    <a:pt x="0" y="124460"/>
                  </a:lnTo>
                  <a:cubicBezTo>
                    <a:pt x="0" y="55880"/>
                    <a:pt x="55880" y="0"/>
                    <a:pt x="124460" y="0"/>
                  </a:cubicBezTo>
                  <a:lnTo>
                    <a:pt x="8121133" y="0"/>
                  </a:lnTo>
                  <a:cubicBezTo>
                    <a:pt x="8189713" y="0"/>
                    <a:pt x="8245593" y="55880"/>
                    <a:pt x="8245593" y="124460"/>
                  </a:cubicBezTo>
                  <a:lnTo>
                    <a:pt x="8245593" y="3419989"/>
                  </a:lnTo>
                  <a:cubicBezTo>
                    <a:pt x="8245593" y="3488569"/>
                    <a:pt x="8189713" y="3544449"/>
                    <a:pt x="8121133" y="3544449"/>
                  </a:cubicBezTo>
                  <a:close/>
                </a:path>
              </a:pathLst>
            </a:custGeom>
            <a:solidFill>
              <a:srgbClr val="467489"/>
            </a:solidFill>
          </p:spPr>
          <p:txBody>
            <a:bodyPr/>
            <a:lstStyle/>
            <a:p/>
          </p:txBody>
        </p:sp>
      </p:grpSp>
      <p:grpSp>
        <p:nvGrpSpPr>
          <p:cNvPr id="8" name="Group 8"/>
          <p:cNvGrpSpPr/>
          <p:nvPr/>
        </p:nvGrpSpPr>
        <p:grpSpPr>
          <a:xfrm rot="5400000">
            <a:off x="1649360" y="1592804"/>
            <a:ext cx="1010380" cy="4309099"/>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807092" y="6005552"/>
            <a:ext cx="8099528" cy="3426348"/>
            <a:chExt cx="8245593" cy="3488138"/>
          </a:xfrm>
        </p:grpSpPr>
        <p:sp>
          <p:nvSpPr>
            <p:cNvPr id="11" name="Freeform 11"/>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161C3A"/>
            </a:solidFill>
          </p:spPr>
          <p:txBody>
            <a:bodyPr/>
            <a:lstStyle/>
            <a:p/>
          </p:txBody>
        </p:sp>
      </p:grpSp>
      <p:grpSp>
        <p:nvGrpSpPr>
          <p:cNvPr id="12" name="Group 12"/>
          <p:cNvGrpSpPr/>
          <p:nvPr/>
        </p:nvGrpSpPr>
        <p:grpSpPr>
          <a:xfrm rot="5400000">
            <a:off x="1649360" y="5580070"/>
            <a:ext cx="1010380" cy="4309099"/>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4570739" y="2941662"/>
            <a:ext cx="6132128" cy="1374776"/>
          </a:xfrm>
          <a:prstGeom prst="rect">
            <a:avLst/>
          </a:prstGeom>
        </p:spPr>
        <p:txBody>
          <a:bodyPr lIns="0" tIns="0" rIns="0" bIns="0" rtlCol="0" anchor="t">
            <a:spAutoFit/>
          </a:bodyPr>
          <a:lstStyle/>
          <a:p>
            <a:pPr marL="863593" lvl="1" indent="-431796">
              <a:lnSpc>
                <a:spcPts val="5599"/>
              </a:lnSpc>
              <a:buFont typeface="Arial"/>
              <a:buChar char="•"/>
            </a:pPr>
            <a:r>
              <a:rPr lang="en-US" sz="3999">
                <a:solidFill>
                  <a:srgbClr val="FFFFFF"/>
                </a:solidFill>
                <a:latin typeface="Montserrat"/>
              </a:rPr>
              <a:t>Synthetic Ice</a:t>
            </a:r>
          </a:p>
          <a:p>
            <a:pPr marL="863593" lvl="1" indent="-431796">
              <a:lnSpc>
                <a:spcPts val="5599"/>
              </a:lnSpc>
              <a:buFont typeface="Arial"/>
              <a:buChar char="•"/>
            </a:pPr>
            <a:r>
              <a:rPr lang="en-US" sz="3999">
                <a:solidFill>
                  <a:srgbClr val="FFFFFF"/>
                </a:solidFill>
                <a:latin typeface="Montserrat"/>
              </a:rPr>
              <a:t>White Ice</a:t>
            </a:r>
          </a:p>
        </p:txBody>
      </p:sp>
      <p:sp>
        <p:nvSpPr>
          <p:cNvPr id="16" name="TextBox 16"/>
          <p:cNvSpPr txBox="1"/>
          <p:nvPr/>
        </p:nvSpPr>
        <p:spPr>
          <a:xfrm>
            <a:off x="306000" y="3518164"/>
            <a:ext cx="3697099" cy="456710"/>
          </a:xfrm>
          <a:prstGeom prst="rect">
            <a:avLst/>
          </a:prstGeom>
        </p:spPr>
        <p:txBody>
          <a:bodyPr lIns="0" tIns="0" rIns="0" bIns="0" rtlCol="0" anchor="t">
            <a:spAutoFit/>
          </a:bodyPr>
          <a:lstStyle/>
          <a:p>
            <a:pPr algn="ctr">
              <a:lnSpc>
                <a:spcPts val="3463"/>
              </a:lnSpc>
            </a:pPr>
            <a:r>
              <a:rPr lang="en-US" sz="3428">
                <a:solidFill>
                  <a:srgbClr val="43B4BE"/>
                </a:solidFill>
                <a:latin typeface="Montserrat Classic"/>
              </a:rPr>
              <a:t>Type Segment </a:t>
            </a:r>
          </a:p>
        </p:txBody>
      </p:sp>
      <p:sp>
        <p:nvSpPr>
          <p:cNvPr id="17" name="TextBox 17"/>
          <p:cNvSpPr txBox="1"/>
          <p:nvPr/>
        </p:nvSpPr>
        <p:spPr>
          <a:xfrm>
            <a:off x="4439919" y="6651290"/>
            <a:ext cx="6393767" cy="2089150"/>
          </a:xfrm>
          <a:prstGeom prst="rect">
            <a:avLst/>
          </a:prstGeom>
        </p:spPr>
        <p:txBody>
          <a:bodyPr lIns="0" tIns="0" rIns="0" bIns="0" rtlCol="0" anchor="t">
            <a:spAutoFit/>
          </a:bodyPr>
          <a:lstStyle/>
          <a:p>
            <a:pPr marL="863601" lvl="1" indent="-431801">
              <a:lnSpc>
                <a:spcPts val="5600"/>
              </a:lnSpc>
              <a:buFont typeface="Arial"/>
              <a:buChar char="•"/>
            </a:pPr>
            <a:r>
              <a:rPr lang="en-US" sz="4000">
                <a:solidFill>
                  <a:srgbClr val="FFFFFF"/>
                </a:solidFill>
                <a:latin typeface="Montserrat"/>
              </a:rPr>
              <a:t>Residential</a:t>
            </a:r>
          </a:p>
          <a:p>
            <a:pPr marL="863601" lvl="1" indent="-431801">
              <a:lnSpc>
                <a:spcPts val="5600"/>
              </a:lnSpc>
              <a:buFont typeface="Arial"/>
              <a:buChar char="•"/>
            </a:pPr>
            <a:r>
              <a:rPr lang="en-US" sz="4000">
                <a:solidFill>
                  <a:srgbClr val="FFFFFF"/>
                </a:solidFill>
                <a:latin typeface="Montserrat"/>
              </a:rPr>
              <a:t>Amusement Parks</a:t>
            </a:r>
          </a:p>
          <a:p>
            <a:pPr marL="863601" lvl="1" indent="-431801">
              <a:lnSpc>
                <a:spcPts val="5600"/>
              </a:lnSpc>
              <a:buFont typeface="Arial"/>
              <a:buChar char="•"/>
            </a:pPr>
            <a:r>
              <a:rPr lang="en-US" sz="4000">
                <a:solidFill>
                  <a:srgbClr val="FFFFFF"/>
                </a:solidFill>
                <a:latin typeface="Montserrat"/>
              </a:rPr>
              <a:t>Stadiums</a:t>
            </a:r>
          </a:p>
        </p:txBody>
      </p:sp>
      <p:sp>
        <p:nvSpPr>
          <p:cNvPr id="18" name="TextBox 18"/>
          <p:cNvSpPr txBox="1"/>
          <p:nvPr/>
        </p:nvSpPr>
        <p:spPr>
          <a:xfrm>
            <a:off x="306000" y="7319280"/>
            <a:ext cx="3697099" cy="887829"/>
          </a:xfrm>
          <a:prstGeom prst="rect">
            <a:avLst/>
          </a:prstGeom>
        </p:spPr>
        <p:txBody>
          <a:bodyPr lIns="0" tIns="0" rIns="0" bIns="0" rtlCol="0" anchor="t">
            <a:spAutoFit/>
          </a:bodyPr>
          <a:lstStyle/>
          <a:p>
            <a:pPr algn="ctr">
              <a:lnSpc>
                <a:spcPts val="3463"/>
              </a:lnSpc>
            </a:pPr>
            <a:r>
              <a:rPr lang="en-US" sz="3428">
                <a:solidFill>
                  <a:srgbClr val="43B4BE"/>
                </a:solidFill>
                <a:latin typeface="Montserrat Classic"/>
              </a:rPr>
              <a:t>Application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207777"/>
            <a:ext cx="10988469" cy="9079223"/>
          </a:xfrm>
          <a:custGeom>
            <a:rect l="l" t="t" r="r" b="b"/>
            <a:pathLst>
              <a:path w="10988469" h="9079223">
                <a:moveTo>
                  <a:pt x="0" y="0"/>
                </a:moveTo>
                <a:lnTo>
                  <a:pt x="10988469" y="0"/>
                </a:lnTo>
                <a:lnTo>
                  <a:pt x="10988469" y="9079223"/>
                </a:lnTo>
                <a:lnTo>
                  <a:pt x="0" y="907922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1743165" y="5153025"/>
            <a:ext cx="5781265" cy="888680"/>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p:txBody>
      </p:sp>
      <p:sp>
        <p:nvSpPr>
          <p:cNvPr id="4" name="TextBox 4"/>
          <p:cNvSpPr txBox="1"/>
          <p:nvPr/>
        </p:nvSpPr>
        <p:spPr>
          <a:xfrm>
            <a:off x="135983" y="280676"/>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Artificial Ice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4795827" y="5358967"/>
            <a:ext cx="9635068" cy="3284424"/>
            <a:chExt cx="7487197" cy="2552253"/>
          </a:xfrm>
        </p:grpSpPr>
        <p:sp>
          <p:nvSpPr>
            <p:cNvPr id="4" name="Freeform 4"/>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183C4E"/>
            </a:solidFill>
          </p:spPr>
          <p:txBody>
            <a:bodyPr/>
            <a:lstStyle/>
            <a:p/>
          </p:txBody>
        </p:sp>
      </p:grpSp>
      <p:grpSp>
        <p:nvGrpSpPr>
          <p:cNvPr id="5" name="Group 5"/>
          <p:cNvGrpSpPr/>
          <p:nvPr/>
        </p:nvGrpSpPr>
        <p:grpSpPr>
          <a:xfrm>
            <a:off x="4795827" y="1643609"/>
            <a:ext cx="9635068" cy="3248143"/>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40687B"/>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183C4E"/>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40687B"/>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183C4E"/>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40687B"/>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977376" y="2091343"/>
            <a:ext cx="6920490" cy="24003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Synthetic Ice is an Ideal Alternative to Real Ice to Provide Viable Market Output</a:t>
            </a:r>
          </a:p>
        </p:txBody>
      </p:sp>
      <p:sp>
        <p:nvSpPr>
          <p:cNvPr id="18" name="TextBox 18"/>
          <p:cNvSpPr txBox="1"/>
          <p:nvPr/>
        </p:nvSpPr>
        <p:spPr>
          <a:xfrm>
            <a:off x="6977376" y="6415392"/>
            <a:ext cx="7108062" cy="12192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High Cost of Maintenance to Hinder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1186292" y="1426385"/>
            <a:ext cx="15915416" cy="7434231"/>
            <a:chExt cx="4191715" cy="1957987"/>
          </a:xfrm>
        </p:grpSpPr>
        <p:sp>
          <p:nvSpPr>
            <p:cNvPr id="4" name="Freeform 4"/>
            <p:cNvSpPr/>
            <p:nvPr/>
          </p:nvSpPr>
          <p:spPr>
            <a:xfrm>
              <a:off x="0" y="0"/>
              <a:ext cx="4191715" cy="1957987"/>
            </a:xfrm>
            <a:custGeom>
              <a:rect l="l" t="t" r="r" b="b"/>
              <a:pathLst>
                <a:path w="4191715" h="1957987">
                  <a:moveTo>
                    <a:pt x="0" y="0"/>
                  </a:moveTo>
                  <a:lnTo>
                    <a:pt x="4191715" y="0"/>
                  </a:lnTo>
                  <a:lnTo>
                    <a:pt x="4191715" y="1957987"/>
                  </a:lnTo>
                  <a:lnTo>
                    <a:pt x="0" y="1957987"/>
                  </a:lnTo>
                  <a:close/>
                </a:path>
              </a:pathLst>
            </a:custGeom>
            <a:solidFill>
              <a:srgbClr val="467489">
                <a:alpha val="80000"/>
              </a:srgbClr>
            </a:solidFill>
          </p:spPr>
          <p:txBody>
            <a:bodyPr/>
            <a:lstStyle/>
            <a:p/>
          </p:txBody>
        </p:sp>
        <p:sp>
          <p:nvSpPr>
            <p:cNvPr id="5" name="TextBox 5"/>
            <p:cNvSpPr txBox="1"/>
            <p:nvPr/>
          </p:nvSpPr>
          <p:spPr>
            <a:xfrm>
              <a:off x="0" y="-38100"/>
              <a:ext cx="4191715" cy="1996087"/>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256232" y="1829904"/>
            <a:ext cx="9242305" cy="806936"/>
          </a:xfrm>
          <a:prstGeom prst="rect">
            <a:avLst/>
          </a:prstGeom>
        </p:spPr>
        <p:txBody>
          <a:bodyPr lIns="0" tIns="0" rIns="0" bIns="0" rtlCol="0" anchor="t">
            <a:spAutoFit/>
          </a:bodyPr>
          <a:lstStyle/>
          <a:p>
            <a:pPr algn="ctr">
              <a:lnSpc>
                <a:spcPts val="6233"/>
              </a:lnSpc>
            </a:pPr>
            <a:r>
              <a:rPr lang="en-US" sz="5825">
                <a:solidFill>
                  <a:srgbClr val="FFFFFF"/>
                </a:solidFill>
                <a:latin typeface="Canva Sans"/>
              </a:rPr>
              <a:t>AUTHOR'S PERSPECTIVE</a:t>
            </a:r>
          </a:p>
        </p:txBody>
      </p:sp>
      <p:sp>
        <p:nvSpPr>
          <p:cNvPr id="7" name="TextBox 7"/>
          <p:cNvSpPr txBox="1"/>
          <p:nvPr/>
        </p:nvSpPr>
        <p:spPr>
          <a:xfrm>
            <a:off x="1355654" y="2897846"/>
            <a:ext cx="15520693" cy="5595613"/>
          </a:xfrm>
          <a:prstGeom prst="rect">
            <a:avLst/>
          </a:prstGeom>
        </p:spPr>
        <p:txBody>
          <a:bodyPr lIns="0" tIns="0" rIns="0" bIns="0" rtlCol="0" anchor="t">
            <a:spAutoFit/>
          </a:bodyPr>
          <a:lstStyle/>
          <a:p>
            <a:pPr marL="690936" lvl="1" indent="-345468">
              <a:lnSpc>
                <a:spcPts val="4480"/>
              </a:lnSpc>
              <a:buFont typeface="Arial"/>
              <a:buChar char="•"/>
            </a:pPr>
            <a:r>
              <a:rPr lang="en-US" sz="3200">
                <a:solidFill>
                  <a:srgbClr val="FFFFFF"/>
                </a:solidFill>
                <a:latin typeface="Canva Sans"/>
              </a:rPr>
              <a:t>The Global Artificial Ice Market is witnessing significant growth in the near future.</a:t>
            </a:r>
          </a:p>
          <a:p>
            <a:pPr marL="690936" lvl="1" indent="-345468">
              <a:lnSpc>
                <a:spcPts val="4480"/>
              </a:lnSpc>
              <a:buFont typeface="Arial"/>
              <a:buChar char="•"/>
            </a:pPr>
            <a:r>
              <a:rPr lang="en-US" sz="3200">
                <a:solidFill>
                  <a:srgbClr val="FFFFFF"/>
                </a:solidFill>
                <a:latin typeface="Canva Sans"/>
              </a:rPr>
              <a:t>Ice cream is the largest segment in the ice cream industry. </a:t>
            </a:r>
          </a:p>
          <a:p>
            <a:pPr marL="690936" lvl="1" indent="-345468">
              <a:lnSpc>
                <a:spcPts val="4480"/>
              </a:lnSpc>
              <a:buFont typeface="Arial"/>
              <a:buChar char="•"/>
            </a:pPr>
            <a:r>
              <a:rPr lang="en-US" sz="3200">
                <a:solidFill>
                  <a:srgbClr val="FFFFFF"/>
                </a:solidFill>
                <a:latin typeface="Canva Sans"/>
              </a:rPr>
              <a:t>Consumers are becoming more and more aware of the benefits, convenience and safety of ice cream.</a:t>
            </a:r>
          </a:p>
          <a:p>
            <a:pPr marL="690936" lvl="1" indent="-345468">
              <a:lnSpc>
                <a:spcPts val="4480"/>
              </a:lnSpc>
              <a:buFont typeface="Arial"/>
              <a:buChar char="•"/>
            </a:pPr>
            <a:r>
              <a:rPr lang="en-US" sz="3200">
                <a:solidFill>
                  <a:srgbClr val="FFFFFF"/>
                </a:solidFill>
                <a:latin typeface="Canva Sans"/>
              </a:rPr>
              <a:t>The amusement park segment is the fastest-growing segment in the artificial ice. Ice cream creates a better understanding and real experience for tourists. For example, it is used to make ice cream and the like. </a:t>
            </a:r>
          </a:p>
          <a:p>
            <a:pPr marL="690936" lvl="1" indent="-345468">
              <a:lnSpc>
                <a:spcPts val="4480"/>
              </a:lnSpc>
              <a:buFont typeface="Arial"/>
              <a:buChar char="•"/>
            </a:pPr>
            <a:r>
              <a:rPr lang="en-US" sz="3200">
                <a:solidFill>
                  <a:srgbClr val="FFFFFF"/>
                </a:solidFill>
                <a:latin typeface="Canva Sans"/>
              </a:rPr>
              <a:t>Amusement parks increasingly use ice skating to create a wonderful and authentic visitor experience.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sp>
        <p:nvSpPr>
          <p:cNvPr id="3" name="Freeform 3"/>
          <p:cNvSpPr/>
          <p:nvPr/>
        </p:nvSpPr>
        <p:spPr>
          <a:xfrm>
            <a:off x="8127326" y="2122274"/>
            <a:ext cx="3313016" cy="2466817"/>
          </a:xfrm>
          <a:custGeom>
            <a:rect l="l" t="t" r="r" b="b"/>
            <a:pathLst>
              <a:path w="3313015" h="2466817">
                <a:moveTo>
                  <a:pt x="0" y="0"/>
                </a:moveTo>
                <a:lnTo>
                  <a:pt x="3313017" y="0"/>
                </a:lnTo>
                <a:lnTo>
                  <a:pt x="3313017" y="2466816"/>
                </a:lnTo>
                <a:lnTo>
                  <a:pt x="0" y="2466816"/>
                </a:lnTo>
                <a:lnTo>
                  <a:pt x="0" y="0"/>
                </a:lnTo>
                <a:close/>
              </a:path>
            </a:pathLst>
          </a:custGeom>
          <a:blipFill>
            <a:blip r:embed="rId3"/>
            <a:stretch>
              <a:fillRect/>
            </a:stretch>
          </a:blipFill>
        </p:spPr>
        <p:txBody>
          <a:bodyPr/>
          <a:lstStyle/>
          <a:p/>
        </p:txBody>
      </p:sp>
      <p:sp>
        <p:nvSpPr>
          <p:cNvPr id="4" name="Freeform 4"/>
          <p:cNvSpPr/>
          <p:nvPr/>
        </p:nvSpPr>
        <p:spPr>
          <a:xfrm>
            <a:off x="12721214" y="2305255"/>
            <a:ext cx="4074510" cy="1694996"/>
          </a:xfrm>
          <a:custGeom>
            <a:rect l="l" t="t" r="r" b="b"/>
            <a:pathLst>
              <a:path w="4074510" h="1694996">
                <a:moveTo>
                  <a:pt x="0" y="0"/>
                </a:moveTo>
                <a:lnTo>
                  <a:pt x="4074510" y="0"/>
                </a:lnTo>
                <a:lnTo>
                  <a:pt x="4074510" y="1694996"/>
                </a:lnTo>
                <a:lnTo>
                  <a:pt x="0" y="1694996"/>
                </a:lnTo>
                <a:lnTo>
                  <a:pt x="0" y="0"/>
                </a:lnTo>
                <a:close/>
              </a:path>
            </a:pathLst>
          </a:custGeom>
          <a:blipFill>
            <a:blip r:embed="rId4"/>
            <a:stretch>
              <a:fillRect/>
            </a:stretch>
          </a:blipFill>
        </p:spPr>
        <p:txBody>
          <a:bodyPr/>
          <a:lstStyle/>
          <a:p/>
        </p:txBody>
      </p:sp>
      <p:sp>
        <p:nvSpPr>
          <p:cNvPr id="5" name="Freeform 5"/>
          <p:cNvSpPr/>
          <p:nvPr/>
        </p:nvSpPr>
        <p:spPr>
          <a:xfrm>
            <a:off x="7378824" y="4998665"/>
            <a:ext cx="3530351" cy="1375195"/>
          </a:xfrm>
          <a:custGeom>
            <a:rect l="l" t="t" r="r" b="b"/>
            <a:pathLst>
              <a:path w="3530350" h="1375195">
                <a:moveTo>
                  <a:pt x="0" y="0"/>
                </a:moveTo>
                <a:lnTo>
                  <a:pt x="3530352" y="0"/>
                </a:lnTo>
                <a:lnTo>
                  <a:pt x="3530352" y="1375195"/>
                </a:lnTo>
                <a:lnTo>
                  <a:pt x="0" y="1375195"/>
                </a:lnTo>
                <a:lnTo>
                  <a:pt x="0" y="0"/>
                </a:lnTo>
                <a:close/>
              </a:path>
            </a:pathLst>
          </a:custGeom>
          <a:blipFill>
            <a:blip r:embed="rId5"/>
            <a:stretch>
              <a:fillRect/>
            </a:stretch>
          </a:blipFill>
        </p:spPr>
        <p:txBody>
          <a:bodyPr/>
          <a:lstStyle/>
          <a:p/>
        </p:txBody>
      </p:sp>
      <p:sp>
        <p:nvSpPr>
          <p:cNvPr id="6" name="Freeform 6"/>
          <p:cNvSpPr/>
          <p:nvPr/>
        </p:nvSpPr>
        <p:spPr>
          <a:xfrm>
            <a:off x="11441093" y="5143500"/>
            <a:ext cx="3372244" cy="1176564"/>
          </a:xfrm>
          <a:custGeom>
            <a:rect l="l" t="t" r="r" b="b"/>
            <a:pathLst>
              <a:path w="3372244" h="1176564">
                <a:moveTo>
                  <a:pt x="0" y="0"/>
                </a:moveTo>
                <a:lnTo>
                  <a:pt x="3372245" y="0"/>
                </a:lnTo>
                <a:lnTo>
                  <a:pt x="3372245" y="1176564"/>
                </a:lnTo>
                <a:lnTo>
                  <a:pt x="0" y="1176564"/>
                </a:lnTo>
                <a:lnTo>
                  <a:pt x="0" y="0"/>
                </a:lnTo>
                <a:close/>
              </a:path>
            </a:pathLst>
          </a:custGeom>
          <a:blipFill>
            <a:blip r:embed="rId6"/>
            <a:stretch>
              <a:fillRect l="-1273" t="-28223" r="-594" b="-24574"/>
            </a:stretch>
          </a:blipFill>
        </p:spPr>
        <p:txBody>
          <a:bodyPr/>
          <a:lstStyle/>
          <a:p/>
        </p:txBody>
      </p:sp>
      <p:sp>
        <p:nvSpPr>
          <p:cNvPr id="7" name="Freeform 7"/>
          <p:cNvSpPr/>
          <p:nvPr/>
        </p:nvSpPr>
        <p:spPr>
          <a:xfrm>
            <a:off x="15343753" y="4620990"/>
            <a:ext cx="2903939" cy="2130547"/>
          </a:xfrm>
          <a:custGeom>
            <a:rect l="l" t="t" r="r" b="b"/>
            <a:pathLst>
              <a:path w="2903939" h="2130547">
                <a:moveTo>
                  <a:pt x="0" y="0"/>
                </a:moveTo>
                <a:lnTo>
                  <a:pt x="2903939" y="0"/>
                </a:lnTo>
                <a:lnTo>
                  <a:pt x="2903939" y="2130546"/>
                </a:lnTo>
                <a:lnTo>
                  <a:pt x="0" y="2130546"/>
                </a:lnTo>
                <a:lnTo>
                  <a:pt x="0" y="0"/>
                </a:lnTo>
                <a:close/>
              </a:path>
            </a:pathLst>
          </a:custGeom>
          <a:blipFill>
            <a:blip r:embed="rId7"/>
            <a:stretch>
              <a:fillRect/>
            </a:stretch>
          </a:blipFill>
        </p:spPr>
        <p:txBody>
          <a:bodyPr/>
          <a:lstStyle/>
          <a:p/>
        </p:txBody>
      </p:sp>
      <p:sp>
        <p:nvSpPr>
          <p:cNvPr id="8" name="Freeform 8"/>
          <p:cNvSpPr/>
          <p:nvPr/>
        </p:nvSpPr>
        <p:spPr>
          <a:xfrm>
            <a:off x="6620853" y="6597844"/>
            <a:ext cx="5736225" cy="3569606"/>
          </a:xfrm>
          <a:custGeom>
            <a:rect l="l" t="t" r="r" b="b"/>
            <a:pathLst>
              <a:path w="5736225" h="3569606">
                <a:moveTo>
                  <a:pt x="0" y="0"/>
                </a:moveTo>
                <a:lnTo>
                  <a:pt x="5736225" y="0"/>
                </a:lnTo>
                <a:lnTo>
                  <a:pt x="5736225" y="3569607"/>
                </a:lnTo>
                <a:lnTo>
                  <a:pt x="0" y="3569607"/>
                </a:lnTo>
                <a:lnTo>
                  <a:pt x="0" y="0"/>
                </a:lnTo>
                <a:close/>
              </a:path>
            </a:pathLst>
          </a:custGeom>
          <a:blipFill>
            <a:blip r:embed="rId8"/>
            <a:stretch>
              <a:fillRect t="-11473" b="-17083"/>
            </a:stretch>
          </a:blipFill>
        </p:spPr>
        <p:txBody>
          <a:bodyPr/>
          <a:lstStyle/>
          <a:p/>
        </p:txBody>
      </p:sp>
      <p:sp>
        <p:nvSpPr>
          <p:cNvPr id="9" name="TextBox 9"/>
          <p:cNvSpPr txBox="1"/>
          <p:nvPr/>
        </p:nvSpPr>
        <p:spPr>
          <a:xfrm>
            <a:off x="9939390" y="859166"/>
            <a:ext cx="6856334"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PLAYERS</a:t>
            </a:r>
          </a:p>
        </p:txBody>
      </p:sp>
      <p:sp>
        <p:nvSpPr>
          <p:cNvPr id="10" name="Freeform 10"/>
          <p:cNvSpPr/>
          <p:nvPr/>
        </p:nvSpPr>
        <p:spPr>
          <a:xfrm>
            <a:off x="12686435" y="7714853"/>
            <a:ext cx="4253805" cy="1928744"/>
          </a:xfrm>
          <a:custGeom>
            <a:rect l="l" t="t" r="r" b="b"/>
            <a:pathLst>
              <a:path w="4253805" h="1928744">
                <a:moveTo>
                  <a:pt x="0" y="0"/>
                </a:moveTo>
                <a:lnTo>
                  <a:pt x="4253805" y="0"/>
                </a:lnTo>
                <a:lnTo>
                  <a:pt x="4253805" y="1928744"/>
                </a:lnTo>
                <a:lnTo>
                  <a:pt x="0" y="1928744"/>
                </a:lnTo>
                <a:lnTo>
                  <a:pt x="0" y="0"/>
                </a:lnTo>
                <a:close/>
              </a:path>
            </a:pathLst>
          </a:custGeom>
          <a:blipFill>
            <a:blip r:embed="rId9"/>
            <a:stretch>
              <a:fillRect l="-1863" t="-2054" r="-1552" b="-1369"/>
            </a:stretch>
          </a:blipFill>
        </p:spPr>
        <p:txBody>
          <a:bodyPr/>
          <a:lstStyle/>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3cxyhus2"/>
              </a:rPr>
              <a:t>https://tinyurl.com/3cxyhus2</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41</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Artificial Ice Market Report 2024</dc:title>
  <cp:lastModifiedBy>decipher market</cp:lastModifiedBy>
  <cp:revision>2</cp:revision>
  <dcterms:created xsi:type="dcterms:W3CDTF">2006-08-16T00:00:00Z</dcterms:created>
  <dcterms:modified xsi:type="dcterms:W3CDTF">2024-03-11T15:40:03Z</dcterms:modified>
</cp:coreProperties>
</file>