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www.cognitivemarketresearch.com/artificial-flowers-market-repor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b="-5492"/>
            </a:stretch>
          </a:blipFill>
        </p:spPr>
        <p:txBody>
          <a:bodyPr/>
          <a:lstStyle/>
          <a:p/>
        </p:txBody>
      </p:sp>
      <p:sp>
        <p:nvSpPr>
          <p:cNvPr id="3" name="TextBox 3"/>
          <p:cNvSpPr txBox="1"/>
          <p:nvPr/>
        </p:nvSpPr>
        <p:spPr>
          <a:xfrm>
            <a:off x="323345" y="917257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4" name="TextBox 4"/>
          <p:cNvSpPr txBox="1"/>
          <p:nvPr/>
        </p:nvSpPr>
        <p:spPr>
          <a:xfrm>
            <a:off x="323345" y="3818573"/>
            <a:ext cx="11335255" cy="2872581"/>
          </a:xfrm>
          <a:prstGeom prst="rect">
            <a:avLst/>
          </a:prstGeom>
        </p:spPr>
        <p:txBody>
          <a:bodyPr wrap="square" lIns="0" tIns="0" rIns="0" bIns="0" rtlCol="0" anchor="t">
            <a:spAutoFit/>
          </a:bodyPr>
          <a:lstStyle/>
          <a:p>
            <a:pPr>
              <a:lnSpc>
                <a:spcPts val="5644"/>
              </a:lnSpc>
            </a:pPr>
            <a:r>
              <a:rPr lang="en-US" sz="5375">
                <a:solidFill>
                  <a:srgbClr val="FFFFFF"/>
                </a:solidFill>
                <a:latin typeface="Canva Sans"/>
              </a:rPr>
              <a:t>GLOBAL </a:t>
            </a:r>
          </a:p>
          <a:p>
            <a:pPr>
              <a:lnSpc>
                <a:spcPts val="5644"/>
              </a:lnSpc>
            </a:pPr>
            <a:r>
              <a:rPr lang="en-US" sz="5375">
                <a:solidFill>
                  <a:srgbClr val="FFFFFF"/>
                </a:solidFill>
                <a:latin typeface="Canva Sans"/>
              </a:rPr>
              <a:t>ARTIFICIAL FLOWERS </a:t>
            </a:r>
          </a:p>
          <a:p>
            <a:pPr>
              <a:lnSpc>
                <a:spcPts val="5644"/>
              </a:lnSpc>
            </a:pPr>
            <a:r>
              <a:rPr lang="en-US" sz="5375">
                <a:solidFill>
                  <a:srgbClr val="FFFFFF"/>
                </a:solidFill>
                <a:latin typeface="Canva Sans"/>
              </a:rPr>
              <a:t>MARKET REPORT </a:t>
            </a:r>
          </a:p>
          <a:p>
            <a:pPr>
              <a:lnSpc>
                <a:spcPts val="5644"/>
              </a:lnSpc>
            </a:pPr>
            <a:r>
              <a:rPr lang="en-US" sz="5375">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500" b="-9499"/>
            </a:stretch>
          </a:blipFill>
        </p:spPr>
        <p:txBody>
          <a:bodyPr/>
          <a:lstStyle/>
          <a:p/>
        </p:txBody>
      </p:sp>
      <p:grpSp>
        <p:nvGrpSpPr>
          <p:cNvPr id="3" name="Group 3"/>
          <p:cNvGrpSpPr/>
          <p:nvPr/>
        </p:nvGrpSpPr>
        <p:grpSpPr>
          <a:xfrm>
            <a:off x="1187778" y="1704776"/>
            <a:ext cx="16236544" cy="7553524"/>
            <a:chExt cx="4276291" cy="1989405"/>
          </a:xfrm>
        </p:grpSpPr>
        <p:sp>
          <p:nvSpPr>
            <p:cNvPr id="4" name="Freeform 4"/>
            <p:cNvSpPr/>
            <p:nvPr/>
          </p:nvSpPr>
          <p:spPr>
            <a:xfrm>
              <a:off x="0" y="0"/>
              <a:ext cx="4276291" cy="1989406"/>
            </a:xfrm>
            <a:custGeom>
              <a:rect l="l" t="t" r="r" b="b"/>
              <a:pathLst>
                <a:path w="4276291" h="1989406">
                  <a:moveTo>
                    <a:pt x="0" y="0"/>
                  </a:moveTo>
                  <a:lnTo>
                    <a:pt x="4276291" y="0"/>
                  </a:lnTo>
                  <a:lnTo>
                    <a:pt x="4276291" y="1989406"/>
                  </a:lnTo>
                  <a:lnTo>
                    <a:pt x="0" y="1989406"/>
                  </a:lnTo>
                  <a:close/>
                </a:path>
              </a:pathLst>
            </a:custGeom>
            <a:solidFill>
              <a:srgbClr val="613B26">
                <a:alpha val="84706"/>
              </a:srgbClr>
            </a:solidFill>
          </p:spPr>
          <p:txBody>
            <a:bodyPr/>
            <a:lstStyle/>
            <a:p/>
          </p:txBody>
        </p:sp>
        <p:sp>
          <p:nvSpPr>
            <p:cNvPr id="5" name="TextBox 5"/>
            <p:cNvSpPr txBox="1"/>
            <p:nvPr/>
          </p:nvSpPr>
          <p:spPr>
            <a:xfrm>
              <a:off x="0" y="-47625"/>
              <a:ext cx="4276291" cy="203703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5242146" y="204249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1413138" y="3090933"/>
            <a:ext cx="15846161" cy="5848350"/>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Montserrat"/>
              </a:rPr>
              <a:t>The artificial flower market is the industry that produces, distributes, and sells fake or synthetic floral arrangements for decorative purposes. Typically composed of silk, plastic, or polyester, these artificial flowers are intended to mimic the appearance of real flowers. The market offers products, from single stems to intricate arrangements, to suit different consumer categories, including residential, commercial, and event planning sectors. Unlike fresh flowers, artificial flowers have several benefits, such as durability, low maintenance, and resistance to environmental factors. The artificial flower industry is growing globally due to rising urbanization, hectic lifestyles, and a focus on sustainability. It provides consumers with useful and aesthetically beautiful decoration solutions for homes, companies, and other spaces.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p:txBody>
      </p:sp>
      <p:grpSp>
        <p:nvGrpSpPr>
          <p:cNvPr id="3" name="Group 3"/>
          <p:cNvGrpSpPr/>
          <p:nvPr/>
        </p:nvGrpSpPr>
        <p:grpSpPr>
          <a:xfrm>
            <a:off x="318156" y="6118583"/>
            <a:ext cx="8504259" cy="2574657"/>
            <a:chExt cx="860407" cy="260488"/>
          </a:xfrm>
        </p:grpSpPr>
        <p:sp>
          <p:nvSpPr>
            <p:cNvPr id="4" name="Freeform 4"/>
            <p:cNvSpPr/>
            <p:nvPr/>
          </p:nvSpPr>
          <p:spPr>
            <a:xfrm>
              <a:off x="0" y="0"/>
              <a:ext cx="860407" cy="260488"/>
            </a:xfrm>
            <a:custGeom>
              <a:rect l="l" t="t" r="r" b="b"/>
              <a:pathLst>
                <a:path w="860407" h="260488">
                  <a:moveTo>
                    <a:pt x="91036" y="0"/>
                  </a:moveTo>
                  <a:lnTo>
                    <a:pt x="769371" y="0"/>
                  </a:lnTo>
                  <a:cubicBezTo>
                    <a:pt x="819649" y="0"/>
                    <a:pt x="860407" y="40758"/>
                    <a:pt x="860407" y="91036"/>
                  </a:cubicBezTo>
                  <a:lnTo>
                    <a:pt x="860407" y="169452"/>
                  </a:lnTo>
                  <a:cubicBezTo>
                    <a:pt x="860407" y="219729"/>
                    <a:pt x="819649" y="260488"/>
                    <a:pt x="769371" y="260488"/>
                  </a:cubicBezTo>
                  <a:lnTo>
                    <a:pt x="91036" y="260488"/>
                  </a:lnTo>
                  <a:cubicBezTo>
                    <a:pt x="40758" y="260488"/>
                    <a:pt x="0" y="219729"/>
                    <a:pt x="0" y="169452"/>
                  </a:cubicBezTo>
                  <a:lnTo>
                    <a:pt x="0" y="91036"/>
                  </a:lnTo>
                  <a:cubicBezTo>
                    <a:pt x="0" y="40758"/>
                    <a:pt x="40758" y="0"/>
                    <a:pt x="91036" y="0"/>
                  </a:cubicBezTo>
                  <a:close/>
                </a:path>
              </a:pathLst>
            </a:custGeom>
            <a:solidFill>
              <a:srgbClr val="D5640F"/>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68238" y="6434924"/>
            <a:ext cx="2077183" cy="2074587"/>
          </a:xfrm>
          <a:custGeom>
            <a:rect l="l" t="t" r="r" b="b"/>
            <a:pathLst>
              <a:path w="2077182" h="2074587">
                <a:moveTo>
                  <a:pt x="0" y="0"/>
                </a:moveTo>
                <a:lnTo>
                  <a:pt x="2077184" y="0"/>
                </a:lnTo>
                <a:lnTo>
                  <a:pt x="2077184" y="2074587"/>
                </a:lnTo>
                <a:lnTo>
                  <a:pt x="0" y="2074587"/>
                </a:lnTo>
                <a:lnTo>
                  <a:pt x="0" y="0"/>
                </a:lnTo>
                <a:close/>
              </a:path>
            </a:pathLst>
          </a:custGeom>
          <a:blipFill>
            <a:blip r:embed="rId3"/>
            <a:stretch>
              <a:fillRect/>
            </a:stretch>
          </a:blipFill>
        </p:spPr>
        <p:txBody>
          <a:bodyPr/>
          <a:lstStyle/>
          <a:p/>
        </p:txBody>
      </p:sp>
      <p:grpSp>
        <p:nvGrpSpPr>
          <p:cNvPr id="7" name="Group 7"/>
          <p:cNvGrpSpPr/>
          <p:nvPr/>
        </p:nvGrpSpPr>
        <p:grpSpPr>
          <a:xfrm>
            <a:off x="619809" y="6351903"/>
            <a:ext cx="2046592" cy="204659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318156" y="3311207"/>
            <a:ext cx="8504259" cy="2574657"/>
            <a:chExt cx="860407" cy="260488"/>
          </a:xfrm>
        </p:grpSpPr>
        <p:sp>
          <p:nvSpPr>
            <p:cNvPr id="14" name="Freeform 14"/>
            <p:cNvSpPr/>
            <p:nvPr/>
          </p:nvSpPr>
          <p:spPr>
            <a:xfrm>
              <a:off x="0" y="0"/>
              <a:ext cx="860407" cy="260488"/>
            </a:xfrm>
            <a:custGeom>
              <a:rect l="l" t="t" r="r" b="b"/>
              <a:pathLst>
                <a:path w="860407" h="260488">
                  <a:moveTo>
                    <a:pt x="91036" y="0"/>
                  </a:moveTo>
                  <a:lnTo>
                    <a:pt x="769371" y="0"/>
                  </a:lnTo>
                  <a:cubicBezTo>
                    <a:pt x="819649" y="0"/>
                    <a:pt x="860407" y="40758"/>
                    <a:pt x="860407" y="91036"/>
                  </a:cubicBezTo>
                  <a:lnTo>
                    <a:pt x="860407" y="169452"/>
                  </a:lnTo>
                  <a:cubicBezTo>
                    <a:pt x="860407" y="219729"/>
                    <a:pt x="819649" y="260488"/>
                    <a:pt x="769371" y="260488"/>
                  </a:cubicBezTo>
                  <a:lnTo>
                    <a:pt x="91036" y="260488"/>
                  </a:lnTo>
                  <a:cubicBezTo>
                    <a:pt x="40758" y="260488"/>
                    <a:pt x="0" y="219729"/>
                    <a:pt x="0" y="169452"/>
                  </a:cubicBezTo>
                  <a:lnTo>
                    <a:pt x="0" y="91036"/>
                  </a:lnTo>
                  <a:cubicBezTo>
                    <a:pt x="0" y="40758"/>
                    <a:pt x="40758" y="0"/>
                    <a:pt x="91036" y="0"/>
                  </a:cubicBezTo>
                  <a:close/>
                </a:path>
              </a:pathLst>
            </a:custGeom>
            <a:solidFill>
              <a:srgbClr val="D5640F"/>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668238" y="3627548"/>
            <a:ext cx="2077183" cy="2074587"/>
          </a:xfrm>
          <a:custGeom>
            <a:rect l="l" t="t" r="r" b="b"/>
            <a:pathLst>
              <a:path w="2077182" h="2074587">
                <a:moveTo>
                  <a:pt x="0" y="0"/>
                </a:moveTo>
                <a:lnTo>
                  <a:pt x="2077184" y="0"/>
                </a:lnTo>
                <a:lnTo>
                  <a:pt x="2077184" y="2074587"/>
                </a:lnTo>
                <a:lnTo>
                  <a:pt x="0" y="2074587"/>
                </a:lnTo>
                <a:lnTo>
                  <a:pt x="0" y="0"/>
                </a:lnTo>
                <a:close/>
              </a:path>
            </a:pathLst>
          </a:custGeom>
          <a:blipFill>
            <a:blip r:embed="rId3"/>
            <a:stretch>
              <a:fillRect/>
            </a:stretch>
          </a:blipFill>
        </p:spPr>
        <p:txBody>
          <a:bodyPr/>
          <a:lstStyle/>
          <a:p/>
        </p:txBody>
      </p:sp>
      <p:grpSp>
        <p:nvGrpSpPr>
          <p:cNvPr id="17" name="Group 17"/>
          <p:cNvGrpSpPr/>
          <p:nvPr/>
        </p:nvGrpSpPr>
        <p:grpSpPr>
          <a:xfrm>
            <a:off x="619809" y="3544527"/>
            <a:ext cx="2046592" cy="2046592"/>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893496" y="6874160"/>
            <a:ext cx="1499218" cy="1261031"/>
          </a:xfrm>
          <a:prstGeom prst="rect">
            <a:avLst/>
          </a:prstGeom>
        </p:spPr>
        <p:txBody>
          <a:bodyPr lIns="0" tIns="0" rIns="0" bIns="0" rtlCol="0" anchor="t">
            <a:spAutoFit/>
          </a:bodyPr>
          <a:lstStyle/>
          <a:p>
            <a:pPr algn="ctr">
              <a:lnSpc>
                <a:spcPts val="3002"/>
              </a:lnSpc>
            </a:pPr>
            <a:r>
              <a:rPr lang="en-US" sz="4414">
                <a:solidFill>
                  <a:srgbClr val="1E3048"/>
                </a:solidFill>
                <a:latin typeface="Poppins Bold"/>
              </a:rPr>
              <a:t>2024- 2031</a:t>
            </a:r>
          </a:p>
        </p:txBody>
      </p:sp>
      <p:sp>
        <p:nvSpPr>
          <p:cNvPr id="21" name="TextBox 21"/>
          <p:cNvSpPr txBox="1"/>
          <p:nvPr/>
        </p:nvSpPr>
        <p:spPr>
          <a:xfrm>
            <a:off x="2666401" y="6497766"/>
            <a:ext cx="5713953" cy="1699494"/>
          </a:xfrm>
          <a:prstGeom prst="rect">
            <a:avLst/>
          </a:prstGeom>
        </p:spPr>
        <p:txBody>
          <a:bodyPr lIns="0" tIns="0" rIns="0" bIns="0" rtlCol="0" anchor="t">
            <a:spAutoFit/>
          </a:bodyPr>
          <a:lstStyle/>
          <a:p>
            <a:pPr algn="ctr">
              <a:lnSpc>
                <a:spcPts val="6625"/>
              </a:lnSpc>
            </a:pPr>
            <a:r>
              <a:rPr lang="en-US" sz="4732">
                <a:solidFill>
                  <a:srgbClr val="FFFFFF"/>
                </a:solidFill>
                <a:latin typeface="Poppins"/>
              </a:rPr>
              <a:t>CAGR</a:t>
            </a:r>
          </a:p>
          <a:p>
            <a:pPr algn="ctr">
              <a:lnSpc>
                <a:spcPts val="6625"/>
              </a:lnSpc>
              <a:spcBef>
                <a:spcPct val="0"/>
              </a:spcBef>
            </a:pPr>
            <a:r>
              <a:rPr lang="en-US" sz="4732">
                <a:solidFill>
                  <a:srgbClr val="FFFFFF"/>
                </a:solidFill>
                <a:latin typeface="Poppins"/>
              </a:rPr>
              <a:t>5.00%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893496" y="4434053"/>
            <a:ext cx="1499218" cy="500415"/>
          </a:xfrm>
          <a:prstGeom prst="rect">
            <a:avLst/>
          </a:prstGeom>
        </p:spPr>
        <p:txBody>
          <a:bodyPr lIns="0" tIns="0" rIns="0" bIns="0" rtlCol="0" anchor="t">
            <a:spAutoFit/>
          </a:bodyPr>
          <a:lstStyle/>
          <a:p>
            <a:pPr algn="ctr">
              <a:lnSpc>
                <a:spcPts val="3002"/>
              </a:lnSpc>
            </a:pPr>
            <a:r>
              <a:rPr lang="en-US" sz="4414">
                <a:solidFill>
                  <a:srgbClr val="1E3048"/>
                </a:solidFill>
                <a:latin typeface="Poppins Bold"/>
              </a:rPr>
              <a:t>2024</a:t>
            </a:r>
          </a:p>
        </p:txBody>
      </p:sp>
      <p:sp>
        <p:nvSpPr>
          <p:cNvPr id="24" name="TextBox 24"/>
          <p:cNvSpPr txBox="1"/>
          <p:nvPr/>
        </p:nvSpPr>
        <p:spPr>
          <a:xfrm>
            <a:off x="2745422" y="3646638"/>
            <a:ext cx="5713953" cy="1699494"/>
          </a:xfrm>
          <a:prstGeom prst="rect">
            <a:avLst/>
          </a:prstGeom>
        </p:spPr>
        <p:txBody>
          <a:bodyPr lIns="0" tIns="0" rIns="0" bIns="0" rtlCol="0" anchor="t">
            <a:spAutoFit/>
          </a:bodyPr>
          <a:lstStyle/>
          <a:p>
            <a:pPr algn="ctr">
              <a:lnSpc>
                <a:spcPts val="6625"/>
              </a:lnSpc>
            </a:pPr>
            <a:r>
              <a:rPr lang="en-US" sz="4732">
                <a:solidFill>
                  <a:srgbClr val="FFFFFF"/>
                </a:solidFill>
                <a:latin typeface="Poppins"/>
              </a:rPr>
              <a:t>MARKET SIZE</a:t>
            </a:r>
          </a:p>
          <a:p>
            <a:pPr algn="ctr">
              <a:lnSpc>
                <a:spcPts val="6625"/>
              </a:lnSpc>
              <a:spcBef>
                <a:spcPct val="0"/>
              </a:spcBef>
            </a:pPr>
            <a:r>
              <a:rPr lang="en-US" sz="4732">
                <a:solidFill>
                  <a:srgbClr val="FFFFFF"/>
                </a:solidFill>
                <a:latin typeface="Poppins"/>
              </a:rPr>
              <a:t>USD 1851.21 million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366" b="-39448"/>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09094" y="2150357"/>
            <a:ext cx="6739217" cy="3360855"/>
            <a:chExt cx="9357879" cy="4666784"/>
          </a:xfrm>
        </p:grpSpPr>
        <p:sp>
          <p:nvSpPr>
            <p:cNvPr id="7" name="Freeform 7"/>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A6877B"/>
            </a:solidFill>
          </p:spPr>
          <p:txBody>
            <a:bodyPr/>
            <a:lstStyle/>
            <a:p/>
          </p:txBody>
        </p:sp>
      </p:grpSp>
      <p:grpSp>
        <p:nvGrpSpPr>
          <p:cNvPr id="8" name="Group 8"/>
          <p:cNvGrpSpPr/>
          <p:nvPr/>
        </p:nvGrpSpPr>
        <p:grpSpPr>
          <a:xfrm rot="5400000">
            <a:off x="1209232" y="2306860"/>
            <a:ext cx="740762" cy="315922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09094" y="5897445"/>
            <a:ext cx="6739217" cy="3360855"/>
            <a:chExt cx="9357879" cy="4666784"/>
          </a:xfrm>
        </p:grpSpPr>
        <p:sp>
          <p:nvSpPr>
            <p:cNvPr id="11" name="Freeform 11"/>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942E3D"/>
            </a:solidFill>
          </p:spPr>
          <p:txBody>
            <a:bodyPr/>
            <a:lstStyle/>
            <a:p/>
          </p:txBody>
        </p:sp>
      </p:grpSp>
      <p:grpSp>
        <p:nvGrpSpPr>
          <p:cNvPr id="12" name="Group 12"/>
          <p:cNvGrpSpPr/>
          <p:nvPr/>
        </p:nvGrpSpPr>
        <p:grpSpPr>
          <a:xfrm rot="5400000">
            <a:off x="1209232" y="6053949"/>
            <a:ext cx="740762" cy="315922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548783" y="4074842"/>
            <a:ext cx="6739217" cy="3360855"/>
            <a:chExt cx="9357879" cy="4666784"/>
          </a:xfrm>
        </p:grpSpPr>
        <p:sp>
          <p:nvSpPr>
            <p:cNvPr id="15" name="Freeform 15"/>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824736"/>
            </a:solidFill>
          </p:spPr>
          <p:txBody>
            <a:bodyPr/>
            <a:lstStyle/>
            <a:p/>
          </p:txBody>
        </p:sp>
      </p:grpSp>
      <p:grpSp>
        <p:nvGrpSpPr>
          <p:cNvPr id="16" name="Group 16"/>
          <p:cNvGrpSpPr/>
          <p:nvPr/>
        </p:nvGrpSpPr>
        <p:grpSpPr>
          <a:xfrm rot="5400000">
            <a:off x="10748921" y="4231346"/>
            <a:ext cx="740762" cy="3159226"/>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224345" y="3578167"/>
            <a:ext cx="2710536" cy="654714"/>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Material Segment</a:t>
            </a:r>
          </a:p>
        </p:txBody>
      </p:sp>
      <p:sp>
        <p:nvSpPr>
          <p:cNvPr id="20" name="TextBox 20"/>
          <p:cNvSpPr txBox="1"/>
          <p:nvPr/>
        </p:nvSpPr>
        <p:spPr>
          <a:xfrm>
            <a:off x="3646289" y="2478234"/>
            <a:ext cx="4465522" cy="2647949"/>
          </a:xfrm>
          <a:prstGeom prst="rect">
            <a:avLst/>
          </a:prstGeom>
        </p:spPr>
        <p:txBody>
          <a:bodyPr lIns="0" tIns="0" rIns="0" bIns="0" rtlCol="0" anchor="t">
            <a:spAutoFit/>
          </a:bodyPr>
          <a:lstStyle/>
          <a:p>
            <a:pPr marL="647705" lvl="1" indent="-323852">
              <a:lnSpc>
                <a:spcPts val="4200"/>
              </a:lnSpc>
              <a:buFont typeface="Arial"/>
              <a:buChar char="•"/>
            </a:pPr>
            <a:r>
              <a:rPr lang="en-US" sz="3000">
                <a:solidFill>
                  <a:srgbClr val="FFFFFF"/>
                </a:solidFill>
                <a:latin typeface="Montserrat"/>
              </a:rPr>
              <a:t>Polyester</a:t>
            </a:r>
          </a:p>
          <a:p>
            <a:pPr marL="647705" lvl="1" indent="-323852">
              <a:lnSpc>
                <a:spcPts val="4200"/>
              </a:lnSpc>
              <a:buFont typeface="Arial"/>
              <a:buChar char="•"/>
            </a:pPr>
            <a:r>
              <a:rPr lang="en-US" sz="3000">
                <a:solidFill>
                  <a:srgbClr val="FFFFFF"/>
                </a:solidFill>
                <a:latin typeface="Montserrat"/>
              </a:rPr>
              <a:t>Plastic</a:t>
            </a:r>
          </a:p>
          <a:p>
            <a:pPr marL="647705" lvl="1" indent="-323852">
              <a:lnSpc>
                <a:spcPts val="4200"/>
              </a:lnSpc>
              <a:buFont typeface="Arial"/>
              <a:buChar char="•"/>
            </a:pPr>
            <a:r>
              <a:rPr lang="en-US" sz="3000">
                <a:solidFill>
                  <a:srgbClr val="FFFFFF"/>
                </a:solidFill>
                <a:latin typeface="Montserrat"/>
              </a:rPr>
              <a:t>Paper</a:t>
            </a:r>
          </a:p>
          <a:p>
            <a:pPr marL="647705" lvl="1" indent="-323852">
              <a:lnSpc>
                <a:spcPts val="4200"/>
              </a:lnSpc>
              <a:buFont typeface="Arial"/>
              <a:buChar char="•"/>
            </a:pPr>
            <a:r>
              <a:rPr lang="en-US" sz="3000">
                <a:solidFill>
                  <a:srgbClr val="FFFFFF"/>
                </a:solidFill>
                <a:latin typeface="Montserrat"/>
              </a:rPr>
              <a:t>Nylon</a:t>
            </a:r>
          </a:p>
          <a:p>
            <a:pPr marL="647705" lvl="1" indent="-323852">
              <a:lnSpc>
                <a:spcPts val="4200"/>
              </a:lnSpc>
              <a:buFont typeface="Arial"/>
              <a:buChar char="•"/>
            </a:pPr>
            <a:r>
              <a:rPr lang="en-US" sz="3000">
                <a:solidFill>
                  <a:srgbClr val="FFFFFF"/>
                </a:solidFill>
                <a:latin typeface="Montserrat"/>
              </a:rPr>
              <a:t>Silk</a:t>
            </a:r>
          </a:p>
        </p:txBody>
      </p:sp>
      <p:sp>
        <p:nvSpPr>
          <p:cNvPr id="21" name="TextBox 21"/>
          <p:cNvSpPr txBox="1"/>
          <p:nvPr/>
        </p:nvSpPr>
        <p:spPr>
          <a:xfrm>
            <a:off x="224345" y="7349229"/>
            <a:ext cx="2710536" cy="654714"/>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Application Segment</a:t>
            </a:r>
          </a:p>
        </p:txBody>
      </p:sp>
      <p:sp>
        <p:nvSpPr>
          <p:cNvPr id="22" name="TextBox 22"/>
          <p:cNvSpPr txBox="1"/>
          <p:nvPr/>
        </p:nvSpPr>
        <p:spPr>
          <a:xfrm>
            <a:off x="3381159" y="6992212"/>
            <a:ext cx="4465522" cy="1047749"/>
          </a:xfrm>
          <a:prstGeom prst="rect">
            <a:avLst/>
          </a:prstGeom>
        </p:spPr>
        <p:txBody>
          <a:bodyPr lIns="0" tIns="0" rIns="0" bIns="0" rtlCol="0" anchor="t">
            <a:spAutoFit/>
          </a:bodyPr>
          <a:lstStyle/>
          <a:p>
            <a:pPr marL="647705" lvl="1" indent="-323852">
              <a:lnSpc>
                <a:spcPts val="4200"/>
              </a:lnSpc>
              <a:buFont typeface="Arial"/>
              <a:buChar char="•"/>
            </a:pPr>
            <a:r>
              <a:rPr lang="en-US" sz="3000">
                <a:solidFill>
                  <a:srgbClr val="FFFFFF"/>
                </a:solidFill>
                <a:latin typeface="Montserrat"/>
              </a:rPr>
              <a:t>Residential</a:t>
            </a:r>
          </a:p>
          <a:p>
            <a:pPr marL="647705" lvl="1" indent="-323852">
              <a:lnSpc>
                <a:spcPts val="4200"/>
              </a:lnSpc>
              <a:buFont typeface="Arial"/>
              <a:buChar char="•"/>
            </a:pPr>
            <a:r>
              <a:rPr lang="en-US" sz="3000">
                <a:solidFill>
                  <a:srgbClr val="FFFFFF"/>
                </a:solidFill>
                <a:latin typeface="Montserrat"/>
              </a:rPr>
              <a:t>Commercial</a:t>
            </a:r>
          </a:p>
        </p:txBody>
      </p:sp>
      <p:sp>
        <p:nvSpPr>
          <p:cNvPr id="23" name="TextBox 23"/>
          <p:cNvSpPr txBox="1"/>
          <p:nvPr/>
        </p:nvSpPr>
        <p:spPr>
          <a:xfrm>
            <a:off x="9764034" y="5446963"/>
            <a:ext cx="2710536" cy="654714"/>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Distribution Channel </a:t>
            </a:r>
          </a:p>
        </p:txBody>
      </p:sp>
      <p:sp>
        <p:nvSpPr>
          <p:cNvPr id="24" name="TextBox 24"/>
          <p:cNvSpPr txBox="1"/>
          <p:nvPr/>
        </p:nvSpPr>
        <p:spPr>
          <a:xfrm>
            <a:off x="12793778" y="4669420"/>
            <a:ext cx="5001022" cy="2114549"/>
          </a:xfrm>
          <a:prstGeom prst="rect">
            <a:avLst/>
          </a:prstGeom>
        </p:spPr>
        <p:txBody>
          <a:bodyPr lIns="0" tIns="0" rIns="0" bIns="0" rtlCol="0" anchor="t">
            <a:spAutoFit/>
          </a:bodyPr>
          <a:lstStyle/>
          <a:p>
            <a:pPr marL="647705" lvl="1" indent="-323852">
              <a:lnSpc>
                <a:spcPts val="4200"/>
              </a:lnSpc>
              <a:buFont typeface="Arial"/>
              <a:buChar char="•"/>
            </a:pPr>
            <a:r>
              <a:rPr lang="en-US" sz="3000">
                <a:solidFill>
                  <a:srgbClr val="FFFFFF"/>
                </a:solidFill>
                <a:latin typeface="Montserrat"/>
              </a:rPr>
              <a:t>Supermarkets &amp; Hypermarkets</a:t>
            </a:r>
          </a:p>
          <a:p>
            <a:pPr marL="647705" lvl="1" indent="-323852">
              <a:lnSpc>
                <a:spcPts val="4200"/>
              </a:lnSpc>
              <a:buFont typeface="Arial"/>
              <a:buChar char="•"/>
            </a:pPr>
            <a:r>
              <a:rPr lang="en-US" sz="3000">
                <a:solidFill>
                  <a:srgbClr val="FFFFFF"/>
                </a:solidFill>
                <a:latin typeface="Montserrat"/>
              </a:rPr>
              <a:t>Specialty Craft Stores</a:t>
            </a:r>
          </a:p>
          <a:p>
            <a:pPr marL="647705" lvl="1" indent="-323852">
              <a:lnSpc>
                <a:spcPts val="4200"/>
              </a:lnSpc>
              <a:buFont typeface="Arial"/>
              <a:buChar char="•"/>
            </a:pPr>
            <a:r>
              <a:rPr lang="en-US" sz="3000">
                <a:solidFill>
                  <a:srgbClr val="FFFFFF"/>
                </a:solidFill>
                <a:latin typeface="Montserrat"/>
              </a:rPr>
              <a:t>Florists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9719"/>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Artificial Flowers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518" b="-9518"/>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03031"/>
            </a:solidFill>
          </p:spPr>
          <p:txBody>
            <a:bodyPr/>
            <a:lstStyle/>
            <a:p/>
          </p:txBody>
        </p:sp>
      </p:grpSp>
      <p:grpSp>
        <p:nvGrpSpPr>
          <p:cNvPr id="5" name="Group 5"/>
          <p:cNvGrpSpPr/>
          <p:nvPr/>
        </p:nvGrpSpPr>
        <p:grpSpPr>
          <a:xfrm>
            <a:off x="4836601" y="1609104"/>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9E3718"/>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03031"/>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E3718"/>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03031"/>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E3718"/>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350675" y="1977297"/>
            <a:ext cx="7787851" cy="2647950"/>
          </a:xfrm>
          <a:prstGeom prst="rect">
            <a:avLst/>
          </a:prstGeom>
        </p:spPr>
        <p:txBody>
          <a:bodyPr lIns="0" tIns="0" rIns="0" bIns="0" rtlCol="0" anchor="t">
            <a:spAutoFit/>
          </a:bodyPr>
          <a:lstStyle/>
          <a:p>
            <a:pPr marL="863598" lvl="1" indent="-431799">
              <a:lnSpc>
                <a:spcPts val="4199"/>
              </a:lnSpc>
              <a:buFont typeface="Arial"/>
              <a:buChar char="•"/>
            </a:pPr>
            <a:r>
              <a:rPr lang="en-US" sz="3999" spc="127">
                <a:solidFill>
                  <a:srgbClr val="FFFFFF"/>
                </a:solidFill>
                <a:latin typeface="Barlow"/>
              </a:rPr>
              <a:t>Rising Disposable Incomes to Increase the Demand Globally</a:t>
            </a:r>
          </a:p>
          <a:p>
            <a:pPr marL="863598" lvl="1" indent="-431799">
              <a:lnSpc>
                <a:spcPts val="4199"/>
              </a:lnSpc>
              <a:buFont typeface="Arial"/>
              <a:buChar char="•"/>
            </a:pPr>
            <a:r>
              <a:rPr lang="en-US" sz="3999" spc="127">
                <a:solidFill>
                  <a:srgbClr val="FFFFFF"/>
                </a:solidFill>
                <a:latin typeface="Barlow"/>
              </a:rPr>
              <a:t>Increased Urbanization and Busy Lifestyles to Propel Market Growth</a:t>
            </a:r>
          </a:p>
        </p:txBody>
      </p:sp>
      <p:sp>
        <p:nvSpPr>
          <p:cNvPr id="18" name="TextBox 18"/>
          <p:cNvSpPr txBox="1"/>
          <p:nvPr/>
        </p:nvSpPr>
        <p:spPr>
          <a:xfrm>
            <a:off x="7067518" y="6529894"/>
            <a:ext cx="7071007" cy="1076325"/>
          </a:xfrm>
          <a:prstGeom prst="rect">
            <a:avLst/>
          </a:prstGeom>
        </p:spPr>
        <p:txBody>
          <a:bodyPr lIns="0" tIns="0" rIns="0" bIns="0" rtlCol="0" anchor="t">
            <a:spAutoFit/>
          </a:bodyPr>
          <a:lstStyle/>
          <a:p>
            <a:pPr>
              <a:lnSpc>
                <a:spcPts val="4199"/>
              </a:lnSpc>
            </a:pPr>
            <a:r>
              <a:rPr lang="en-US" sz="3999" spc="127">
                <a:solidFill>
                  <a:srgbClr val="FFFFFF"/>
                </a:solidFill>
                <a:latin typeface="Barlow"/>
              </a:rPr>
              <a:t>Perception of Inauthenticity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290858" y="1413128"/>
            <a:ext cx="15706285" cy="7845172"/>
            <a:chExt cx="4136635" cy="2066218"/>
          </a:xfrm>
        </p:grpSpPr>
        <p:sp>
          <p:nvSpPr>
            <p:cNvPr id="4" name="Freeform 4"/>
            <p:cNvSpPr/>
            <p:nvPr/>
          </p:nvSpPr>
          <p:spPr>
            <a:xfrm>
              <a:off x="0" y="0"/>
              <a:ext cx="4136635" cy="2066218"/>
            </a:xfrm>
            <a:custGeom>
              <a:rect l="l" t="t" r="r" b="b"/>
              <a:pathLst>
                <a:path w="4136634" h="2066218">
                  <a:moveTo>
                    <a:pt x="0" y="0"/>
                  </a:moveTo>
                  <a:lnTo>
                    <a:pt x="4136635" y="0"/>
                  </a:lnTo>
                  <a:lnTo>
                    <a:pt x="4136635" y="2066218"/>
                  </a:lnTo>
                  <a:lnTo>
                    <a:pt x="0" y="2066218"/>
                  </a:lnTo>
                  <a:close/>
                </a:path>
              </a:pathLst>
            </a:custGeom>
            <a:solidFill>
              <a:srgbClr val="942E3D">
                <a:alpha val="80000"/>
              </a:srgbClr>
            </a:solidFill>
          </p:spPr>
          <p:txBody>
            <a:bodyPr/>
            <a:lstStyle/>
            <a:p/>
          </p:txBody>
        </p:sp>
        <p:sp>
          <p:nvSpPr>
            <p:cNvPr id="5" name="TextBox 5"/>
            <p:cNvSpPr txBox="1"/>
            <p:nvPr/>
          </p:nvSpPr>
          <p:spPr>
            <a:xfrm>
              <a:off x="0" y="-38100"/>
              <a:ext cx="4136635" cy="2104318"/>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49361" y="1870155"/>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
        <p:nvSpPr>
          <p:cNvPr id="7" name="TextBox 7"/>
          <p:cNvSpPr txBox="1"/>
          <p:nvPr/>
        </p:nvSpPr>
        <p:spPr>
          <a:xfrm>
            <a:off x="1493845" y="2936534"/>
            <a:ext cx="15353337" cy="5950584"/>
          </a:xfrm>
          <a:prstGeom prst="rect">
            <a:avLst/>
          </a:prstGeom>
        </p:spPr>
        <p:txBody>
          <a:bodyPr lIns="0" tIns="0" rIns="0" bIns="0" rtlCol="0" anchor="t">
            <a:spAutoFit/>
          </a:bodyPr>
          <a:lstStyle/>
          <a:p>
            <a:pPr marL="669294" lvl="1" indent="-334647">
              <a:lnSpc>
                <a:spcPts val="4340"/>
              </a:lnSpc>
              <a:buFont typeface="Arial"/>
              <a:buChar char="•"/>
            </a:pPr>
            <a:r>
              <a:rPr lang="en-US" sz="3100">
                <a:solidFill>
                  <a:srgbClr val="FFFFFF"/>
                </a:solidFill>
                <a:latin typeface="Montserrat"/>
              </a:rPr>
              <a:t>The global Artificial Flowers Market will expand significantly by 5.00% CAGR between 2024 to 2031.</a:t>
            </a:r>
          </a:p>
          <a:p>
            <a:pPr marL="669294" lvl="1" indent="-334647">
              <a:lnSpc>
                <a:spcPts val="4340"/>
              </a:lnSpc>
              <a:buFont typeface="Arial"/>
              <a:buChar char="•"/>
            </a:pPr>
            <a:r>
              <a:rPr lang="en-US" sz="3100">
                <a:solidFill>
                  <a:srgbClr val="FFFFFF"/>
                </a:solidFill>
                <a:latin typeface="Montserrat"/>
              </a:rPr>
              <a:t>Artificial flower purchases are now easier and more easy than ever thanks to the rising popularity of internet shopping, which is increasing accessibility and propelling market expansion.</a:t>
            </a:r>
          </a:p>
          <a:p>
            <a:pPr marL="669294" lvl="1" indent="-334647">
              <a:lnSpc>
                <a:spcPts val="4340"/>
              </a:lnSpc>
              <a:buFont typeface="Arial"/>
              <a:buChar char="•"/>
            </a:pPr>
            <a:r>
              <a:rPr lang="en-US" sz="3100">
                <a:solidFill>
                  <a:srgbClr val="FFFFFF"/>
                </a:solidFill>
                <a:latin typeface="Montserrat"/>
              </a:rPr>
              <a:t>Because of worries about fresh flower shipping and water waste, some consumers opt for artificial flowers instead of fresh ones. Artificial flower production has an environmental impact of its own, but in some circumstances, it can have a smaller environmental impact.</a:t>
            </a:r>
          </a:p>
          <a:p>
            <a:pPr marL="669294" lvl="1" indent="-334647">
              <a:lnSpc>
                <a:spcPts val="4340"/>
              </a:lnSpc>
              <a:buFont typeface="Arial"/>
              <a:buChar char="•"/>
            </a:pPr>
            <a:r>
              <a:rPr lang="en-US" sz="3100">
                <a:solidFill>
                  <a:srgbClr val="FFFFFF"/>
                </a:solidFill>
                <a:latin typeface="Montserrat"/>
              </a:rPr>
              <a:t>The Polyester held the highest Artificial Flowers market revenue share in 2024.</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222"/>
            </a:stretch>
          </a:blipFill>
        </p:spPr>
        <p:txBody>
          <a:bodyPr/>
          <a:lstStyle/>
          <a:p/>
        </p:txBody>
      </p:sp>
      <p:sp>
        <p:nvSpPr>
          <p:cNvPr id="3" name="Freeform 3"/>
          <p:cNvSpPr/>
          <p:nvPr/>
        </p:nvSpPr>
        <p:spPr>
          <a:xfrm>
            <a:off x="7352746" y="2509565"/>
            <a:ext cx="4014263" cy="1632173"/>
          </a:xfrm>
          <a:custGeom>
            <a:rect l="l" t="t" r="r" b="b"/>
            <a:pathLst>
              <a:path w="4014263" h="1632173">
                <a:moveTo>
                  <a:pt x="0" y="0"/>
                </a:moveTo>
                <a:lnTo>
                  <a:pt x="4014263" y="0"/>
                </a:lnTo>
                <a:lnTo>
                  <a:pt x="4014263" y="1632172"/>
                </a:lnTo>
                <a:lnTo>
                  <a:pt x="0" y="1632172"/>
                </a:lnTo>
                <a:lnTo>
                  <a:pt x="0" y="0"/>
                </a:lnTo>
                <a:close/>
              </a:path>
            </a:pathLst>
          </a:custGeom>
          <a:blipFill>
            <a:blip r:embed="rId3"/>
            <a:stretch>
              <a:fillRect t="-33333" b="-33333"/>
            </a:stretch>
          </a:blipFill>
        </p:spPr>
        <p:txBody>
          <a:bodyPr/>
          <a:lstStyle/>
          <a:p/>
        </p:txBody>
      </p:sp>
      <p:sp>
        <p:nvSpPr>
          <p:cNvPr id="4" name="Freeform 4"/>
          <p:cNvSpPr/>
          <p:nvPr/>
        </p:nvSpPr>
        <p:spPr>
          <a:xfrm>
            <a:off x="11929473" y="2902548"/>
            <a:ext cx="5983881" cy="846205"/>
          </a:xfrm>
          <a:custGeom>
            <a:rect l="l" t="t" r="r" b="b"/>
            <a:pathLst>
              <a:path w="5983881" h="846205">
                <a:moveTo>
                  <a:pt x="0" y="0"/>
                </a:moveTo>
                <a:lnTo>
                  <a:pt x="5983882" y="0"/>
                </a:lnTo>
                <a:lnTo>
                  <a:pt x="5983882" y="846206"/>
                </a:lnTo>
                <a:lnTo>
                  <a:pt x="0" y="846206"/>
                </a:lnTo>
                <a:lnTo>
                  <a:pt x="0" y="0"/>
                </a:lnTo>
                <a:close/>
              </a:path>
            </a:pathLst>
          </a:custGeom>
          <a:blipFill>
            <a:blip r:embed="rId4"/>
            <a:stretch>
              <a:fillRect l="-1818" t="-22857" r="-2020" b="-17142"/>
            </a:stretch>
          </a:blipFill>
        </p:spPr>
        <p:txBody>
          <a:bodyPr/>
          <a:lstStyle/>
          <a:p/>
        </p:txBody>
      </p:sp>
      <p:sp>
        <p:nvSpPr>
          <p:cNvPr id="5" name="Freeform 5"/>
          <p:cNvSpPr/>
          <p:nvPr/>
        </p:nvSpPr>
        <p:spPr>
          <a:xfrm>
            <a:off x="7731768" y="4602691"/>
            <a:ext cx="6918564" cy="982546"/>
          </a:xfrm>
          <a:custGeom>
            <a:rect l="l" t="t" r="r" b="b"/>
            <a:pathLst>
              <a:path w="6918563" h="982546">
                <a:moveTo>
                  <a:pt x="0" y="0"/>
                </a:moveTo>
                <a:lnTo>
                  <a:pt x="6918564" y="0"/>
                </a:lnTo>
                <a:lnTo>
                  <a:pt x="6918564" y="982547"/>
                </a:lnTo>
                <a:lnTo>
                  <a:pt x="0" y="982547"/>
                </a:lnTo>
                <a:lnTo>
                  <a:pt x="0" y="0"/>
                </a:lnTo>
                <a:close/>
              </a:path>
            </a:pathLst>
          </a:custGeom>
          <a:blipFill>
            <a:blip r:embed="rId5"/>
            <a:stretch>
              <a:fillRect l="-3177" t="-17899" r="-8579" b="-322781"/>
            </a:stretch>
          </a:blipFill>
        </p:spPr>
        <p:txBody>
          <a:bodyPr/>
          <a:lstStyle/>
          <a:p/>
        </p:txBody>
      </p:sp>
      <p:sp>
        <p:nvSpPr>
          <p:cNvPr id="6" name="Freeform 6"/>
          <p:cNvSpPr/>
          <p:nvPr/>
        </p:nvSpPr>
        <p:spPr>
          <a:xfrm>
            <a:off x="14975763" y="4337479"/>
            <a:ext cx="2937591" cy="3043769"/>
          </a:xfrm>
          <a:custGeom>
            <a:rect l="l" t="t" r="r" b="b"/>
            <a:pathLst>
              <a:path w="2937591" h="3043769">
                <a:moveTo>
                  <a:pt x="0" y="0"/>
                </a:moveTo>
                <a:lnTo>
                  <a:pt x="2937592" y="0"/>
                </a:lnTo>
                <a:lnTo>
                  <a:pt x="2937592" y="3043769"/>
                </a:lnTo>
                <a:lnTo>
                  <a:pt x="0" y="3043769"/>
                </a:lnTo>
                <a:lnTo>
                  <a:pt x="0" y="0"/>
                </a:lnTo>
                <a:close/>
              </a:path>
            </a:pathLst>
          </a:custGeom>
          <a:blipFill>
            <a:blip r:embed="rId6"/>
            <a:stretch>
              <a:fillRect l="-10843" t="-6976" r="-9638" b="-9302"/>
            </a:stretch>
          </a:blipFill>
        </p:spPr>
        <p:txBody>
          <a:bodyPr/>
          <a:lstStyle/>
          <a:p/>
        </p:txBody>
      </p:sp>
      <p:sp>
        <p:nvSpPr>
          <p:cNvPr id="7" name="Freeform 7"/>
          <p:cNvSpPr/>
          <p:nvPr/>
        </p:nvSpPr>
        <p:spPr>
          <a:xfrm>
            <a:off x="8343973" y="6042438"/>
            <a:ext cx="4228194" cy="1186862"/>
          </a:xfrm>
          <a:custGeom>
            <a:rect l="l" t="t" r="r" b="b"/>
            <a:pathLst>
              <a:path w="4228194" h="1186862">
                <a:moveTo>
                  <a:pt x="0" y="0"/>
                </a:moveTo>
                <a:lnTo>
                  <a:pt x="4228194" y="0"/>
                </a:lnTo>
                <a:lnTo>
                  <a:pt x="4228194" y="1186861"/>
                </a:lnTo>
                <a:lnTo>
                  <a:pt x="0" y="1186861"/>
                </a:lnTo>
                <a:lnTo>
                  <a:pt x="0" y="0"/>
                </a:lnTo>
                <a:close/>
              </a:path>
            </a:pathLst>
          </a:custGeom>
          <a:blipFill>
            <a:blip r:embed="rId7"/>
            <a:stretch>
              <a:fillRect l="-5614" t="-150000" r="-4912" b="-143750"/>
            </a:stretch>
          </a:blipFill>
        </p:spPr>
        <p:txBody>
          <a:bodyPr/>
          <a:lstStyle/>
          <a:p/>
        </p:txBody>
      </p:sp>
      <p:sp>
        <p:nvSpPr>
          <p:cNvPr id="8" name="Freeform 8"/>
          <p:cNvSpPr/>
          <p:nvPr/>
        </p:nvSpPr>
        <p:spPr>
          <a:xfrm>
            <a:off x="10137473" y="7381248"/>
            <a:ext cx="2604037" cy="2585500"/>
          </a:xfrm>
          <a:custGeom>
            <a:rect l="l" t="t" r="r" b="b"/>
            <a:pathLst>
              <a:path w="2604037" h="2585500">
                <a:moveTo>
                  <a:pt x="0" y="0"/>
                </a:moveTo>
                <a:lnTo>
                  <a:pt x="2604037" y="0"/>
                </a:lnTo>
                <a:lnTo>
                  <a:pt x="2604037" y="2585500"/>
                </a:lnTo>
                <a:lnTo>
                  <a:pt x="0" y="2585500"/>
                </a:lnTo>
                <a:lnTo>
                  <a:pt x="0" y="0"/>
                </a:lnTo>
                <a:close/>
              </a:path>
            </a:pathLst>
          </a:custGeom>
          <a:blipFill>
            <a:blip r:embed="rId8"/>
            <a:stretch>
              <a:fillRect l="-1530" t="-1027" r="-1020" b="-27437"/>
            </a:stretch>
          </a:blipFill>
        </p:spPr>
        <p:txBody>
          <a:bodyPr/>
          <a:lstStyle/>
          <a:p/>
        </p:txBody>
      </p:sp>
      <p:sp>
        <p:nvSpPr>
          <p:cNvPr id="9" name="Freeform 9"/>
          <p:cNvSpPr/>
          <p:nvPr/>
        </p:nvSpPr>
        <p:spPr>
          <a:xfrm>
            <a:off x="5938298" y="7381248"/>
            <a:ext cx="3586941" cy="2514375"/>
          </a:xfrm>
          <a:custGeom>
            <a:rect l="l" t="t" r="r" b="b"/>
            <a:pathLst>
              <a:path w="3586941" h="2514375">
                <a:moveTo>
                  <a:pt x="0" y="0"/>
                </a:moveTo>
                <a:lnTo>
                  <a:pt x="3586940" y="0"/>
                </a:lnTo>
                <a:lnTo>
                  <a:pt x="3586940" y="2514375"/>
                </a:lnTo>
                <a:lnTo>
                  <a:pt x="0" y="2514375"/>
                </a:lnTo>
                <a:lnTo>
                  <a:pt x="0" y="0"/>
                </a:lnTo>
                <a:close/>
              </a:path>
            </a:pathLst>
          </a:custGeom>
          <a:blipFill>
            <a:blip r:embed="rId9"/>
            <a:stretch>
              <a:fillRect l="-4411" t="-27972" r="-5882" b="-29370"/>
            </a:stretch>
          </a:blipFill>
        </p:spPr>
        <p:txBody>
          <a:bodyPr/>
          <a:lstStyle/>
          <a:p/>
        </p:txBody>
      </p:sp>
      <p:sp>
        <p:nvSpPr>
          <p:cNvPr id="10" name="Freeform 10"/>
          <p:cNvSpPr/>
          <p:nvPr/>
        </p:nvSpPr>
        <p:spPr>
          <a:xfrm>
            <a:off x="13351645" y="8042757"/>
            <a:ext cx="4561708" cy="1646008"/>
          </a:xfrm>
          <a:custGeom>
            <a:rect l="l" t="t" r="r" b="b"/>
            <a:pathLst>
              <a:path w="4561708" h="1646008">
                <a:moveTo>
                  <a:pt x="0" y="0"/>
                </a:moveTo>
                <a:lnTo>
                  <a:pt x="4561709" y="0"/>
                </a:lnTo>
                <a:lnTo>
                  <a:pt x="4561709" y="1646007"/>
                </a:lnTo>
                <a:lnTo>
                  <a:pt x="0" y="1646007"/>
                </a:lnTo>
                <a:lnTo>
                  <a:pt x="0" y="0"/>
                </a:lnTo>
                <a:close/>
              </a:path>
            </a:pathLst>
          </a:custGeom>
          <a:blipFill>
            <a:blip r:embed="rId10"/>
            <a:stretch>
              <a:fillRect t="-83367" b="-93770"/>
            </a:stretch>
          </a:blipFill>
        </p:spPr>
        <p:txBody>
          <a:bodyPr/>
          <a:lstStyle/>
          <a:p/>
        </p:txBody>
      </p:sp>
      <p:sp>
        <p:nvSpPr>
          <p:cNvPr id="11" name="TextBox 11"/>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u="sng" spc="413">
                <a:solidFill>
                  <a:srgbClr val="000000"/>
                </a:solidFill>
                <a:latin typeface="Lato"/>
                <a:hlinkClick r:id="rId4" tooltip="https://www.cognitivemarketresearch.com/artificial-flowers-market-report"/>
              </a:rPr>
              <a:t>Access the Full Report : https://tinyurl.com/2czxnu3n</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51</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Artificial Flowers Market Report 2024</dc:title>
  <cp:lastModifiedBy>decipher market</cp:lastModifiedBy>
  <cp:revision>2</cp:revision>
  <dcterms:created xsi:type="dcterms:W3CDTF">2006-08-16T00:00:00Z</dcterms:created>
  <dcterms:modified xsi:type="dcterms:W3CDTF">2024-04-13T02:32:11Z</dcterms:modified>
</cp:coreProperties>
</file>