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nu8c49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92" b="-1592"/>
            </a:stretch>
          </a:blipFill>
        </p:spPr>
        <p:txBody>
          <a:bodyPr/>
          <a:lstStyle/>
          <a:p/>
        </p:txBody>
      </p:sp>
      <p:sp>
        <p:nvSpPr>
          <p:cNvPr id="3" name="TextBox 3"/>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165866" y="3705017"/>
            <a:ext cx="15531334" cy="3744615"/>
          </a:xfrm>
          <a:prstGeom prst="rect">
            <a:avLst/>
          </a:prstGeom>
        </p:spPr>
        <p:txBody>
          <a:bodyPr wrap="square" lIns="0" tIns="0" rIns="0" bIns="0" rtlCol="0" anchor="t">
            <a:spAutoFit/>
          </a:bodyPr>
          <a:lstStyle/>
          <a:p>
            <a:pPr>
              <a:lnSpc>
                <a:spcPts val="7349"/>
              </a:lnSpc>
            </a:pPr>
            <a:r>
              <a:rPr lang="en-US" sz="7499">
                <a:solidFill>
                  <a:srgbClr val="000000"/>
                </a:solidFill>
                <a:latin typeface="Arimo"/>
              </a:rPr>
              <a:t>GLOBAL </a:t>
            </a:r>
          </a:p>
          <a:p>
            <a:pPr>
              <a:lnSpc>
                <a:spcPts val="7349"/>
              </a:lnSpc>
            </a:pPr>
            <a:r>
              <a:rPr lang="en-US" sz="7499">
                <a:solidFill>
                  <a:srgbClr val="000000"/>
                </a:solidFill>
                <a:latin typeface="Arimo"/>
              </a:rPr>
              <a:t>ARGAN OIL</a:t>
            </a:r>
          </a:p>
          <a:p>
            <a:pPr>
              <a:lnSpc>
                <a:spcPts val="7349"/>
              </a:lnSpc>
            </a:pPr>
            <a:r>
              <a:rPr lang="en-US" sz="7499">
                <a:solidFill>
                  <a:srgbClr val="000000"/>
                </a:solidFill>
                <a:latin typeface="Arimo"/>
              </a:rPr>
              <a:t>MARKET REPORT </a:t>
            </a:r>
          </a:p>
          <a:p>
            <a:pPr>
              <a:lnSpc>
                <a:spcPts val="7349"/>
              </a:lnSpc>
            </a:pPr>
            <a:r>
              <a:rPr lang="en-US" sz="7499">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146522" y="1731284"/>
            <a:ext cx="15994955" cy="6824432"/>
            <a:chExt cx="4212663" cy="1797381"/>
          </a:xfrm>
        </p:grpSpPr>
        <p:sp>
          <p:nvSpPr>
            <p:cNvPr id="4" name="Freeform 4"/>
            <p:cNvSpPr/>
            <p:nvPr/>
          </p:nvSpPr>
          <p:spPr>
            <a:xfrm>
              <a:off x="0" y="0"/>
              <a:ext cx="4212663" cy="1797381"/>
            </a:xfrm>
            <a:custGeom>
              <a:rect l="l" t="t" r="r" b="b"/>
              <a:pathLst>
                <a:path w="4212663" h="1797381">
                  <a:moveTo>
                    <a:pt x="0" y="0"/>
                  </a:moveTo>
                  <a:lnTo>
                    <a:pt x="4212663" y="0"/>
                  </a:lnTo>
                  <a:lnTo>
                    <a:pt x="4212663" y="1797381"/>
                  </a:lnTo>
                  <a:lnTo>
                    <a:pt x="0" y="1797381"/>
                  </a:lnTo>
                  <a:close/>
                </a:path>
              </a:pathLst>
            </a:custGeom>
            <a:solidFill>
              <a:srgbClr val="000000">
                <a:alpha val="80000"/>
              </a:srgbClr>
            </a:solidFill>
          </p:spPr>
          <p:txBody>
            <a:bodyPr/>
            <a:lstStyle/>
            <a:p/>
          </p:txBody>
        </p:sp>
        <p:sp>
          <p:nvSpPr>
            <p:cNvPr id="5" name="TextBox 5"/>
            <p:cNvSpPr txBox="1"/>
            <p:nvPr/>
          </p:nvSpPr>
          <p:spPr>
            <a:xfrm>
              <a:off x="0" y="-38100"/>
              <a:ext cx="4212663" cy="183548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91867" y="212202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323999" y="3145506"/>
            <a:ext cx="15663543"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Argan oil, derived from the kernels of the argan tree native to Morocco, is a versatile and highly prized natural oil renowned for its numerous health and cosmetic benefits. Rich in essential fatty acids, antioxidants, and vitamins E and A, it possesses moisturizing, anti-inflammatory, and anti-aging properties. Argan oil is commonly used in skincare products for its ability to hydrate and nourish the skin, reduce the appearance of wrinkles, and soothe irritation. It's also valued for its hair-strengthening qualities, promoting shine and manageability. Additionally, argan oil has culinary applications, adding a nutty flavour and nutritional boost to various dishes.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05871" y="5831425"/>
            <a:ext cx="8674335" cy="2626148"/>
            <a:chExt cx="860407" cy="260488"/>
          </a:xfrm>
        </p:grpSpPr>
        <p:sp>
          <p:nvSpPr>
            <p:cNvPr id="4" name="Freeform 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3E250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2955" y="6154092"/>
            <a:ext cx="2118725" cy="2116076"/>
          </a:xfrm>
          <a:custGeom>
            <a:rect l="l" t="t" r="r" b="b"/>
            <a:pathLst>
              <a:path w="2118725" h="2116076">
                <a:moveTo>
                  <a:pt x="0" y="0"/>
                </a:moveTo>
                <a:lnTo>
                  <a:pt x="2118725" y="0"/>
                </a:lnTo>
                <a:lnTo>
                  <a:pt x="2118725" y="2116077"/>
                </a:lnTo>
                <a:lnTo>
                  <a:pt x="0" y="2116077"/>
                </a:lnTo>
                <a:lnTo>
                  <a:pt x="0" y="0"/>
                </a:lnTo>
                <a:close/>
              </a:path>
            </a:pathLst>
          </a:custGeom>
          <a:blipFill>
            <a:blip r:embed="rId3"/>
            <a:stretch>
              <a:fillRect/>
            </a:stretch>
          </a:blipFill>
        </p:spPr>
        <p:txBody>
          <a:bodyPr/>
          <a:lstStyle/>
          <a:p/>
        </p:txBody>
      </p:sp>
      <p:grpSp>
        <p:nvGrpSpPr>
          <p:cNvPr id="7" name="Group 7"/>
          <p:cNvGrpSpPr/>
          <p:nvPr/>
        </p:nvGrpSpPr>
        <p:grpSpPr>
          <a:xfrm>
            <a:off x="713557" y="6069411"/>
            <a:ext cx="2087522" cy="208752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05871" y="2952088"/>
            <a:ext cx="8674335" cy="2626148"/>
            <a:chExt cx="860407" cy="260488"/>
          </a:xfrm>
        </p:grpSpPr>
        <p:sp>
          <p:nvSpPr>
            <p:cNvPr id="14" name="Freeform 14"/>
            <p:cNvSpPr/>
            <p:nvPr/>
          </p:nvSpPr>
          <p:spPr>
            <a:xfrm>
              <a:off x="0" y="0"/>
              <a:ext cx="860407" cy="260488"/>
            </a:xfrm>
            <a:custGeom>
              <a:rect l="l" t="t" r="r" b="b"/>
              <a:pathLst>
                <a:path w="860407" h="260488">
                  <a:moveTo>
                    <a:pt x="89251" y="0"/>
                  </a:moveTo>
                  <a:lnTo>
                    <a:pt x="771156" y="0"/>
                  </a:lnTo>
                  <a:cubicBezTo>
                    <a:pt x="820448" y="0"/>
                    <a:pt x="860407" y="39959"/>
                    <a:pt x="860407" y="89251"/>
                  </a:cubicBezTo>
                  <a:lnTo>
                    <a:pt x="860407" y="171237"/>
                  </a:lnTo>
                  <a:cubicBezTo>
                    <a:pt x="860407" y="220529"/>
                    <a:pt x="820448" y="260488"/>
                    <a:pt x="771156" y="260488"/>
                  </a:cubicBezTo>
                  <a:lnTo>
                    <a:pt x="89251" y="260488"/>
                  </a:lnTo>
                  <a:cubicBezTo>
                    <a:pt x="39959" y="260488"/>
                    <a:pt x="0" y="220529"/>
                    <a:pt x="0" y="171237"/>
                  </a:cubicBezTo>
                  <a:lnTo>
                    <a:pt x="0" y="89251"/>
                  </a:lnTo>
                  <a:cubicBezTo>
                    <a:pt x="0" y="39959"/>
                    <a:pt x="39959" y="0"/>
                    <a:pt x="89251" y="0"/>
                  </a:cubicBezTo>
                  <a:close/>
                </a:path>
              </a:pathLst>
            </a:custGeom>
            <a:solidFill>
              <a:srgbClr val="3E250B"/>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62955" y="3274756"/>
            <a:ext cx="2118725" cy="2116076"/>
          </a:xfrm>
          <a:custGeom>
            <a:rect l="l" t="t" r="r" b="b"/>
            <a:pathLst>
              <a:path w="2118725" h="2116076">
                <a:moveTo>
                  <a:pt x="0" y="0"/>
                </a:moveTo>
                <a:lnTo>
                  <a:pt x="2118725" y="0"/>
                </a:lnTo>
                <a:lnTo>
                  <a:pt x="2118725" y="2116076"/>
                </a:lnTo>
                <a:lnTo>
                  <a:pt x="0" y="2116076"/>
                </a:lnTo>
                <a:lnTo>
                  <a:pt x="0" y="0"/>
                </a:lnTo>
                <a:close/>
              </a:path>
            </a:pathLst>
          </a:custGeom>
          <a:blipFill>
            <a:blip r:embed="rId3"/>
            <a:stretch>
              <a:fillRect/>
            </a:stretch>
          </a:blipFill>
        </p:spPr>
        <p:txBody>
          <a:bodyPr/>
          <a:lstStyle/>
          <a:p/>
        </p:txBody>
      </p:sp>
      <p:grpSp>
        <p:nvGrpSpPr>
          <p:cNvPr id="17" name="Group 17"/>
          <p:cNvGrpSpPr/>
          <p:nvPr/>
        </p:nvGrpSpPr>
        <p:grpSpPr>
          <a:xfrm>
            <a:off x="713557" y="3190074"/>
            <a:ext cx="2087522" cy="208752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92718" y="6608209"/>
            <a:ext cx="1529200" cy="1280154"/>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2024- 2031</a:t>
            </a:r>
          </a:p>
        </p:txBody>
      </p:sp>
      <p:sp>
        <p:nvSpPr>
          <p:cNvPr id="21" name="TextBox 21"/>
          <p:cNvSpPr txBox="1"/>
          <p:nvPr/>
        </p:nvSpPr>
        <p:spPr>
          <a:xfrm>
            <a:off x="2801079" y="6157738"/>
            <a:ext cx="5828226"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CAGR</a:t>
            </a:r>
          </a:p>
          <a:p>
            <a:pPr algn="ctr">
              <a:lnSpc>
                <a:spcPts val="6757"/>
              </a:lnSpc>
              <a:spcBef>
                <a:spcPct val="0"/>
              </a:spcBef>
            </a:pPr>
            <a:r>
              <a:rPr lang="en-US" sz="4827">
                <a:solidFill>
                  <a:srgbClr val="FFFFFF"/>
                </a:solidFill>
                <a:latin typeface="Poppins"/>
              </a:rPr>
              <a:t>21.50%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92718" y="4072159"/>
            <a:ext cx="1529200" cy="504326"/>
          </a:xfrm>
          <a:prstGeom prst="rect">
            <a:avLst/>
          </a:prstGeom>
        </p:spPr>
        <p:txBody>
          <a:bodyPr lIns="0" tIns="0" rIns="0" bIns="0" rtlCol="0" anchor="t">
            <a:spAutoFit/>
          </a:bodyPr>
          <a:lstStyle/>
          <a:p>
            <a:pPr algn="ctr">
              <a:lnSpc>
                <a:spcPts val="3062"/>
              </a:lnSpc>
            </a:pPr>
            <a:r>
              <a:rPr lang="en-US" sz="4503">
                <a:solidFill>
                  <a:srgbClr val="1E3048"/>
                </a:solidFill>
                <a:latin typeface="Poppins Bold"/>
              </a:rPr>
              <a:t>2024</a:t>
            </a:r>
          </a:p>
        </p:txBody>
      </p:sp>
      <p:sp>
        <p:nvSpPr>
          <p:cNvPr id="24" name="TextBox 24"/>
          <p:cNvSpPr txBox="1"/>
          <p:nvPr/>
        </p:nvSpPr>
        <p:spPr>
          <a:xfrm>
            <a:off x="2801079" y="3278401"/>
            <a:ext cx="6279127" cy="1730625"/>
          </a:xfrm>
          <a:prstGeom prst="rect">
            <a:avLst/>
          </a:prstGeom>
        </p:spPr>
        <p:txBody>
          <a:bodyPr lIns="0" tIns="0" rIns="0" bIns="0" rtlCol="0" anchor="t">
            <a:spAutoFit/>
          </a:bodyPr>
          <a:lstStyle/>
          <a:p>
            <a:pPr algn="ctr">
              <a:lnSpc>
                <a:spcPts val="6757"/>
              </a:lnSpc>
            </a:pPr>
            <a:r>
              <a:rPr lang="en-US" sz="4827">
                <a:solidFill>
                  <a:srgbClr val="FFFFFF"/>
                </a:solidFill>
                <a:latin typeface="Poppins"/>
              </a:rPr>
              <a:t>MARKET SIZE</a:t>
            </a:r>
          </a:p>
          <a:p>
            <a:pPr algn="ctr">
              <a:lnSpc>
                <a:spcPts val="6757"/>
              </a:lnSpc>
              <a:spcBef>
                <a:spcPct val="0"/>
              </a:spcBef>
            </a:pPr>
            <a:r>
              <a:rPr lang="en-US" sz="4827">
                <a:solidFill>
                  <a:srgbClr val="FFFFFF"/>
                </a:solidFill>
                <a:latin typeface="Poppins"/>
              </a:rPr>
              <a:t>USD 268125.2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1621265"/>
            <a:ext cx="6586935" cy="4209436"/>
            <a:chExt cx="8147208" cy="5206541"/>
          </a:xfrm>
        </p:grpSpPr>
        <p:sp>
          <p:nvSpPr>
            <p:cNvPr id="7" name="Freeform 7"/>
            <p:cNvSpPr/>
            <p:nvPr/>
          </p:nvSpPr>
          <p:spPr>
            <a:xfrm>
              <a:off x="0" y="0"/>
              <a:ext cx="8147208" cy="5206541"/>
            </a:xfrm>
            <a:custGeom>
              <a:rect l="l" t="t" r="r" b="b"/>
              <a:pathLst>
                <a:path w="8147208" h="5206541">
                  <a:moveTo>
                    <a:pt x="8022748" y="5206541"/>
                  </a:moveTo>
                  <a:lnTo>
                    <a:pt x="124460" y="5206541"/>
                  </a:lnTo>
                  <a:cubicBezTo>
                    <a:pt x="55880" y="5206541"/>
                    <a:pt x="0" y="5150661"/>
                    <a:pt x="0" y="5082081"/>
                  </a:cubicBezTo>
                  <a:lnTo>
                    <a:pt x="0" y="124460"/>
                  </a:lnTo>
                  <a:cubicBezTo>
                    <a:pt x="0" y="55880"/>
                    <a:pt x="55880" y="0"/>
                    <a:pt x="124460" y="0"/>
                  </a:cubicBezTo>
                  <a:lnTo>
                    <a:pt x="8022748" y="0"/>
                  </a:lnTo>
                  <a:cubicBezTo>
                    <a:pt x="8091328" y="0"/>
                    <a:pt x="8147208" y="55880"/>
                    <a:pt x="8147208" y="124460"/>
                  </a:cubicBezTo>
                  <a:lnTo>
                    <a:pt x="8147208" y="5082081"/>
                  </a:lnTo>
                  <a:cubicBezTo>
                    <a:pt x="8147208" y="5150661"/>
                    <a:pt x="8091328" y="5206541"/>
                    <a:pt x="8022748" y="5206541"/>
                  </a:cubicBezTo>
                  <a:close/>
                </a:path>
              </a:pathLst>
            </a:custGeom>
            <a:solidFill>
              <a:srgbClr val="452619"/>
            </a:solidFill>
          </p:spPr>
          <p:txBody>
            <a:bodyPr/>
            <a:lstStyle/>
            <a:p/>
          </p:txBody>
        </p:sp>
      </p:grpSp>
      <p:grpSp>
        <p:nvGrpSpPr>
          <p:cNvPr id="8" name="Group 8"/>
          <p:cNvGrpSpPr/>
          <p:nvPr/>
        </p:nvGrpSpPr>
        <p:grpSpPr>
          <a:xfrm rot="5400000">
            <a:off x="1357539" y="1593960"/>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55500" y="6681082"/>
            <a:ext cx="6586935" cy="2996413"/>
            <a:chExt cx="8147208" cy="3706185"/>
          </a:xfrm>
        </p:grpSpPr>
        <p:sp>
          <p:nvSpPr>
            <p:cNvPr id="11" name="Freeform 11"/>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7B5037"/>
            </a:solidFill>
          </p:spPr>
          <p:txBody>
            <a:bodyPr/>
            <a:lstStyle/>
            <a:p/>
          </p:txBody>
        </p:sp>
      </p:grpSp>
      <p:grpSp>
        <p:nvGrpSpPr>
          <p:cNvPr id="12" name="Group 12"/>
          <p:cNvGrpSpPr/>
          <p:nvPr/>
        </p:nvGrpSpPr>
        <p:grpSpPr>
          <a:xfrm rot="5400000">
            <a:off x="1357539" y="6335621"/>
            <a:ext cx="831613" cy="35466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60649" y="4642425"/>
            <a:ext cx="6765514" cy="3077649"/>
            <a:chExt cx="8147208" cy="3706185"/>
          </a:xfrm>
        </p:grpSpPr>
        <p:sp>
          <p:nvSpPr>
            <p:cNvPr id="15" name="Freeform 15"/>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291E18"/>
            </a:solidFill>
          </p:spPr>
          <p:txBody>
            <a:bodyPr/>
            <a:lstStyle/>
            <a:p/>
          </p:txBody>
        </p:sp>
      </p:grpSp>
      <p:grpSp>
        <p:nvGrpSpPr>
          <p:cNvPr id="16" name="Group 16"/>
          <p:cNvGrpSpPr/>
          <p:nvPr/>
        </p:nvGrpSpPr>
        <p:grpSpPr>
          <a:xfrm rot="5400000">
            <a:off x="10538343" y="4287598"/>
            <a:ext cx="854159" cy="364284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51860" y="7945120"/>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Type Segment</a:t>
            </a:r>
          </a:p>
        </p:txBody>
      </p:sp>
      <p:sp>
        <p:nvSpPr>
          <p:cNvPr id="20" name="TextBox 20"/>
          <p:cNvSpPr txBox="1"/>
          <p:nvPr/>
        </p:nvSpPr>
        <p:spPr>
          <a:xfrm>
            <a:off x="3391959" y="1747045"/>
            <a:ext cx="4924563" cy="3938905"/>
          </a:xfrm>
          <a:prstGeom prst="rect">
            <a:avLst/>
          </a:prstGeom>
        </p:spPr>
        <p:txBody>
          <a:bodyPr lIns="0" tIns="0" rIns="0" bIns="0" rtlCol="0" anchor="t">
            <a:spAutoFit/>
          </a:bodyPr>
          <a:lstStyle/>
          <a:p>
            <a:pPr marL="604521" lvl="1" indent="-302261">
              <a:lnSpc>
                <a:spcPts val="3920"/>
              </a:lnSpc>
              <a:buFont typeface="Arial"/>
              <a:buChar char="•"/>
            </a:pPr>
            <a:r>
              <a:rPr lang="en-US" sz="2800">
                <a:solidFill>
                  <a:srgbClr val="FFFFFF"/>
                </a:solidFill>
                <a:latin typeface="Montserrat"/>
              </a:rPr>
              <a:t>Therapeutics Argan Oil</a:t>
            </a:r>
          </a:p>
          <a:p>
            <a:pPr marL="604521" lvl="1" indent="-302261">
              <a:lnSpc>
                <a:spcPts val="3920"/>
              </a:lnSpc>
              <a:buFont typeface="Arial"/>
              <a:buChar char="•"/>
            </a:pPr>
            <a:r>
              <a:rPr lang="en-US" sz="2800">
                <a:solidFill>
                  <a:srgbClr val="FFFFFF"/>
                </a:solidFill>
                <a:latin typeface="Montserrat"/>
              </a:rPr>
              <a:t>Aromatherapy Argan Oil</a:t>
            </a:r>
          </a:p>
          <a:p>
            <a:pPr marL="604521" lvl="1" indent="-302261">
              <a:lnSpc>
                <a:spcPts val="3920"/>
              </a:lnSpc>
              <a:buFont typeface="Arial"/>
              <a:buChar char="•"/>
            </a:pPr>
            <a:r>
              <a:rPr lang="en-US" sz="2800">
                <a:solidFill>
                  <a:srgbClr val="FFFFFF"/>
                </a:solidFill>
                <a:latin typeface="Montserrat"/>
              </a:rPr>
              <a:t>Food &amp; Beverages Argan Oil</a:t>
            </a:r>
          </a:p>
          <a:p>
            <a:pPr marL="604521" lvl="1" indent="-302261">
              <a:lnSpc>
                <a:spcPts val="3920"/>
              </a:lnSpc>
              <a:buFont typeface="Arial"/>
              <a:buChar char="•"/>
            </a:pPr>
            <a:r>
              <a:rPr lang="en-US" sz="2800">
                <a:solidFill>
                  <a:srgbClr val="FFFFFF"/>
                </a:solidFill>
                <a:latin typeface="Montserrat"/>
              </a:rPr>
              <a:t>Cosmetics&amp; Personal Care Argan Oil</a:t>
            </a:r>
          </a:p>
          <a:p>
            <a:pPr marL="604521" lvl="1" indent="-302261">
              <a:lnSpc>
                <a:spcPts val="3920"/>
              </a:lnSpc>
              <a:buFont typeface="Arial"/>
              <a:buChar char="•"/>
            </a:pPr>
            <a:r>
              <a:rPr lang="en-US" sz="2800">
                <a:solidFill>
                  <a:srgbClr val="FFFFFF"/>
                </a:solidFill>
                <a:latin typeface="Montserrat"/>
              </a:rPr>
              <a:t>Medical</a:t>
            </a:r>
          </a:p>
        </p:txBody>
      </p:sp>
      <p:sp>
        <p:nvSpPr>
          <p:cNvPr id="21" name="TextBox 21"/>
          <p:cNvSpPr txBox="1"/>
          <p:nvPr/>
        </p:nvSpPr>
        <p:spPr>
          <a:xfrm>
            <a:off x="251860" y="3026039"/>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Application Segment </a:t>
            </a:r>
          </a:p>
        </p:txBody>
      </p:sp>
      <p:sp>
        <p:nvSpPr>
          <p:cNvPr id="22" name="TextBox 22"/>
          <p:cNvSpPr txBox="1"/>
          <p:nvPr/>
        </p:nvSpPr>
        <p:spPr>
          <a:xfrm>
            <a:off x="3701422" y="7468088"/>
            <a:ext cx="4615099"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Natural Argan Oil</a:t>
            </a:r>
          </a:p>
          <a:p>
            <a:pPr marL="647700" lvl="1" indent="-323850">
              <a:lnSpc>
                <a:spcPts val="4200"/>
              </a:lnSpc>
              <a:buFont typeface="Arial"/>
              <a:buChar char="•"/>
            </a:pPr>
            <a:r>
              <a:rPr lang="en-US" sz="3000">
                <a:solidFill>
                  <a:srgbClr val="FFFFFF"/>
                </a:solidFill>
                <a:latin typeface="Montserrat"/>
              </a:rPr>
              <a:t>Organic Argan Oil</a:t>
            </a:r>
          </a:p>
        </p:txBody>
      </p:sp>
      <p:sp>
        <p:nvSpPr>
          <p:cNvPr id="23" name="TextBox 23"/>
          <p:cNvSpPr txBox="1"/>
          <p:nvPr/>
        </p:nvSpPr>
        <p:spPr>
          <a:xfrm>
            <a:off x="9402688" y="5757210"/>
            <a:ext cx="3125469" cy="751246"/>
          </a:xfrm>
          <a:prstGeom prst="rect">
            <a:avLst/>
          </a:prstGeom>
        </p:spPr>
        <p:txBody>
          <a:bodyPr lIns="0" tIns="0" rIns="0" bIns="0" rtlCol="0" anchor="t">
            <a:spAutoFit/>
          </a:bodyPr>
          <a:lstStyle/>
          <a:p>
            <a:pPr algn="ctr">
              <a:lnSpc>
                <a:spcPts val="2927"/>
              </a:lnSpc>
            </a:pPr>
            <a:r>
              <a:rPr lang="en-US" sz="2898">
                <a:solidFill>
                  <a:srgbClr val="43B4BE"/>
                </a:solidFill>
                <a:latin typeface="Montserrat Classic"/>
              </a:rPr>
              <a:t>Form Type Segment</a:t>
            </a:r>
          </a:p>
        </p:txBody>
      </p:sp>
      <p:sp>
        <p:nvSpPr>
          <p:cNvPr id="24" name="TextBox 24"/>
          <p:cNvSpPr txBox="1"/>
          <p:nvPr/>
        </p:nvSpPr>
        <p:spPr>
          <a:xfrm>
            <a:off x="12878183" y="5086350"/>
            <a:ext cx="4916617"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Absolute Argan Oil</a:t>
            </a:r>
          </a:p>
          <a:p>
            <a:pPr marL="647700" lvl="1" indent="-323850">
              <a:lnSpc>
                <a:spcPts val="4200"/>
              </a:lnSpc>
              <a:buFont typeface="Arial"/>
              <a:buChar char="•"/>
            </a:pPr>
            <a:r>
              <a:rPr lang="en-US" sz="3000">
                <a:solidFill>
                  <a:srgbClr val="FFFFFF"/>
                </a:solidFill>
                <a:latin typeface="Montserrat"/>
              </a:rPr>
              <a:t>Concentrates Argan Oil</a:t>
            </a:r>
          </a:p>
          <a:p>
            <a:pPr marL="647700" lvl="1" indent="-323850">
              <a:lnSpc>
                <a:spcPts val="4200"/>
              </a:lnSpc>
              <a:buFont typeface="Arial"/>
              <a:buChar char="•"/>
            </a:pPr>
            <a:r>
              <a:rPr lang="en-US" sz="3000">
                <a:solidFill>
                  <a:srgbClr val="FFFFFF"/>
                </a:solidFill>
                <a:latin typeface="Montserrat"/>
              </a:rPr>
              <a:t>Blends Argan Oil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4669"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Argan Oil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00000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A361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361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361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1850424"/>
            <a:ext cx="7415330" cy="264795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Barlow"/>
              </a:rPr>
              <a:t>Expansion of Cosmetic Industry to Increase Sales</a:t>
            </a:r>
          </a:p>
          <a:p>
            <a:pPr marL="863599" lvl="1" indent="-431800">
              <a:lnSpc>
                <a:spcPts val="4199"/>
              </a:lnSpc>
              <a:buFont typeface="Arial"/>
              <a:buChar char="•"/>
            </a:pPr>
            <a:r>
              <a:rPr lang="en-US" sz="3999" spc="127">
                <a:solidFill>
                  <a:srgbClr val="FFFFFF"/>
                </a:solidFill>
                <a:latin typeface="Barlow"/>
              </a:rPr>
              <a:t>Growing Awareness of the Health and Beauty Benefits to Propel the Market</a:t>
            </a:r>
          </a:p>
        </p:txBody>
      </p:sp>
      <p:sp>
        <p:nvSpPr>
          <p:cNvPr id="18" name="TextBox 18"/>
          <p:cNvSpPr txBox="1"/>
          <p:nvPr/>
        </p:nvSpPr>
        <p:spPr>
          <a:xfrm>
            <a:off x="6909502" y="6299701"/>
            <a:ext cx="7108062"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Limited Geographic Distribution of the Argan Tree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4310744" y="688022"/>
            <a:ext cx="9242305"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4" name="TextBox 4"/>
          <p:cNvSpPr txBox="1"/>
          <p:nvPr/>
        </p:nvSpPr>
        <p:spPr>
          <a:xfrm>
            <a:off x="318156" y="2089059"/>
            <a:ext cx="12720272" cy="760857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000000"/>
                </a:solidFill>
                <a:latin typeface="Canva Sans"/>
              </a:rPr>
              <a:t>The global argan oil market will expand significantly by 21.50% CAGR between 2024 to 2031.</a:t>
            </a:r>
          </a:p>
          <a:p>
            <a:pPr marL="582922" lvl="1" indent="-291461">
              <a:lnSpc>
                <a:spcPts val="3779"/>
              </a:lnSpc>
              <a:buFont typeface="Arial"/>
              <a:buChar char="•"/>
            </a:pPr>
            <a:r>
              <a:rPr lang="en-US" sz="2699">
                <a:solidFill>
                  <a:srgbClr val="000000"/>
                </a:solidFill>
                <a:latin typeface="Canva Sans"/>
              </a:rPr>
              <a:t>Its versatile applications in skincare, hair care, and culinary uses further contribute to sustained sales growth. </a:t>
            </a:r>
          </a:p>
          <a:p>
            <a:pPr marL="582922" lvl="1" indent="-291461">
              <a:lnSpc>
                <a:spcPts val="3779"/>
              </a:lnSpc>
              <a:buFont typeface="Arial"/>
              <a:buChar char="•"/>
            </a:pPr>
            <a:r>
              <a:rPr lang="en-US" sz="2699">
                <a:solidFill>
                  <a:srgbClr val="000000"/>
                </a:solidFill>
                <a:latin typeface="Canva Sans"/>
              </a:rPr>
              <a:t>Aromatherapy argan oil for use in diffusers, massage oils, and bath products expands its market appeal, contributing to its status as the fastest-growing segment.</a:t>
            </a:r>
          </a:p>
          <a:p>
            <a:pPr marL="582922" lvl="1" indent="-291461">
              <a:lnSpc>
                <a:spcPts val="3779"/>
              </a:lnSpc>
              <a:buFont typeface="Arial"/>
              <a:buChar char="•"/>
            </a:pPr>
            <a:r>
              <a:rPr lang="en-US" sz="2699">
                <a:solidFill>
                  <a:srgbClr val="000000"/>
                </a:solidFill>
                <a:latin typeface="Canva Sans"/>
              </a:rPr>
              <a:t>Concentrates argan oil is the fastest-growing category over the forecast period, owing to its potent formulations targeting specific skincare concerns. </a:t>
            </a:r>
          </a:p>
          <a:p>
            <a:pPr marL="582922" lvl="1" indent="-291461">
              <a:lnSpc>
                <a:spcPts val="3779"/>
              </a:lnSpc>
              <a:buFont typeface="Arial"/>
              <a:buChar char="•"/>
            </a:pPr>
            <a:r>
              <a:rPr lang="en-US" sz="2699">
                <a:solidFill>
                  <a:srgbClr val="000000"/>
                </a:solidFill>
                <a:latin typeface="Canva Sans"/>
              </a:rPr>
              <a:t>The sales of natural argan oil are poised to increase due to growing consumer preference for natural and sustainable beauty products, coupled with its diverse applications and proven health benefits.</a:t>
            </a:r>
          </a:p>
          <a:p>
            <a:pPr marL="582922" lvl="1" indent="-291461">
              <a:lnSpc>
                <a:spcPts val="3779"/>
              </a:lnSpc>
              <a:buFont typeface="Arial"/>
              <a:buChar char="•"/>
            </a:pPr>
            <a:r>
              <a:rPr lang="en-US" sz="2699">
                <a:solidFill>
                  <a:srgbClr val="000000"/>
                </a:solidFill>
                <a:latin typeface="Canva Sans"/>
              </a:rPr>
              <a:t>Sales of cosmetics &amp; personal care argan oil are expected to rise due to its proven effectiveness in hydrating, nourishing, and rejuvenating the skin and hair, meeting the demand for natural beauty solutions.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197632"/>
            <a:ext cx="9723542" cy="6089368"/>
          </a:xfrm>
          <a:custGeom>
            <a:rect l="l" t="t" r="r" b="b"/>
            <a:pathLst>
              <a:path w="9723542" h="6089368">
                <a:moveTo>
                  <a:pt x="0" y="0"/>
                </a:moveTo>
                <a:lnTo>
                  <a:pt x="9723542" y="0"/>
                </a:lnTo>
                <a:lnTo>
                  <a:pt x="9723542" y="6089368"/>
                </a:lnTo>
                <a:lnTo>
                  <a:pt x="0" y="6089368"/>
                </a:lnTo>
                <a:lnTo>
                  <a:pt x="0" y="0"/>
                </a:lnTo>
                <a:close/>
              </a:path>
            </a:pathLst>
          </a:custGeom>
          <a:blipFill>
            <a:blip r:embed="rId2"/>
            <a:stretch>
              <a:fillRect/>
            </a:stretch>
          </a:blipFill>
        </p:spPr>
        <p:txBody>
          <a:bodyPr/>
          <a:lstStyle/>
          <a:p/>
        </p:txBody>
      </p:sp>
      <p:sp>
        <p:nvSpPr>
          <p:cNvPr id="3" name="Freeform 3"/>
          <p:cNvSpPr/>
          <p:nvPr/>
        </p:nvSpPr>
        <p:spPr>
          <a:xfrm>
            <a:off x="5715833" y="2049210"/>
            <a:ext cx="4278212" cy="1656548"/>
          </a:xfrm>
          <a:custGeom>
            <a:rect l="l" t="t" r="r" b="b"/>
            <a:pathLst>
              <a:path w="4278212" h="1656548">
                <a:moveTo>
                  <a:pt x="0" y="0"/>
                </a:moveTo>
                <a:lnTo>
                  <a:pt x="4278212" y="0"/>
                </a:lnTo>
                <a:lnTo>
                  <a:pt x="4278212" y="1656549"/>
                </a:lnTo>
                <a:lnTo>
                  <a:pt x="0" y="1656549"/>
                </a:lnTo>
                <a:lnTo>
                  <a:pt x="0" y="0"/>
                </a:lnTo>
                <a:close/>
              </a:path>
            </a:pathLst>
          </a:custGeom>
          <a:blipFill>
            <a:blip r:embed="rId3"/>
            <a:stretch>
              <a:fillRect t="-77983" b="-80277"/>
            </a:stretch>
          </a:blipFill>
        </p:spPr>
        <p:txBody>
          <a:bodyPr/>
          <a:lstStyle/>
          <a:p/>
        </p:txBody>
      </p:sp>
      <p:sp>
        <p:nvSpPr>
          <p:cNvPr id="4" name="Freeform 4"/>
          <p:cNvSpPr/>
          <p:nvPr/>
        </p:nvSpPr>
        <p:spPr>
          <a:xfrm>
            <a:off x="11014931" y="1799672"/>
            <a:ext cx="2673423" cy="2673423"/>
          </a:xfrm>
          <a:custGeom>
            <a:rect l="l" t="t" r="r" b="b"/>
            <a:pathLst>
              <a:path w="2673423" h="2673423">
                <a:moveTo>
                  <a:pt x="0" y="0"/>
                </a:moveTo>
                <a:lnTo>
                  <a:pt x="2673423" y="0"/>
                </a:lnTo>
                <a:lnTo>
                  <a:pt x="2673423" y="2673423"/>
                </a:lnTo>
                <a:lnTo>
                  <a:pt x="0" y="2673423"/>
                </a:lnTo>
                <a:lnTo>
                  <a:pt x="0" y="0"/>
                </a:lnTo>
                <a:close/>
              </a:path>
            </a:pathLst>
          </a:custGeom>
          <a:blipFill>
            <a:blip r:embed="rId4"/>
            <a:stretch>
              <a:fillRect/>
            </a:stretch>
          </a:blipFill>
        </p:spPr>
        <p:txBody>
          <a:bodyPr/>
          <a:lstStyle/>
          <a:p/>
        </p:txBody>
      </p:sp>
      <p:sp>
        <p:nvSpPr>
          <p:cNvPr id="5" name="Freeform 5"/>
          <p:cNvSpPr/>
          <p:nvPr/>
        </p:nvSpPr>
        <p:spPr>
          <a:xfrm>
            <a:off x="14789097" y="1557337"/>
            <a:ext cx="2693156" cy="2693156"/>
          </a:xfrm>
          <a:custGeom>
            <a:rect l="l" t="t" r="r" b="b"/>
            <a:pathLst>
              <a:path w="2693156" h="2693156">
                <a:moveTo>
                  <a:pt x="0" y="0"/>
                </a:moveTo>
                <a:lnTo>
                  <a:pt x="2693156" y="0"/>
                </a:lnTo>
                <a:lnTo>
                  <a:pt x="2693156" y="2693156"/>
                </a:lnTo>
                <a:lnTo>
                  <a:pt x="0" y="2693156"/>
                </a:lnTo>
                <a:lnTo>
                  <a:pt x="0" y="0"/>
                </a:lnTo>
                <a:close/>
              </a:path>
            </a:pathLst>
          </a:custGeom>
          <a:blipFill>
            <a:blip r:embed="rId5"/>
            <a:stretch>
              <a:fillRect/>
            </a:stretch>
          </a:blipFill>
        </p:spPr>
        <p:txBody>
          <a:bodyPr/>
          <a:lstStyle/>
          <a:p/>
        </p:txBody>
      </p:sp>
      <p:sp>
        <p:nvSpPr>
          <p:cNvPr id="6" name="Freeform 6"/>
          <p:cNvSpPr/>
          <p:nvPr/>
        </p:nvSpPr>
        <p:spPr>
          <a:xfrm>
            <a:off x="8715128" y="4250493"/>
            <a:ext cx="4234139" cy="1340811"/>
          </a:xfrm>
          <a:custGeom>
            <a:rect l="l" t="t" r="r" b="b"/>
            <a:pathLst>
              <a:path w="4234139" h="1340811">
                <a:moveTo>
                  <a:pt x="0" y="0"/>
                </a:moveTo>
                <a:lnTo>
                  <a:pt x="4234138" y="0"/>
                </a:lnTo>
                <a:lnTo>
                  <a:pt x="4234138" y="1340811"/>
                </a:lnTo>
                <a:lnTo>
                  <a:pt x="0" y="1340811"/>
                </a:lnTo>
                <a:lnTo>
                  <a:pt x="0" y="0"/>
                </a:lnTo>
                <a:close/>
              </a:path>
            </a:pathLst>
          </a:custGeom>
          <a:blipFill>
            <a:blip r:embed="rId6"/>
            <a:stretch>
              <a:fillRect/>
            </a:stretch>
          </a:blipFill>
        </p:spPr>
        <p:txBody>
          <a:bodyPr/>
          <a:lstStyle/>
          <a:p/>
        </p:txBody>
      </p:sp>
      <p:sp>
        <p:nvSpPr>
          <p:cNvPr id="7" name="Freeform 7"/>
          <p:cNvSpPr/>
          <p:nvPr/>
        </p:nvSpPr>
        <p:spPr>
          <a:xfrm>
            <a:off x="13688354" y="4291061"/>
            <a:ext cx="3793900" cy="1704877"/>
          </a:xfrm>
          <a:custGeom>
            <a:rect l="l" t="t" r="r" b="b"/>
            <a:pathLst>
              <a:path w="3793900" h="1704877">
                <a:moveTo>
                  <a:pt x="0" y="0"/>
                </a:moveTo>
                <a:lnTo>
                  <a:pt x="3793900" y="0"/>
                </a:lnTo>
                <a:lnTo>
                  <a:pt x="3793900" y="1704878"/>
                </a:lnTo>
                <a:lnTo>
                  <a:pt x="0" y="1704878"/>
                </a:lnTo>
                <a:lnTo>
                  <a:pt x="0" y="0"/>
                </a:lnTo>
                <a:close/>
              </a:path>
            </a:pathLst>
          </a:custGeom>
          <a:blipFill>
            <a:blip r:embed="rId7"/>
            <a:stretch>
              <a:fillRect t="-61266" b="-61266"/>
            </a:stretch>
          </a:blipFill>
        </p:spPr>
        <p:txBody>
          <a:bodyPr/>
          <a:lstStyle/>
          <a:p/>
        </p:txBody>
      </p:sp>
      <p:sp>
        <p:nvSpPr>
          <p:cNvPr id="8" name="Freeform 8"/>
          <p:cNvSpPr/>
          <p:nvPr/>
        </p:nvSpPr>
        <p:spPr>
          <a:xfrm>
            <a:off x="9723542" y="6086604"/>
            <a:ext cx="3091746" cy="1877042"/>
          </a:xfrm>
          <a:custGeom>
            <a:rect l="l" t="t" r="r" b="b"/>
            <a:pathLst>
              <a:path w="3091746" h="1877041">
                <a:moveTo>
                  <a:pt x="0" y="0"/>
                </a:moveTo>
                <a:lnTo>
                  <a:pt x="3091746" y="0"/>
                </a:lnTo>
                <a:lnTo>
                  <a:pt x="3091746" y="1877041"/>
                </a:lnTo>
                <a:lnTo>
                  <a:pt x="0" y="1877041"/>
                </a:lnTo>
                <a:lnTo>
                  <a:pt x="0" y="0"/>
                </a:lnTo>
                <a:close/>
              </a:path>
            </a:pathLst>
          </a:custGeom>
          <a:blipFill>
            <a:blip r:embed="rId8"/>
            <a:stretch>
              <a:fillRect r="-7842"/>
            </a:stretch>
          </a:blipFill>
        </p:spPr>
        <p:txBody>
          <a:bodyPr/>
          <a:lstStyle/>
          <a:p/>
        </p:txBody>
      </p:sp>
      <p:sp>
        <p:nvSpPr>
          <p:cNvPr id="9" name="Freeform 9"/>
          <p:cNvSpPr/>
          <p:nvPr/>
        </p:nvSpPr>
        <p:spPr>
          <a:xfrm>
            <a:off x="15093542" y="5995939"/>
            <a:ext cx="2729431" cy="2250480"/>
          </a:xfrm>
          <a:custGeom>
            <a:rect l="l" t="t" r="r" b="b"/>
            <a:pathLst>
              <a:path w="2729431" h="2250480">
                <a:moveTo>
                  <a:pt x="0" y="0"/>
                </a:moveTo>
                <a:lnTo>
                  <a:pt x="2729431" y="0"/>
                </a:lnTo>
                <a:lnTo>
                  <a:pt x="2729431" y="2250480"/>
                </a:lnTo>
                <a:lnTo>
                  <a:pt x="0" y="2250480"/>
                </a:lnTo>
                <a:lnTo>
                  <a:pt x="0" y="0"/>
                </a:lnTo>
                <a:close/>
              </a:path>
            </a:pathLst>
          </a:custGeom>
          <a:blipFill>
            <a:blip r:embed="rId9"/>
            <a:stretch>
              <a:fillRect b="-21282"/>
            </a:stretch>
          </a:blipFill>
        </p:spPr>
        <p:txBody>
          <a:bodyPr/>
          <a:lstStyle/>
          <a:p/>
        </p:txBody>
      </p:sp>
      <p:sp>
        <p:nvSpPr>
          <p:cNvPr id="10" name="Freeform 10"/>
          <p:cNvSpPr/>
          <p:nvPr/>
        </p:nvSpPr>
        <p:spPr>
          <a:xfrm>
            <a:off x="12572167" y="7615950"/>
            <a:ext cx="2682975" cy="2671050"/>
          </a:xfrm>
          <a:custGeom>
            <a:rect l="l" t="t" r="r" b="b"/>
            <a:pathLst>
              <a:path w="2682975" h="2671050">
                <a:moveTo>
                  <a:pt x="0" y="0"/>
                </a:moveTo>
                <a:lnTo>
                  <a:pt x="2682975" y="0"/>
                </a:lnTo>
                <a:lnTo>
                  <a:pt x="2682975" y="2671050"/>
                </a:lnTo>
                <a:lnTo>
                  <a:pt x="0" y="2671050"/>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nu8c49t"/>
              </a:rPr>
              <a:t>https://tinyurl.com/2nu8c49t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Argan Oil Market Report 2024</dc:title>
  <cp:lastModifiedBy>decipher market</cp:lastModifiedBy>
  <cp:revision>2</cp:revision>
  <dcterms:created xsi:type="dcterms:W3CDTF">2006-08-16T00:00:00Z</dcterms:created>
  <dcterms:modified xsi:type="dcterms:W3CDTF">2024-04-13T02:29:11Z</dcterms:modified>
</cp:coreProperties>
</file>