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 Bold" panose="020B0604020202020204" charset="0"/>
      <p:regular r:id="rId13"/>
    </p:embeddedFont>
    <p:embeddedFont>
      <p:font typeface="Canva Sans Medium" panose="020B0604020202020204" charset="0"/>
      <p:regular r:id="rId14"/>
    </p:embeddedFont>
    <p:embeddedFont>
      <p:font typeface="Garet Bold" panose="020B0604020202020204" charset="0"/>
      <p:regular r:id="rId15"/>
    </p:embeddedFont>
    <p:embeddedFont>
      <p:font typeface="Georgia Pro Bold" panose="020B0604020202020204" charset="0"/>
      <p:regular r:id="rId16"/>
    </p:embeddedFont>
    <p:embeddedFont>
      <p:font typeface="Lato" panose="020F0502020204030203" pitchFamily="34" charset="0"/>
      <p:regular r:id="rId17"/>
    </p:embeddedFont>
    <p:embeddedFont>
      <p:font typeface="Lato Bold" panose="020F0502020204030203" charset="0"/>
      <p:regular r:id="rId18"/>
    </p:embeddedFont>
    <p:embeddedFont>
      <p:font typeface="Now" panose="020B0604020202020204" charset="0"/>
      <p:regular r:id="rId19"/>
    </p:embeddedFont>
    <p:embeddedFont>
      <p:font typeface="Poppins" panose="00000500000000000000" pitchFamily="2" charset="0"/>
      <p:regular r:id="rId20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Relationship Id="rId8" Type="http://schemas.openxmlformats.org/officeDocument/2006/relationships/image" Target="../media/image1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www.cognitivemarketresearch.com/Apple-Cider-Vinegar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228600" y="2781300"/>
            <a:ext cx="11440391" cy="287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4"/>
              </a:lnSpc>
            </a:pPr>
            <a:r>
              <a:rPr lang="en-US" sz="7499">
                <a:solidFill>
                  <a:srgbClr val="FFFFFF"/>
                </a:solidFill>
                <a:latin typeface="Poppins"/>
              </a:rPr>
              <a:t>GLOBAL</a:t>
            </a:r>
          </a:p>
          <a:p>
            <a:pPr>
              <a:lnSpc>
                <a:spcPts val="7424"/>
              </a:lnSpc>
            </a:pPr>
            <a:r>
              <a:rPr lang="en-US" sz="7499">
                <a:solidFill>
                  <a:srgbClr val="FFFFFF"/>
                </a:solidFill>
                <a:latin typeface="Poppins"/>
              </a:rPr>
              <a:t>APPLE CIDER VINEGAR MARKET REPORT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85750" y="3392632"/>
            <a:ext cx="10461070" cy="6722918"/>
            <a:chExt cx="2755179" cy="17706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55179" cy="1770645"/>
            </a:xfrm>
            <a:custGeom>
              <a:rect l="l" t="t" r="r" b="b"/>
              <a:pathLst>
                <a:path w="2755179" h="1770645">
                  <a:moveTo>
                    <a:pt x="37744" y="0"/>
                  </a:moveTo>
                  <a:lnTo>
                    <a:pt x="2717435" y="0"/>
                  </a:lnTo>
                  <a:cubicBezTo>
                    <a:pt x="2727446" y="0"/>
                    <a:pt x="2737046" y="3977"/>
                    <a:pt x="2744124" y="11055"/>
                  </a:cubicBezTo>
                  <a:cubicBezTo>
                    <a:pt x="2751202" y="18133"/>
                    <a:pt x="2755179" y="27733"/>
                    <a:pt x="2755179" y="37744"/>
                  </a:cubicBezTo>
                  <a:lnTo>
                    <a:pt x="2755179" y="1732902"/>
                  </a:lnTo>
                  <a:cubicBezTo>
                    <a:pt x="2755179" y="1742912"/>
                    <a:pt x="2751202" y="1752512"/>
                    <a:pt x="2744124" y="1759590"/>
                  </a:cubicBezTo>
                  <a:cubicBezTo>
                    <a:pt x="2737046" y="1766669"/>
                    <a:pt x="2727446" y="1770645"/>
                    <a:pt x="2717435" y="1770645"/>
                  </a:cubicBezTo>
                  <a:lnTo>
                    <a:pt x="37744" y="1770645"/>
                  </a:lnTo>
                  <a:cubicBezTo>
                    <a:pt x="27733" y="1770645"/>
                    <a:pt x="18133" y="1766669"/>
                    <a:pt x="11055" y="1759590"/>
                  </a:cubicBezTo>
                  <a:cubicBezTo>
                    <a:pt x="3977" y="1752512"/>
                    <a:pt x="0" y="1742912"/>
                    <a:pt x="0" y="1732902"/>
                  </a:cubicBezTo>
                  <a:lnTo>
                    <a:pt x="0" y="37744"/>
                  </a:lnTo>
                  <a:cubicBezTo>
                    <a:pt x="0" y="27733"/>
                    <a:pt x="3977" y="18133"/>
                    <a:pt x="11055" y="11055"/>
                  </a:cubicBezTo>
                  <a:cubicBezTo>
                    <a:pt x="18133" y="3977"/>
                    <a:pt x="27733" y="0"/>
                    <a:pt x="37744" y="0"/>
                  </a:cubicBez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755179" cy="1818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74395" y="885825"/>
            <a:ext cx="7014925" cy="1203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412419"/>
                </a:solidFill>
                <a:latin typeface="Now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0717" y="3518766"/>
            <a:ext cx="10131136" cy="635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oppins"/>
              </a:rPr>
              <a:t>Apple Cider Vinegar is a kind of vinegar prepared from crushed apples, yeast, and sugar. It is a component of dishes like marinades, pickles, and salad dressings. People have long used it as a DIY cure for ailments ranging from reducing heartburn to eradicating germs. Fermentation is the procedure used to make apple cider vinegar.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525" b="-303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033163" y="7650116"/>
            <a:ext cx="8347148" cy="2590312"/>
          </a:xfrm>
          <a:custGeom>
            <a:rect l="l" t="t" r="r" b="b"/>
            <a:pathLst>
              <a:path w="8347148" h="2590312">
                <a:moveTo>
                  <a:pt x="0" y="0"/>
                </a:moveTo>
                <a:lnTo>
                  <a:pt x="8347148" y="0"/>
                </a:lnTo>
                <a:lnTo>
                  <a:pt x="8347148" y="2590312"/>
                </a:lnTo>
                <a:lnTo>
                  <a:pt x="0" y="25903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779318" y="7380522"/>
            <a:ext cx="8854838" cy="1761679"/>
            <a:chExt cx="2156186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6229" y="0"/>
                  </a:moveTo>
                  <a:lnTo>
                    <a:pt x="2129957" y="0"/>
                  </a:lnTo>
                  <a:cubicBezTo>
                    <a:pt x="2144443" y="0"/>
                    <a:pt x="2156186" y="11743"/>
                    <a:pt x="2156186" y="26229"/>
                  </a:cubicBezTo>
                  <a:lnTo>
                    <a:pt x="2156186" y="402746"/>
                  </a:lnTo>
                  <a:cubicBezTo>
                    <a:pt x="2156186" y="409702"/>
                    <a:pt x="2153423" y="416374"/>
                    <a:pt x="2148504" y="421293"/>
                  </a:cubicBezTo>
                  <a:cubicBezTo>
                    <a:pt x="2143585" y="426212"/>
                    <a:pt x="2136913" y="428975"/>
                    <a:pt x="2129957" y="428975"/>
                  </a:cubicBezTo>
                  <a:lnTo>
                    <a:pt x="26229" y="428975"/>
                  </a:lnTo>
                  <a:cubicBezTo>
                    <a:pt x="11743" y="428975"/>
                    <a:pt x="0" y="417232"/>
                    <a:pt x="0" y="402746"/>
                  </a:cubicBezTo>
                  <a:lnTo>
                    <a:pt x="0" y="26229"/>
                  </a:lnTo>
                  <a:cubicBezTo>
                    <a:pt x="0" y="11743"/>
                    <a:pt x="11743" y="0"/>
                    <a:pt x="26229" y="0"/>
                  </a:cubicBezTo>
                  <a:close/>
                </a:path>
              </a:pathLst>
            </a:custGeom>
            <a:solidFill>
              <a:srgbClr val="6A3933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33163" y="5404860"/>
            <a:ext cx="8347148" cy="2590312"/>
          </a:xfrm>
          <a:custGeom>
            <a:rect l="l" t="t" r="r" b="b"/>
            <a:pathLst>
              <a:path w="8347148" h="2590312">
                <a:moveTo>
                  <a:pt x="0" y="0"/>
                </a:moveTo>
                <a:lnTo>
                  <a:pt x="8347148" y="0"/>
                </a:lnTo>
                <a:lnTo>
                  <a:pt x="8347148" y="2590312"/>
                </a:lnTo>
                <a:lnTo>
                  <a:pt x="0" y="25903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779318" y="5138062"/>
            <a:ext cx="8854838" cy="1761679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6229" y="0"/>
                  </a:moveTo>
                  <a:lnTo>
                    <a:pt x="2129957" y="0"/>
                  </a:lnTo>
                  <a:cubicBezTo>
                    <a:pt x="2144443" y="0"/>
                    <a:pt x="2156186" y="11743"/>
                    <a:pt x="2156186" y="26229"/>
                  </a:cubicBezTo>
                  <a:lnTo>
                    <a:pt x="2156186" y="402746"/>
                  </a:lnTo>
                  <a:cubicBezTo>
                    <a:pt x="2156186" y="409702"/>
                    <a:pt x="2153423" y="416374"/>
                    <a:pt x="2148504" y="421293"/>
                  </a:cubicBezTo>
                  <a:cubicBezTo>
                    <a:pt x="2143585" y="426212"/>
                    <a:pt x="2136913" y="428975"/>
                    <a:pt x="2129957" y="428975"/>
                  </a:cubicBezTo>
                  <a:lnTo>
                    <a:pt x="26229" y="428975"/>
                  </a:lnTo>
                  <a:cubicBezTo>
                    <a:pt x="11743" y="428975"/>
                    <a:pt x="0" y="417232"/>
                    <a:pt x="0" y="402746"/>
                  </a:cubicBezTo>
                  <a:lnTo>
                    <a:pt x="0" y="26229"/>
                  </a:lnTo>
                  <a:cubicBezTo>
                    <a:pt x="0" y="11743"/>
                    <a:pt x="11743" y="0"/>
                    <a:pt x="26229" y="0"/>
                  </a:cubicBezTo>
                  <a:close/>
                </a:path>
              </a:pathLst>
            </a:custGeom>
            <a:solidFill>
              <a:srgbClr val="6A3933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33163" y="3163249"/>
            <a:ext cx="8347148" cy="2590312"/>
          </a:xfrm>
          <a:custGeom>
            <a:rect l="l" t="t" r="r" b="b"/>
            <a:pathLst>
              <a:path w="8347148" h="2590312">
                <a:moveTo>
                  <a:pt x="0" y="0"/>
                </a:moveTo>
                <a:lnTo>
                  <a:pt x="8347148" y="0"/>
                </a:lnTo>
                <a:lnTo>
                  <a:pt x="8347148" y="2590311"/>
                </a:lnTo>
                <a:lnTo>
                  <a:pt x="0" y="25903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2" name="Group 12"/>
          <p:cNvGrpSpPr/>
          <p:nvPr/>
        </p:nvGrpSpPr>
        <p:grpSpPr>
          <a:xfrm>
            <a:off x="779318" y="2895601"/>
            <a:ext cx="8854838" cy="1761679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6229" y="0"/>
                  </a:moveTo>
                  <a:lnTo>
                    <a:pt x="2129957" y="0"/>
                  </a:lnTo>
                  <a:cubicBezTo>
                    <a:pt x="2144443" y="0"/>
                    <a:pt x="2156186" y="11743"/>
                    <a:pt x="2156186" y="26229"/>
                  </a:cubicBezTo>
                  <a:lnTo>
                    <a:pt x="2156186" y="402746"/>
                  </a:lnTo>
                  <a:cubicBezTo>
                    <a:pt x="2156186" y="409702"/>
                    <a:pt x="2153423" y="416374"/>
                    <a:pt x="2148504" y="421293"/>
                  </a:cubicBezTo>
                  <a:cubicBezTo>
                    <a:pt x="2143585" y="426212"/>
                    <a:pt x="2136913" y="428975"/>
                    <a:pt x="2129957" y="428975"/>
                  </a:cubicBezTo>
                  <a:lnTo>
                    <a:pt x="26229" y="428975"/>
                  </a:lnTo>
                  <a:cubicBezTo>
                    <a:pt x="11743" y="428975"/>
                    <a:pt x="0" y="417232"/>
                    <a:pt x="0" y="402746"/>
                  </a:cubicBezTo>
                  <a:lnTo>
                    <a:pt x="0" y="26229"/>
                  </a:lnTo>
                  <a:cubicBezTo>
                    <a:pt x="0" y="11743"/>
                    <a:pt x="11743" y="0"/>
                    <a:pt x="26229" y="0"/>
                  </a:cubicBezTo>
                  <a:close/>
                </a:path>
              </a:pathLst>
            </a:custGeom>
            <a:solidFill>
              <a:srgbClr val="6A3933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 flipH="1" flipV="1">
            <a:off x="2615760" y="3313484"/>
            <a:ext cx="0" cy="925912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6" name="AutoShape 16"/>
          <p:cNvSpPr/>
          <p:nvPr/>
        </p:nvSpPr>
        <p:spPr>
          <a:xfrm flipH="1" flipV="1">
            <a:off x="2615760" y="5555945"/>
            <a:ext cx="0" cy="925912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2615760" y="7798406"/>
            <a:ext cx="0" cy="925912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grpSp>
        <p:nvGrpSpPr>
          <p:cNvPr id="18" name="Group 18"/>
          <p:cNvGrpSpPr/>
          <p:nvPr/>
        </p:nvGrpSpPr>
        <p:grpSpPr>
          <a:xfrm>
            <a:off x="1796609" y="1028700"/>
            <a:ext cx="6696941" cy="1068171"/>
            <a:chExt cx="1763803" cy="28132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63803" cy="281329"/>
            </a:xfrm>
            <a:custGeom>
              <a:rect l="l" t="t" r="r" b="b"/>
              <a:pathLst>
                <a:path w="1763802" h="281329">
                  <a:moveTo>
                    <a:pt x="58958" y="0"/>
                  </a:moveTo>
                  <a:lnTo>
                    <a:pt x="1704845" y="0"/>
                  </a:lnTo>
                  <a:cubicBezTo>
                    <a:pt x="1737407" y="0"/>
                    <a:pt x="1763803" y="26396"/>
                    <a:pt x="1763803" y="58958"/>
                  </a:cubicBezTo>
                  <a:lnTo>
                    <a:pt x="1763803" y="222371"/>
                  </a:lnTo>
                  <a:cubicBezTo>
                    <a:pt x="1763803" y="238008"/>
                    <a:pt x="1757592" y="253004"/>
                    <a:pt x="1746535" y="264060"/>
                  </a:cubicBezTo>
                  <a:cubicBezTo>
                    <a:pt x="1735478" y="275117"/>
                    <a:pt x="1720482" y="281329"/>
                    <a:pt x="1704845" y="281329"/>
                  </a:cubicBezTo>
                  <a:lnTo>
                    <a:pt x="58958" y="281329"/>
                  </a:lnTo>
                  <a:cubicBezTo>
                    <a:pt x="26396" y="281329"/>
                    <a:pt x="0" y="254932"/>
                    <a:pt x="0" y="222371"/>
                  </a:cubicBezTo>
                  <a:lnTo>
                    <a:pt x="0" y="58958"/>
                  </a:lnTo>
                  <a:cubicBezTo>
                    <a:pt x="0" y="26396"/>
                    <a:pt x="26396" y="0"/>
                    <a:pt x="58958" y="0"/>
                  </a:cubicBezTo>
                  <a:close/>
                </a:path>
              </a:pathLst>
            </a:custGeom>
            <a:solidFill>
              <a:srgbClr val="FFFFFF">
                <a:alpha val="63922"/>
              </a:srgbClr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763803" cy="319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795761" y="3049907"/>
            <a:ext cx="6443913" cy="133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146.15 million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95761" y="5312961"/>
            <a:ext cx="6443913" cy="133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186.59 million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95761" y="7573916"/>
            <a:ext cx="6443913" cy="133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5.19%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21205" y="3461815"/>
            <a:ext cx="1601971" cy="65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95623" y="5677360"/>
            <a:ext cx="1601971" cy="65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21205" y="7555422"/>
            <a:ext cx="1601971" cy="133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95837" y="885825"/>
            <a:ext cx="7498781" cy="1276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7499">
                <a:solidFill>
                  <a:srgbClr val="000000"/>
                </a:solidFill>
                <a:latin typeface="Now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34" b="-1178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240947" y="2196633"/>
            <a:ext cx="6330080" cy="1901207"/>
            <a:chExt cx="1531700" cy="4600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31700" cy="460038"/>
            </a:xfrm>
            <a:custGeom>
              <a:rect l="l" t="t" r="r" b="b"/>
              <a:pathLst>
                <a:path w="1531700" h="460037">
                  <a:moveTo>
                    <a:pt x="0" y="0"/>
                  </a:moveTo>
                  <a:lnTo>
                    <a:pt x="1531700" y="0"/>
                  </a:lnTo>
                  <a:lnTo>
                    <a:pt x="1531700" y="460038"/>
                  </a:lnTo>
                  <a:lnTo>
                    <a:pt x="0" y="460038"/>
                  </a:ln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31700" cy="507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59492" y="1966968"/>
            <a:ext cx="2146066" cy="2146066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13643" y="2121119"/>
            <a:ext cx="1837764" cy="1837764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240947" y="7650493"/>
            <a:ext cx="6330080" cy="1762250"/>
            <a:chExt cx="1531700" cy="42641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31700" cy="426415"/>
            </a:xfrm>
            <a:custGeom>
              <a:rect l="l" t="t" r="r" b="b"/>
              <a:pathLst>
                <a:path w="1531700" h="426415">
                  <a:moveTo>
                    <a:pt x="0" y="0"/>
                  </a:moveTo>
                  <a:lnTo>
                    <a:pt x="1531700" y="0"/>
                  </a:lnTo>
                  <a:lnTo>
                    <a:pt x="1531700" y="426415"/>
                  </a:lnTo>
                  <a:lnTo>
                    <a:pt x="0" y="42641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531700" cy="474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59492" y="7420829"/>
            <a:ext cx="2146066" cy="2146066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613643" y="7574980"/>
            <a:ext cx="1837764" cy="1837764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240947" y="4870429"/>
            <a:ext cx="6330080" cy="1916401"/>
            <a:chExt cx="1531700" cy="46371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31700" cy="463715"/>
            </a:xfrm>
            <a:custGeom>
              <a:rect l="l" t="t" r="r" b="b"/>
              <a:pathLst>
                <a:path w="1531700" h="463715">
                  <a:moveTo>
                    <a:pt x="0" y="0"/>
                  </a:moveTo>
                  <a:lnTo>
                    <a:pt x="1531700" y="0"/>
                  </a:lnTo>
                  <a:lnTo>
                    <a:pt x="1531700" y="463715"/>
                  </a:lnTo>
                  <a:lnTo>
                    <a:pt x="0" y="46371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531700" cy="511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459492" y="4640765"/>
            <a:ext cx="2146066" cy="2146066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613643" y="4794916"/>
            <a:ext cx="1837764" cy="1837764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0802075" y="4936465"/>
            <a:ext cx="1521628" cy="1554665"/>
          </a:xfrm>
          <a:custGeom>
            <a:rect l="l" t="t" r="r" b="b"/>
            <a:pathLst>
              <a:path w="1521628" h="1554665">
                <a:moveTo>
                  <a:pt x="0" y="0"/>
                </a:moveTo>
                <a:lnTo>
                  <a:pt x="1521628" y="0"/>
                </a:lnTo>
                <a:lnTo>
                  <a:pt x="1521628" y="1554665"/>
                </a:lnTo>
                <a:lnTo>
                  <a:pt x="0" y="15546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1" name="Freeform 31"/>
          <p:cNvSpPr/>
          <p:nvPr/>
        </p:nvSpPr>
        <p:spPr>
          <a:xfrm>
            <a:off x="10812585" y="2313478"/>
            <a:ext cx="1500609" cy="1384312"/>
          </a:xfrm>
          <a:custGeom>
            <a:rect l="l" t="t" r="r" b="b"/>
            <a:pathLst>
              <a:path w="1500609" h="1384312">
                <a:moveTo>
                  <a:pt x="0" y="0"/>
                </a:moveTo>
                <a:lnTo>
                  <a:pt x="1500608" y="0"/>
                </a:lnTo>
                <a:lnTo>
                  <a:pt x="1500608" y="1384312"/>
                </a:lnTo>
                <a:lnTo>
                  <a:pt x="0" y="1384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2" name="Freeform 32"/>
          <p:cNvSpPr/>
          <p:nvPr/>
        </p:nvSpPr>
        <p:spPr>
          <a:xfrm>
            <a:off x="10910928" y="7701231"/>
            <a:ext cx="1243193" cy="1543222"/>
          </a:xfrm>
          <a:custGeom>
            <a:rect l="l" t="t" r="r" b="b"/>
            <a:pathLst>
              <a:path w="1243193" h="1543222">
                <a:moveTo>
                  <a:pt x="0" y="0"/>
                </a:moveTo>
                <a:lnTo>
                  <a:pt x="1243194" y="0"/>
                </a:lnTo>
                <a:lnTo>
                  <a:pt x="1243194" y="1543221"/>
                </a:lnTo>
                <a:lnTo>
                  <a:pt x="0" y="1543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67" b="-1067"/>
            </a:stretch>
          </a:blipFill>
        </p:spPr>
        <p:txBody>
          <a:bodyPr/>
          <a:lstStyle/>
          <a:p/>
        </p:txBody>
      </p:sp>
      <p:sp>
        <p:nvSpPr>
          <p:cNvPr id="33" name="TextBox 33"/>
          <p:cNvSpPr txBox="1"/>
          <p:nvPr/>
        </p:nvSpPr>
        <p:spPr>
          <a:xfrm>
            <a:off x="12662071" y="2965937"/>
            <a:ext cx="4908956" cy="68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5592"/>
              </a:lnSpc>
              <a:spcBef>
                <a:spcPct val="0"/>
              </a:spcBef>
            </a:pPr>
            <a:r>
              <a:rPr lang="en-US" sz="3994" spc="127">
                <a:solidFill>
                  <a:srgbClr val="FFFFFF"/>
                </a:solidFill>
                <a:latin typeface="Barlow Semi-Bold"/>
              </a:rPr>
              <a:t>Conventional 57.31%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027921" y="8291781"/>
            <a:ext cx="4064229" cy="69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Liquid : 34.41%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400247" y="5463647"/>
            <a:ext cx="5114267" cy="1169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51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Food &amp; Beverages 29.69%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92041" y="261990"/>
            <a:ext cx="16936879" cy="99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9"/>
              </a:lnSpc>
              <a:spcBef>
                <a:spcPct val="0"/>
              </a:spcBef>
            </a:pPr>
            <a:r>
              <a:rPr lang="en-US" sz="5499" spc="285">
                <a:solidFill>
                  <a:srgbClr val="FFFFFF"/>
                </a:solidFill>
                <a:latin typeface="Now"/>
              </a:rPr>
              <a:t>REVENUE MARKET SHARE BY SEGMENTS 2022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273002" y="2384409"/>
            <a:ext cx="2873462" cy="655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By Nature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273002" y="4798530"/>
            <a:ext cx="3293031" cy="655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By Application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774795" y="7721914"/>
            <a:ext cx="1869877" cy="655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  <a:spcBef>
                <a:spcPct val="0"/>
              </a:spcBef>
            </a:pPr>
            <a:r>
              <a:rPr lang="en-US" sz="3814" spc="122">
                <a:solidFill>
                  <a:srgbClr val="FFFFFF"/>
                </a:solidFill>
                <a:latin typeface="Barlow Semi-Bold"/>
              </a:rPr>
              <a:t>By Form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1967" y="679132"/>
            <a:ext cx="17744066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spc="121">
                <a:solidFill>
                  <a:srgbClr val="000000"/>
                </a:solidFill>
                <a:latin typeface="Now"/>
              </a:rPr>
              <a:t>GLOBAL APPLE CIDER VINEGAR MARKET REVENUE SHARE FOR 2022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40048" y="5238750"/>
            <a:ext cx="7647952" cy="2148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7827" spc="250">
                <a:solidFill>
                  <a:srgbClr val="B73E3E"/>
                </a:solidFill>
                <a:latin typeface="Barlow Semi-Bold"/>
              </a:rPr>
              <a:t>North America</a:t>
            </a:r>
          </a:p>
          <a:p>
            <a:pPr algn="ctr">
              <a:lnSpc>
                <a:spcPts val="8375"/>
              </a:lnSpc>
            </a:pPr>
            <a:r>
              <a:rPr lang="en-US" sz="7827" spc="250">
                <a:solidFill>
                  <a:srgbClr val="B73E3E"/>
                </a:solidFill>
                <a:latin typeface="Barlow Semi-Bold"/>
              </a:rPr>
              <a:t>38.39%</a:t>
            </a:r>
          </a:p>
        </p:txBody>
      </p:sp>
      <p:sp>
        <p:nvSpPr>
          <p:cNvPr id="4" name="Freeform 4"/>
          <p:cNvSpPr/>
          <p:nvPr/>
        </p:nvSpPr>
        <p:spPr>
          <a:xfrm>
            <a:off x="-358166" y="1763149"/>
            <a:ext cx="14396284" cy="8523851"/>
          </a:xfrm>
          <a:custGeom>
            <a:rect l="l" t="t" r="r" b="b"/>
            <a:pathLst>
              <a:path w="14396283" h="8523851">
                <a:moveTo>
                  <a:pt x="0" y="0"/>
                </a:moveTo>
                <a:lnTo>
                  <a:pt x="14396284" y="0"/>
                </a:lnTo>
                <a:lnTo>
                  <a:pt x="14396284" y="8523851"/>
                </a:lnTo>
                <a:lnTo>
                  <a:pt x="0" y="8523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744" t="-10584" r="-18242" b="-11142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407848" y="3190575"/>
            <a:ext cx="7804477" cy="2876523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679605" y="6381777"/>
            <a:ext cx="8532719" cy="2876523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679605" y="3190575"/>
            <a:ext cx="8532719" cy="2876523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50352D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583591" y="3635615"/>
            <a:ext cx="2192029" cy="1986443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83591" y="6826817"/>
            <a:ext cx="2192029" cy="1986443"/>
            <a:chExt cx="1923438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50352D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2659902" y="4341359"/>
            <a:ext cx="663921" cy="574956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2659902" y="7532561"/>
            <a:ext cx="663921" cy="574956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50352D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583591" y="4295802"/>
            <a:ext cx="2192029" cy="513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8"/>
              </a:lnSpc>
              <a:spcBef>
                <a:spcPct val="0"/>
              </a:spcBef>
            </a:pPr>
            <a:r>
              <a:rPr lang="en-US" sz="3041" spc="97">
                <a:solidFill>
                  <a:srgbClr val="000000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5285" y="7516081"/>
            <a:ext cx="2695750" cy="513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8"/>
              </a:lnSpc>
              <a:spcBef>
                <a:spcPct val="0"/>
              </a:spcBef>
            </a:pPr>
            <a:r>
              <a:rPr lang="en-US" sz="3041" spc="97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91862" y="3413118"/>
            <a:ext cx="7220462" cy="246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1">
              <a:lnSpc>
                <a:spcPts val="392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Canva Sans Medium"/>
              </a:rPr>
              <a:t>Rise in the Cosmetic Industry</a:t>
            </a:r>
          </a:p>
          <a:p>
            <a:pPr marL="604521" lvl="1" indent="-302261">
              <a:lnSpc>
                <a:spcPts val="392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Canva Sans Medium"/>
              </a:rPr>
              <a:t>Health Benefits Regarding the Apple Cider Vinegar Consumption</a:t>
            </a:r>
          </a:p>
          <a:p>
            <a:pPr marL="604521" lvl="1" indent="-302261">
              <a:lnSpc>
                <a:spcPts val="392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Canva Sans Medium"/>
              </a:rPr>
              <a:t>Growing Commercial Product Development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79340" y="7303149"/>
            <a:ext cx="6666752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spc="89">
                <a:solidFill>
                  <a:srgbClr val="000000"/>
                </a:solidFill>
                <a:latin typeface="Canva Sans Medium"/>
              </a:rPr>
              <a:t>Prolonged use of apple cider vinegar health affects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500" b="-650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05245" y="1086716"/>
            <a:ext cx="10700905" cy="104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 spc="195">
                <a:solidFill>
                  <a:srgbClr val="6A3933"/>
                </a:solidFill>
                <a:latin typeface="Now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3057525"/>
            <a:ext cx="10531186" cy="208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>
              <a:lnSpc>
                <a:spcPts val="4199"/>
              </a:lnSpc>
              <a:buFont typeface="Arial"/>
              <a:buChar char="•"/>
            </a:pPr>
            <a:r>
              <a:rPr lang="en-US" sz="2999" spc="95">
                <a:solidFill>
                  <a:srgbClr val="000000"/>
                </a:solidFill>
                <a:latin typeface="Barlow Semi-Bold"/>
              </a:rPr>
              <a:t>In 2023, the Organic segment accounted for noticeable share of global Apple Cider Vinegar Market and is projected to experience significant growth in the near future.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5400626"/>
            <a:ext cx="10936432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96">
                <a:solidFill>
                  <a:srgbClr val="000000"/>
                </a:solidFill>
                <a:latin typeface="Barlow Semi-Bold"/>
              </a:rPr>
              <a:t>The Food &amp; Beverages segment is expected to expand at the significant CAGR retaining position throughout the forecast period.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748" y="7529896"/>
            <a:ext cx="10816936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96">
                <a:solidFill>
                  <a:srgbClr val="000000"/>
                </a:solidFill>
                <a:latin typeface="Barlow Semi-Bold"/>
              </a:rPr>
              <a:t>Some of the key companies Barnes Natural, Carl Kühne KG (GmbH &amp; Co.) and others are focusing on its strategy building model to strengthen its product portfolio and expand its business in the global market.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986" b="-11531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9144000" y="3154877"/>
            <a:ext cx="4795672" cy="1620528"/>
          </a:xfrm>
          <a:custGeom>
            <a:rect l="l" t="t" r="r" b="b"/>
            <a:pathLst>
              <a:path w="4795672" h="1620528">
                <a:moveTo>
                  <a:pt x="0" y="0"/>
                </a:moveTo>
                <a:lnTo>
                  <a:pt x="4795672" y="0"/>
                </a:lnTo>
                <a:lnTo>
                  <a:pt x="4795672" y="1620527"/>
                </a:lnTo>
                <a:lnTo>
                  <a:pt x="0" y="16205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9552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4357686" y="3333652"/>
            <a:ext cx="3645263" cy="1262977"/>
          </a:xfrm>
          <a:custGeom>
            <a:rect l="l" t="t" r="r" b="b"/>
            <a:pathLst>
              <a:path w="3645262" h="1262977">
                <a:moveTo>
                  <a:pt x="0" y="0"/>
                </a:moveTo>
                <a:lnTo>
                  <a:pt x="3645264" y="0"/>
                </a:lnTo>
                <a:lnTo>
                  <a:pt x="3645264" y="1262977"/>
                </a:lnTo>
                <a:lnTo>
                  <a:pt x="0" y="12629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0081" b="-32269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8850658" y="5689804"/>
            <a:ext cx="5089013" cy="921056"/>
          </a:xfrm>
          <a:custGeom>
            <a:rect l="l" t="t" r="r" b="b"/>
            <a:pathLst>
              <a:path w="5089013" h="921056">
                <a:moveTo>
                  <a:pt x="0" y="0"/>
                </a:moveTo>
                <a:lnTo>
                  <a:pt x="5089014" y="0"/>
                </a:lnTo>
                <a:lnTo>
                  <a:pt x="5089014" y="921057"/>
                </a:lnTo>
                <a:lnTo>
                  <a:pt x="0" y="921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397" t="-73064" r="0" b="-10000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4586423" y="5560591"/>
            <a:ext cx="3187790" cy="1179482"/>
          </a:xfrm>
          <a:custGeom>
            <a:rect l="l" t="t" r="r" b="b"/>
            <a:pathLst>
              <a:path w="3187790" h="1179482">
                <a:moveTo>
                  <a:pt x="0" y="0"/>
                </a:moveTo>
                <a:lnTo>
                  <a:pt x="3187790" y="0"/>
                </a:lnTo>
                <a:lnTo>
                  <a:pt x="3187790" y="1179483"/>
                </a:lnTo>
                <a:lnTo>
                  <a:pt x="0" y="11794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9364778" y="7288544"/>
            <a:ext cx="3481114" cy="2242418"/>
          </a:xfrm>
          <a:custGeom>
            <a:rect l="l" t="t" r="r" b="b"/>
            <a:pathLst>
              <a:path w="3481114" h="2242418">
                <a:moveTo>
                  <a:pt x="0" y="0"/>
                </a:moveTo>
                <a:lnTo>
                  <a:pt x="3481114" y="0"/>
                </a:lnTo>
                <a:lnTo>
                  <a:pt x="3481114" y="2242418"/>
                </a:lnTo>
                <a:lnTo>
                  <a:pt x="0" y="22424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4325673" y="7825924"/>
            <a:ext cx="3677276" cy="1407707"/>
          </a:xfrm>
          <a:custGeom>
            <a:rect l="l" t="t" r="r" b="b"/>
            <a:pathLst>
              <a:path w="3677276" h="1407707">
                <a:moveTo>
                  <a:pt x="0" y="0"/>
                </a:moveTo>
                <a:lnTo>
                  <a:pt x="3677277" y="0"/>
                </a:lnTo>
                <a:lnTo>
                  <a:pt x="3677277" y="1407707"/>
                </a:lnTo>
                <a:lnTo>
                  <a:pt x="0" y="14077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10217197" y="866775"/>
            <a:ext cx="6633925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 spc="255">
                <a:solidFill>
                  <a:srgbClr val="412419"/>
                </a:solidFill>
                <a:latin typeface="Now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0858" b="-7696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834230" y="424087"/>
            <a:ext cx="6787028" cy="397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99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49074" y="451173"/>
            <a:ext cx="9202682" cy="1337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7873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859794" y="1651078"/>
            <a:ext cx="2735899" cy="1739633"/>
          </a:xfrm>
          <a:custGeom>
            <a:rect l="l" t="t" r="r" b="b"/>
            <a:pathLst>
              <a:path w="2735899" h="1739633">
                <a:moveTo>
                  <a:pt x="0" y="0"/>
                </a:moveTo>
                <a:lnTo>
                  <a:pt x="2735900" y="0"/>
                </a:lnTo>
                <a:lnTo>
                  <a:pt x="2735900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1431286" y="3404209"/>
            <a:ext cx="16258842" cy="107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6"/>
              </a:lnSpc>
              <a:spcBef>
                <a:spcPct val="0"/>
              </a:spcBef>
            </a:pPr>
            <a:r>
              <a:rPr lang="en-US" sz="6269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05267" y="4544612"/>
            <a:ext cx="9890295" cy="107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1"/>
              </a:lnSpc>
              <a:spcBef>
                <a:spcPct val="0"/>
              </a:spcBef>
            </a:pPr>
            <a:r>
              <a:rPr lang="en-US" sz="3086" spc="308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321"/>
              </a:lnSpc>
              <a:spcBef>
                <a:spcPct val="0"/>
              </a:spcBef>
            </a:pPr>
            <a:r>
              <a:rPr lang="en-US" sz="3086" spc="308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78648" y="5616777"/>
            <a:ext cx="11698193" cy="53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</a:pPr>
            <a:r>
              <a:rPr lang="en-US" sz="3083" spc="314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79586" y="6300135"/>
            <a:ext cx="13941658" cy="62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6"/>
              </a:lnSpc>
              <a:spcBef>
                <a:spcPct val="0"/>
              </a:spcBef>
            </a:pPr>
            <a:r>
              <a:rPr lang="en-US" sz="3604" spc="360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604" u="sng" spc="360">
                <a:solidFill>
                  <a:srgbClr val="000000"/>
                </a:solidFill>
                <a:latin typeface="Lato"/>
                <a:hlinkClick r:id="rId4" tooltip="https://www.cognitivemarketresearch.com/Apple-Cider-Vinegar-market-report"/>
              </a:rPr>
              <a:t>https://shorturl.at/lnvzN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96577" y="9466358"/>
            <a:ext cx="8507676" cy="62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9"/>
              </a:lnSpc>
            </a:pPr>
            <a:r>
              <a:rPr lang="en-US" sz="2333" spc="233">
                <a:solidFill>
                  <a:srgbClr val="000000"/>
                </a:solidFill>
                <a:latin typeface="Lato Bold"/>
              </a:rPr>
              <a:t>Please visit our website:</a:t>
            </a:r>
          </a:p>
          <a:p>
            <a:pPr algn="ctr">
              <a:lnSpc>
                <a:spcPts val="2449"/>
              </a:lnSpc>
            </a:pPr>
            <a:r>
              <a:rPr lang="en-US" sz="2333" u="sng" spc="233">
                <a:solidFill>
                  <a:srgbClr val="000000"/>
                </a:solidFill>
                <a:latin typeface="Lato Bold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Apple Cider Vinegar Market Report</dc:title>
  <cp:lastModifiedBy>decipher market</cp:lastModifiedBy>
  <cp:revision>2</cp:revision>
  <dcterms:created xsi:type="dcterms:W3CDTF">2006-08-16T00:00:00Z</dcterms:created>
  <dcterms:modified xsi:type="dcterms:W3CDTF">2024-04-17T11:26:26Z</dcterms:modified>
</cp:coreProperties>
</file>