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tinyurl.com/2byb3pjs"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44" b="-2944"/>
            </a:stretch>
          </a:blipFill>
        </p:spPr>
        <p:txBody>
          <a:bodyPr/>
          <a:lstStyle/>
          <a:p/>
        </p:txBody>
      </p:sp>
      <p:grpSp>
        <p:nvGrpSpPr>
          <p:cNvPr id="3" name="Group 3"/>
          <p:cNvGrpSpPr/>
          <p:nvPr/>
        </p:nvGrpSpPr>
        <p:grpSpPr>
          <a:xfrm>
            <a:off x="0" y="0"/>
            <a:ext cx="97536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71514">
                <a:alpha val="54902"/>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3851" y="935289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8502" y="3843368"/>
            <a:ext cx="9190298" cy="3556615"/>
          </a:xfrm>
          <a:prstGeom prst="rect">
            <a:avLst/>
          </a:prstGeom>
        </p:spPr>
        <p:txBody>
          <a:bodyPr wrap="square" lIns="0" tIns="0" rIns="0" bIns="0" rtlCol="0" anchor="t">
            <a:spAutoFit/>
          </a:bodyPr>
          <a:lstStyle/>
          <a:p>
            <a:pPr>
              <a:lnSpc>
                <a:spcPts val="6860"/>
              </a:lnSpc>
            </a:pPr>
            <a:r>
              <a:rPr lang="en-US" sz="7200">
                <a:solidFill>
                  <a:srgbClr val="FFFFFF"/>
                </a:solidFill>
                <a:latin typeface="Canva Sans"/>
              </a:rPr>
              <a:t>GLOBAL </a:t>
            </a:r>
          </a:p>
          <a:p>
            <a:pPr>
              <a:lnSpc>
                <a:spcPts val="6860"/>
              </a:lnSpc>
            </a:pPr>
            <a:r>
              <a:rPr lang="en-US" sz="7200">
                <a:solidFill>
                  <a:srgbClr val="FFFFFF"/>
                </a:solidFill>
                <a:latin typeface="Canva Sans"/>
              </a:rPr>
              <a:t>APARTMENT HOTEL</a:t>
            </a:r>
          </a:p>
          <a:p>
            <a:pPr>
              <a:lnSpc>
                <a:spcPts val="6860"/>
              </a:lnSpc>
            </a:pPr>
            <a:r>
              <a:rPr lang="en-US" sz="7200">
                <a:solidFill>
                  <a:srgbClr val="FFFFFF"/>
                </a:solidFill>
                <a:latin typeface="Canva Sans"/>
              </a:rPr>
              <a:t>MARKET REPORT </a:t>
            </a:r>
          </a:p>
          <a:p>
            <a:pPr>
              <a:lnSpc>
                <a:spcPts val="6860"/>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166" b="-7166"/>
            </a:stretch>
          </a:blipFill>
        </p:spPr>
        <p:txBody>
          <a:bodyPr/>
          <a:lstStyle/>
          <a:p/>
        </p:txBody>
      </p:sp>
      <p:grpSp>
        <p:nvGrpSpPr>
          <p:cNvPr id="3" name="Group 3"/>
          <p:cNvGrpSpPr/>
          <p:nvPr/>
        </p:nvGrpSpPr>
        <p:grpSpPr>
          <a:xfrm>
            <a:off x="1516218" y="1691515"/>
            <a:ext cx="15255563" cy="7407708"/>
            <a:chExt cx="4017926" cy="1951001"/>
          </a:xfrm>
        </p:grpSpPr>
        <p:sp>
          <p:nvSpPr>
            <p:cNvPr id="4" name="Freeform 4"/>
            <p:cNvSpPr/>
            <p:nvPr/>
          </p:nvSpPr>
          <p:spPr>
            <a:xfrm>
              <a:off x="0" y="0"/>
              <a:ext cx="4017926" cy="1951001"/>
            </a:xfrm>
            <a:custGeom>
              <a:rect l="l" t="t" r="r" b="b"/>
              <a:pathLst>
                <a:path w="4017926" h="1951001">
                  <a:moveTo>
                    <a:pt x="0" y="0"/>
                  </a:moveTo>
                  <a:lnTo>
                    <a:pt x="4017926" y="0"/>
                  </a:lnTo>
                  <a:lnTo>
                    <a:pt x="4017926" y="1951001"/>
                  </a:lnTo>
                  <a:lnTo>
                    <a:pt x="0" y="1951001"/>
                  </a:lnTo>
                  <a:close/>
                </a:path>
              </a:pathLst>
            </a:custGeom>
            <a:solidFill>
              <a:srgbClr val="1B1B20">
                <a:alpha val="84706"/>
              </a:srgbClr>
            </a:solidFill>
          </p:spPr>
          <p:txBody>
            <a:bodyPr/>
            <a:lstStyle/>
            <a:p/>
          </p:txBody>
        </p:sp>
        <p:sp>
          <p:nvSpPr>
            <p:cNvPr id="5" name="TextBox 5"/>
            <p:cNvSpPr txBox="1"/>
            <p:nvPr/>
          </p:nvSpPr>
          <p:spPr>
            <a:xfrm>
              <a:off x="0" y="-38100"/>
              <a:ext cx="4017926"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84221" y="1936317"/>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119801"/>
            <a:ext cx="14708746" cy="53149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An apartment hotel is a lodging option for travelers that shares similarities with hotels and serviced apartments, as it incorporates elements from both. Typically found in urban areas, these establishments offer fully furnished single-room apartments with everything needed for a comfortable stay. These apartments can be rented for varying durations, catering to the needs of both long-term and short-term guests, usually accommodating one or two individuals. The surge in demand for short-term lodging among business travelers, coupled with the rise in urbanization, the expanding number of leisure travelers, and evolving lifestyles, are contributing factors driving the growth of the apartment hotel market.</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85591" y="4411339"/>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411E11"/>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28900" y="4721559"/>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481408" y="4640145"/>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49800" y="5117514"/>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14" name="TextBox 14"/>
          <p:cNvSpPr txBox="1"/>
          <p:nvPr/>
        </p:nvSpPr>
        <p:spPr>
          <a:xfrm>
            <a:off x="2488401" y="4756566"/>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10.90%</a:t>
            </a:r>
          </a:p>
        </p:txBody>
      </p:sp>
      <p:sp>
        <p:nvSpPr>
          <p:cNvPr id="15" name="TextBox 15"/>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962" b="-11962"/>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691004" y="1992200"/>
            <a:ext cx="7764571" cy="3602807"/>
            <a:chExt cx="8245593" cy="3826004"/>
          </a:xfrm>
        </p:grpSpPr>
        <p:sp>
          <p:nvSpPr>
            <p:cNvPr id="7" name="Freeform 7"/>
            <p:cNvSpPr/>
            <p:nvPr/>
          </p:nvSpPr>
          <p:spPr>
            <a:xfrm>
              <a:off x="0" y="0"/>
              <a:ext cx="8245593" cy="3826004"/>
            </a:xfrm>
            <a:custGeom>
              <a:rect l="l" t="t" r="r" b="b"/>
              <a:pathLst>
                <a:path w="8245593" h="3826004">
                  <a:moveTo>
                    <a:pt x="8121133" y="3826004"/>
                  </a:moveTo>
                  <a:lnTo>
                    <a:pt x="124460" y="3826004"/>
                  </a:lnTo>
                  <a:cubicBezTo>
                    <a:pt x="55880" y="3826004"/>
                    <a:pt x="0" y="3770124"/>
                    <a:pt x="0" y="3701544"/>
                  </a:cubicBezTo>
                  <a:lnTo>
                    <a:pt x="0" y="124460"/>
                  </a:lnTo>
                  <a:cubicBezTo>
                    <a:pt x="0" y="55880"/>
                    <a:pt x="55880" y="0"/>
                    <a:pt x="124460" y="0"/>
                  </a:cubicBezTo>
                  <a:lnTo>
                    <a:pt x="8121133" y="0"/>
                  </a:lnTo>
                  <a:cubicBezTo>
                    <a:pt x="8189713" y="0"/>
                    <a:pt x="8245593" y="55880"/>
                    <a:pt x="8245593" y="124460"/>
                  </a:cubicBezTo>
                  <a:lnTo>
                    <a:pt x="8245593" y="3701544"/>
                  </a:lnTo>
                  <a:cubicBezTo>
                    <a:pt x="8245593" y="3770124"/>
                    <a:pt x="8189713" y="3826004"/>
                    <a:pt x="8121133" y="3826004"/>
                  </a:cubicBezTo>
                  <a:close/>
                </a:path>
              </a:pathLst>
            </a:custGeom>
            <a:solidFill>
              <a:srgbClr val="536680"/>
            </a:solidFill>
          </p:spPr>
          <p:txBody>
            <a:bodyPr/>
            <a:lstStyle/>
            <a:p/>
          </p:txBody>
        </p:sp>
      </p:grpSp>
      <p:grpSp>
        <p:nvGrpSpPr>
          <p:cNvPr id="8" name="Group 8"/>
          <p:cNvGrpSpPr/>
          <p:nvPr/>
        </p:nvGrpSpPr>
        <p:grpSpPr>
          <a:xfrm rot="5400000">
            <a:off x="1581150" y="1743391"/>
            <a:ext cx="968595" cy="413089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691004" y="5973649"/>
            <a:ext cx="7764571" cy="3284651"/>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373739"/>
            </a:solidFill>
          </p:spPr>
          <p:txBody>
            <a:bodyPr/>
            <a:lstStyle/>
            <a:p/>
          </p:txBody>
        </p:sp>
      </p:grpSp>
      <p:grpSp>
        <p:nvGrpSpPr>
          <p:cNvPr id="12" name="Group 12"/>
          <p:cNvGrpSpPr/>
          <p:nvPr/>
        </p:nvGrpSpPr>
        <p:grpSpPr>
          <a:xfrm rot="5400000">
            <a:off x="1581150" y="5565762"/>
            <a:ext cx="968595" cy="413089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289974" y="2189589"/>
            <a:ext cx="5878532" cy="31813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Upscale Extended Stay Hotel</a:t>
            </a:r>
          </a:p>
          <a:p>
            <a:pPr marL="647700" lvl="1" indent="-323850">
              <a:lnSpc>
                <a:spcPts val="4200"/>
              </a:lnSpc>
              <a:buFont typeface="Arial"/>
              <a:buChar char="•"/>
            </a:pPr>
            <a:r>
              <a:rPr lang="en-US" sz="3000">
                <a:solidFill>
                  <a:srgbClr val="FFFFFF"/>
                </a:solidFill>
                <a:latin typeface="Montserrat"/>
              </a:rPr>
              <a:t>Midscale Extended Stay Hotel</a:t>
            </a:r>
          </a:p>
          <a:p>
            <a:pPr marL="647700" lvl="1" indent="-323850">
              <a:lnSpc>
                <a:spcPts val="4200"/>
              </a:lnSpc>
              <a:buFont typeface="Arial"/>
              <a:buChar char="•"/>
            </a:pPr>
            <a:r>
              <a:rPr lang="en-US" sz="3000">
                <a:solidFill>
                  <a:srgbClr val="FFFFFF"/>
                </a:solidFill>
                <a:latin typeface="Montserrat"/>
              </a:rPr>
              <a:t>Economy Extended Stay Hotel</a:t>
            </a:r>
          </a:p>
        </p:txBody>
      </p:sp>
      <p:sp>
        <p:nvSpPr>
          <p:cNvPr id="16" name="TextBox 16"/>
          <p:cNvSpPr txBox="1"/>
          <p:nvPr/>
        </p:nvSpPr>
        <p:spPr>
          <a:xfrm>
            <a:off x="293346" y="3604449"/>
            <a:ext cx="3544205" cy="43545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Type Segment</a:t>
            </a:r>
          </a:p>
        </p:txBody>
      </p:sp>
      <p:sp>
        <p:nvSpPr>
          <p:cNvPr id="17" name="TextBox 17"/>
          <p:cNvSpPr txBox="1"/>
          <p:nvPr/>
        </p:nvSpPr>
        <p:spPr>
          <a:xfrm>
            <a:off x="4039154" y="6513554"/>
            <a:ext cx="6129352" cy="2114550"/>
          </a:xfrm>
          <a:prstGeom prst="rect">
            <a:avLst/>
          </a:prstGeom>
        </p:spPr>
        <p:txBody>
          <a:bodyPr lIns="0" tIns="0" rIns="0" bIns="0" rtlCol="0" anchor="t">
            <a:spAutoFit/>
          </a:bodyPr>
          <a:lstStyle/>
          <a:p>
            <a:pPr marL="647700" lvl="1" indent="-323850">
              <a:lnSpc>
                <a:spcPts val="4200"/>
              </a:lnSpc>
              <a:buFont typeface="Arial"/>
              <a:buChar char="•"/>
            </a:pPr>
            <a:r>
              <a:rPr lang="en-US" sz="3000">
                <a:solidFill>
                  <a:srgbClr val="FFFFFF"/>
                </a:solidFill>
                <a:latin typeface="Montserrat"/>
              </a:rPr>
              <a:t>Travelers</a:t>
            </a:r>
          </a:p>
          <a:p>
            <a:pPr marL="647700" lvl="1" indent="-323850">
              <a:lnSpc>
                <a:spcPts val="4200"/>
              </a:lnSpc>
              <a:buFont typeface="Arial"/>
              <a:buChar char="•"/>
            </a:pPr>
            <a:r>
              <a:rPr lang="en-US" sz="3000">
                <a:solidFill>
                  <a:srgbClr val="FFFFFF"/>
                </a:solidFill>
                <a:latin typeface="Montserrat"/>
              </a:rPr>
              <a:t>Business Customers</a:t>
            </a:r>
          </a:p>
          <a:p>
            <a:pPr marL="647700" lvl="1" indent="-323850">
              <a:lnSpc>
                <a:spcPts val="4200"/>
              </a:lnSpc>
              <a:buFont typeface="Arial"/>
              <a:buChar char="•"/>
            </a:pPr>
            <a:r>
              <a:rPr lang="en-US" sz="3000">
                <a:solidFill>
                  <a:srgbClr val="FFFFFF"/>
                </a:solidFill>
                <a:latin typeface="Montserrat"/>
              </a:rPr>
              <a:t>Trainers and Trainees</a:t>
            </a:r>
          </a:p>
          <a:p>
            <a:pPr marL="647700" lvl="1" indent="-323850">
              <a:lnSpc>
                <a:spcPts val="4200"/>
              </a:lnSpc>
              <a:buFont typeface="Arial"/>
              <a:buChar char="•"/>
            </a:pPr>
            <a:r>
              <a:rPr lang="en-US" sz="3000">
                <a:solidFill>
                  <a:srgbClr val="FFFFFF"/>
                </a:solidFill>
                <a:latin typeface="Montserrat"/>
              </a:rPr>
              <a:t>Government and Army Staff</a:t>
            </a:r>
          </a:p>
        </p:txBody>
      </p:sp>
      <p:sp>
        <p:nvSpPr>
          <p:cNvPr id="18" name="TextBox 18"/>
          <p:cNvSpPr txBox="1"/>
          <p:nvPr/>
        </p:nvSpPr>
        <p:spPr>
          <a:xfrm>
            <a:off x="293346" y="7203605"/>
            <a:ext cx="3544205" cy="848749"/>
          </a:xfrm>
          <a:prstGeom prst="rect">
            <a:avLst/>
          </a:prstGeom>
        </p:spPr>
        <p:txBody>
          <a:bodyPr lIns="0" tIns="0" rIns="0" bIns="0" rtlCol="0" anchor="t">
            <a:spAutoFit/>
          </a:bodyPr>
          <a:lstStyle/>
          <a:p>
            <a:pPr algn="ctr">
              <a:lnSpc>
                <a:spcPts val="3319"/>
              </a:lnSpc>
            </a:pPr>
            <a:r>
              <a:rPr lang="en-US" sz="3287">
                <a:solidFill>
                  <a:srgbClr val="43B4BE"/>
                </a:solidFill>
                <a:latin typeface="Montserrat Classic"/>
              </a:rPr>
              <a:t>Application</a:t>
            </a:r>
          </a:p>
          <a:p>
            <a:pPr algn="ctr">
              <a:lnSpc>
                <a:spcPts val="3319"/>
              </a:lnSpc>
            </a:pPr>
            <a:r>
              <a:rPr lang="en-US" sz="3287">
                <a:solidFill>
                  <a:srgbClr val="43B4BE"/>
                </a:solidFill>
                <a:latin typeface="Montserrat Classic"/>
              </a:rPr>
              <a:t>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101725"/>
            <a:ext cx="10958119" cy="9054145"/>
          </a:xfrm>
          <a:custGeom>
            <a:rect l="l" t="t" r="r" b="b"/>
            <a:pathLst>
              <a:path w="10958119" h="9054145">
                <a:moveTo>
                  <a:pt x="0" y="0"/>
                </a:moveTo>
                <a:lnTo>
                  <a:pt x="10958119" y="0"/>
                </a:lnTo>
                <a:lnTo>
                  <a:pt x="10958119" y="9054146"/>
                </a:lnTo>
                <a:lnTo>
                  <a:pt x="0" y="90541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5364873"/>
            <a:ext cx="7798289" cy="889635"/>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North America</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Apartment Hotel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536680"/>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62016"/>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36680"/>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62016"/>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36680"/>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62016"/>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091343"/>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Changing Travel Preferences and Lifestyle Trends to Provide Viable Market Output</a:t>
            </a:r>
          </a:p>
        </p:txBody>
      </p:sp>
      <p:sp>
        <p:nvSpPr>
          <p:cNvPr id="18" name="TextBox 18"/>
          <p:cNvSpPr txBox="1"/>
          <p:nvPr/>
        </p:nvSpPr>
        <p:spPr>
          <a:xfrm>
            <a:off x="6883590" y="612011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Regulatory and Zoning Challenges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703" b="-16703"/>
            </a:stretch>
          </a:blipFill>
        </p:spPr>
        <p:txBody>
          <a:bodyPr/>
          <a:lstStyle/>
          <a:p/>
        </p:txBody>
      </p:sp>
      <p:grpSp>
        <p:nvGrpSpPr>
          <p:cNvPr id="3" name="Group 3"/>
          <p:cNvGrpSpPr/>
          <p:nvPr/>
        </p:nvGrpSpPr>
        <p:grpSpPr>
          <a:xfrm>
            <a:off x="1913913" y="1452905"/>
            <a:ext cx="14460175" cy="8097040"/>
            <a:chExt cx="3808441" cy="2132554"/>
          </a:xfrm>
        </p:grpSpPr>
        <p:sp>
          <p:nvSpPr>
            <p:cNvPr id="4" name="Freeform 4"/>
            <p:cNvSpPr/>
            <p:nvPr/>
          </p:nvSpPr>
          <p:spPr>
            <a:xfrm>
              <a:off x="0" y="0"/>
              <a:ext cx="3808441" cy="2132554"/>
            </a:xfrm>
            <a:custGeom>
              <a:rect l="l" t="t" r="r" b="b"/>
              <a:pathLst>
                <a:path w="3808440" h="2132554">
                  <a:moveTo>
                    <a:pt x="0" y="0"/>
                  </a:moveTo>
                  <a:lnTo>
                    <a:pt x="3808441" y="0"/>
                  </a:lnTo>
                  <a:lnTo>
                    <a:pt x="3808441" y="2132554"/>
                  </a:lnTo>
                  <a:lnTo>
                    <a:pt x="0" y="2132554"/>
                  </a:lnTo>
                  <a:close/>
                </a:path>
              </a:pathLst>
            </a:custGeom>
            <a:solidFill>
              <a:srgbClr val="583313">
                <a:alpha val="89804"/>
              </a:srgbClr>
            </a:solidFill>
          </p:spPr>
          <p:txBody>
            <a:bodyPr/>
            <a:lstStyle/>
            <a:p/>
          </p:txBody>
        </p:sp>
        <p:sp>
          <p:nvSpPr>
            <p:cNvPr id="5" name="TextBox 5"/>
            <p:cNvSpPr txBox="1"/>
            <p:nvPr/>
          </p:nvSpPr>
          <p:spPr>
            <a:xfrm>
              <a:off x="0" y="-38100"/>
              <a:ext cx="3808441" cy="217065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1737598"/>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2690298"/>
            <a:ext cx="13791405" cy="6483986"/>
          </a:xfrm>
          <a:prstGeom prst="rect">
            <a:avLst/>
          </a:prstGeom>
        </p:spPr>
        <p:txBody>
          <a:bodyPr lIns="0" tIns="0" rIns="0" bIns="0" rtlCol="0" anchor="t">
            <a:spAutoFit/>
          </a:bodyPr>
          <a:lstStyle/>
          <a:p>
            <a:pPr marL="669280" lvl="1" indent="-334640">
              <a:lnSpc>
                <a:spcPts val="4339"/>
              </a:lnSpc>
              <a:buFont typeface="Arial"/>
              <a:buChar char="•"/>
            </a:pPr>
            <a:r>
              <a:rPr lang="en-US" sz="3099">
                <a:solidFill>
                  <a:srgbClr val="FFFFFF"/>
                </a:solidFill>
                <a:latin typeface="Canva Sans"/>
              </a:rPr>
              <a:t>The Global Apartment Hotel Market is witnessing significant growth in the near future.</a:t>
            </a:r>
          </a:p>
          <a:p>
            <a:pPr marL="669280" lvl="1" indent="-334640">
              <a:lnSpc>
                <a:spcPts val="4339"/>
              </a:lnSpc>
              <a:buFont typeface="Arial"/>
              <a:buChar char="•"/>
            </a:pPr>
            <a:r>
              <a:rPr lang="en-US" sz="3099">
                <a:solidFill>
                  <a:srgbClr val="FFFFFF"/>
                </a:solidFill>
                <a:latin typeface="Canva Sans"/>
              </a:rPr>
              <a:t>Upscale extended-stay hotels blend premium amenities, spacious suites, and convenient locations, making them attractive options for business travelers, families, and tourists seeking an enhanced experience. </a:t>
            </a:r>
          </a:p>
          <a:p>
            <a:pPr marL="669280" lvl="1" indent="-334640">
              <a:lnSpc>
                <a:spcPts val="4339"/>
              </a:lnSpc>
              <a:buFont typeface="Arial"/>
              <a:buChar char="•"/>
            </a:pPr>
            <a:r>
              <a:rPr lang="en-US" sz="3099">
                <a:solidFill>
                  <a:srgbClr val="FFFFFF"/>
                </a:solidFill>
                <a:latin typeface="Canva Sans"/>
              </a:rPr>
              <a:t>Midscale extended-stay hotels balance affordability and essential amenities, making them attractive options for budget-conscious travelers, long-term business stays, and temporary relocations. </a:t>
            </a:r>
          </a:p>
          <a:p>
            <a:pPr marL="669280" lvl="1" indent="-334640">
              <a:lnSpc>
                <a:spcPts val="4339"/>
              </a:lnSpc>
              <a:buFont typeface="Arial"/>
              <a:buChar char="•"/>
            </a:pPr>
            <a:r>
              <a:rPr lang="en-US" sz="3099">
                <a:solidFill>
                  <a:srgbClr val="FFFFFF"/>
                </a:solidFill>
                <a:latin typeface="Canva Sans"/>
              </a:rPr>
              <a:t>Travelers, including families, couples, and solo adventurers, are opting for apartment hotels as they offer the flexibility of extended stays and home comforts.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697" b="0"/>
            </a:stretch>
          </a:blipFill>
        </p:spPr>
        <p:txBody>
          <a:bodyPr/>
          <a:lstStyle/>
          <a:p/>
        </p:txBody>
      </p:sp>
      <p:sp>
        <p:nvSpPr>
          <p:cNvPr id="3" name="Freeform 3"/>
          <p:cNvSpPr/>
          <p:nvPr/>
        </p:nvSpPr>
        <p:spPr>
          <a:xfrm>
            <a:off x="737057" y="1970770"/>
            <a:ext cx="4418856" cy="1408510"/>
          </a:xfrm>
          <a:custGeom>
            <a:rect l="l" t="t" r="r" b="b"/>
            <a:pathLst>
              <a:path w="4418856" h="1408510">
                <a:moveTo>
                  <a:pt x="0" y="0"/>
                </a:moveTo>
                <a:lnTo>
                  <a:pt x="4418856" y="0"/>
                </a:lnTo>
                <a:lnTo>
                  <a:pt x="4418856" y="1408510"/>
                </a:lnTo>
                <a:lnTo>
                  <a:pt x="0" y="1408510"/>
                </a:lnTo>
                <a:lnTo>
                  <a:pt x="0" y="0"/>
                </a:lnTo>
                <a:close/>
              </a:path>
            </a:pathLst>
          </a:custGeom>
          <a:blipFill>
            <a:blip r:embed="rId3"/>
            <a:stretch>
              <a:fillRect/>
            </a:stretch>
          </a:blipFill>
        </p:spPr>
        <p:txBody>
          <a:bodyPr/>
          <a:lstStyle/>
          <a:p/>
        </p:txBody>
      </p:sp>
      <p:sp>
        <p:nvSpPr>
          <p:cNvPr id="4" name="Freeform 4"/>
          <p:cNvSpPr/>
          <p:nvPr/>
        </p:nvSpPr>
        <p:spPr>
          <a:xfrm>
            <a:off x="6558403" y="2004260"/>
            <a:ext cx="4447938" cy="1375020"/>
          </a:xfrm>
          <a:custGeom>
            <a:rect l="l" t="t" r="r" b="b"/>
            <a:pathLst>
              <a:path w="4447938" h="1375020">
                <a:moveTo>
                  <a:pt x="0" y="0"/>
                </a:moveTo>
                <a:lnTo>
                  <a:pt x="4447938" y="0"/>
                </a:lnTo>
                <a:lnTo>
                  <a:pt x="4447938" y="1375020"/>
                </a:lnTo>
                <a:lnTo>
                  <a:pt x="0" y="1375020"/>
                </a:lnTo>
                <a:lnTo>
                  <a:pt x="0" y="0"/>
                </a:lnTo>
                <a:close/>
              </a:path>
            </a:pathLst>
          </a:custGeom>
          <a:blipFill>
            <a:blip r:embed="rId4"/>
            <a:stretch>
              <a:fillRect t="-41917" b="-40040"/>
            </a:stretch>
          </a:blipFill>
        </p:spPr>
        <p:txBody>
          <a:bodyPr/>
          <a:lstStyle/>
          <a:p/>
        </p:txBody>
      </p:sp>
      <p:sp>
        <p:nvSpPr>
          <p:cNvPr id="5" name="Freeform 5"/>
          <p:cNvSpPr/>
          <p:nvPr/>
        </p:nvSpPr>
        <p:spPr>
          <a:xfrm>
            <a:off x="259823" y="3884259"/>
            <a:ext cx="3613606" cy="1864962"/>
          </a:xfrm>
          <a:custGeom>
            <a:rect l="l" t="t" r="r" b="b"/>
            <a:pathLst>
              <a:path w="3613606" h="1864962">
                <a:moveTo>
                  <a:pt x="0" y="0"/>
                </a:moveTo>
                <a:lnTo>
                  <a:pt x="3613606" y="0"/>
                </a:lnTo>
                <a:lnTo>
                  <a:pt x="3613606" y="1864962"/>
                </a:lnTo>
                <a:lnTo>
                  <a:pt x="0" y="1864962"/>
                </a:lnTo>
                <a:lnTo>
                  <a:pt x="0" y="0"/>
                </a:lnTo>
                <a:close/>
              </a:path>
            </a:pathLst>
          </a:custGeom>
          <a:blipFill>
            <a:blip r:embed="rId5"/>
            <a:stretch>
              <a:fillRect/>
            </a:stretch>
          </a:blipFill>
        </p:spPr>
        <p:txBody>
          <a:bodyPr/>
          <a:lstStyle/>
          <a:p/>
        </p:txBody>
      </p:sp>
      <p:sp>
        <p:nvSpPr>
          <p:cNvPr id="6" name="Freeform 6"/>
          <p:cNvSpPr/>
          <p:nvPr/>
        </p:nvSpPr>
        <p:spPr>
          <a:xfrm>
            <a:off x="4626219" y="3826955"/>
            <a:ext cx="2927031" cy="2198645"/>
          </a:xfrm>
          <a:custGeom>
            <a:rect l="l" t="t" r="r" b="b"/>
            <a:pathLst>
              <a:path w="2927031" h="2198645">
                <a:moveTo>
                  <a:pt x="0" y="0"/>
                </a:moveTo>
                <a:lnTo>
                  <a:pt x="2927031" y="0"/>
                </a:lnTo>
                <a:lnTo>
                  <a:pt x="2927031" y="2198645"/>
                </a:lnTo>
                <a:lnTo>
                  <a:pt x="0" y="2198645"/>
                </a:lnTo>
                <a:lnTo>
                  <a:pt x="0" y="0"/>
                </a:lnTo>
                <a:close/>
              </a:path>
            </a:pathLst>
          </a:custGeom>
          <a:blipFill>
            <a:blip r:embed="rId6"/>
            <a:stretch>
              <a:fillRect l="-36175" t="-16257" r="-36635" b="-13190"/>
            </a:stretch>
          </a:blipFill>
        </p:spPr>
        <p:txBody>
          <a:bodyPr/>
          <a:lstStyle/>
          <a:p/>
        </p:txBody>
      </p:sp>
      <p:sp>
        <p:nvSpPr>
          <p:cNvPr id="7" name="Freeform 7"/>
          <p:cNvSpPr/>
          <p:nvPr/>
        </p:nvSpPr>
        <p:spPr>
          <a:xfrm>
            <a:off x="7926914" y="4318791"/>
            <a:ext cx="4321618" cy="824709"/>
          </a:xfrm>
          <a:custGeom>
            <a:rect l="l" t="t" r="r" b="b"/>
            <a:pathLst>
              <a:path w="4321618" h="824709">
                <a:moveTo>
                  <a:pt x="0" y="0"/>
                </a:moveTo>
                <a:lnTo>
                  <a:pt x="4321618" y="0"/>
                </a:lnTo>
                <a:lnTo>
                  <a:pt x="4321618" y="824709"/>
                </a:lnTo>
                <a:lnTo>
                  <a:pt x="0" y="824709"/>
                </a:lnTo>
                <a:lnTo>
                  <a:pt x="0" y="0"/>
                </a:lnTo>
                <a:close/>
              </a:path>
            </a:pathLst>
          </a:custGeom>
          <a:blipFill>
            <a:blip r:embed="rId7"/>
            <a:stretch>
              <a:fillRect/>
            </a:stretch>
          </a:blipFill>
        </p:spPr>
        <p:txBody>
          <a:bodyPr/>
          <a:lstStyle/>
          <a:p/>
        </p:txBody>
      </p:sp>
      <p:sp>
        <p:nvSpPr>
          <p:cNvPr id="8" name="Freeform 8"/>
          <p:cNvSpPr/>
          <p:nvPr/>
        </p:nvSpPr>
        <p:spPr>
          <a:xfrm>
            <a:off x="259823" y="6025600"/>
            <a:ext cx="2467774" cy="2005066"/>
          </a:xfrm>
          <a:custGeom>
            <a:rect l="l" t="t" r="r" b="b"/>
            <a:pathLst>
              <a:path w="2467774" h="2005066">
                <a:moveTo>
                  <a:pt x="0" y="0"/>
                </a:moveTo>
                <a:lnTo>
                  <a:pt x="2467774" y="0"/>
                </a:lnTo>
                <a:lnTo>
                  <a:pt x="2467774" y="2005066"/>
                </a:lnTo>
                <a:lnTo>
                  <a:pt x="0" y="2005066"/>
                </a:lnTo>
                <a:lnTo>
                  <a:pt x="0" y="0"/>
                </a:lnTo>
                <a:close/>
              </a:path>
            </a:pathLst>
          </a:custGeom>
          <a:blipFill>
            <a:blip r:embed="rId8"/>
            <a:stretch>
              <a:fillRect/>
            </a:stretch>
          </a:blipFill>
        </p:spPr>
        <p:txBody>
          <a:bodyPr/>
          <a:lstStyle/>
          <a:p/>
        </p:txBody>
      </p:sp>
      <p:sp>
        <p:nvSpPr>
          <p:cNvPr id="9" name="Freeform 9"/>
          <p:cNvSpPr/>
          <p:nvPr/>
        </p:nvSpPr>
        <p:spPr>
          <a:xfrm>
            <a:off x="3143854" y="6530425"/>
            <a:ext cx="4221086" cy="1084959"/>
          </a:xfrm>
          <a:custGeom>
            <a:rect l="l" t="t" r="r" b="b"/>
            <a:pathLst>
              <a:path w="4221086" h="1084959">
                <a:moveTo>
                  <a:pt x="0" y="0"/>
                </a:moveTo>
                <a:lnTo>
                  <a:pt x="4221085" y="0"/>
                </a:lnTo>
                <a:lnTo>
                  <a:pt x="4221085" y="1084960"/>
                </a:lnTo>
                <a:lnTo>
                  <a:pt x="0" y="1084960"/>
                </a:lnTo>
                <a:lnTo>
                  <a:pt x="0" y="0"/>
                </a:lnTo>
                <a:close/>
              </a:path>
            </a:pathLst>
          </a:custGeom>
          <a:blipFill>
            <a:blip r:embed="rId9"/>
            <a:stretch>
              <a:fillRect l="-7047" t="-66204" r="-6827" b="-66204"/>
            </a:stretch>
          </a:blipFill>
        </p:spPr>
        <p:txBody>
          <a:bodyPr/>
          <a:lstStyle/>
          <a:p/>
        </p:txBody>
      </p:sp>
      <p:sp>
        <p:nvSpPr>
          <p:cNvPr id="10" name="Freeform 10"/>
          <p:cNvSpPr/>
          <p:nvPr/>
        </p:nvSpPr>
        <p:spPr>
          <a:xfrm>
            <a:off x="8306040" y="5650177"/>
            <a:ext cx="3563367" cy="1659935"/>
          </a:xfrm>
          <a:custGeom>
            <a:rect l="l" t="t" r="r" b="b"/>
            <a:pathLst>
              <a:path w="3563367" h="1659935">
                <a:moveTo>
                  <a:pt x="0" y="0"/>
                </a:moveTo>
                <a:lnTo>
                  <a:pt x="3563367" y="0"/>
                </a:lnTo>
                <a:lnTo>
                  <a:pt x="3563367" y="1659935"/>
                </a:lnTo>
                <a:lnTo>
                  <a:pt x="0" y="1659935"/>
                </a:lnTo>
                <a:lnTo>
                  <a:pt x="0" y="0"/>
                </a:lnTo>
                <a:close/>
              </a:path>
            </a:pathLst>
          </a:custGeom>
          <a:blipFill>
            <a:blip r:embed="rId10"/>
            <a:stretch>
              <a:fillRect/>
            </a:stretch>
          </a:blipFill>
        </p:spPr>
        <p:txBody>
          <a:bodyPr/>
          <a:lstStyle/>
          <a:p/>
        </p:txBody>
      </p:sp>
      <p:sp>
        <p:nvSpPr>
          <p:cNvPr id="11" name="Freeform 11"/>
          <p:cNvSpPr/>
          <p:nvPr/>
        </p:nvSpPr>
        <p:spPr>
          <a:xfrm>
            <a:off x="230310" y="8535491"/>
            <a:ext cx="4994573" cy="1311895"/>
          </a:xfrm>
          <a:custGeom>
            <a:rect l="l" t="t" r="r" b="b"/>
            <a:pathLst>
              <a:path w="4994573" h="1311895">
                <a:moveTo>
                  <a:pt x="0" y="0"/>
                </a:moveTo>
                <a:lnTo>
                  <a:pt x="4994574" y="0"/>
                </a:lnTo>
                <a:lnTo>
                  <a:pt x="4994574" y="1311896"/>
                </a:lnTo>
                <a:lnTo>
                  <a:pt x="0" y="1311896"/>
                </a:lnTo>
                <a:lnTo>
                  <a:pt x="0" y="0"/>
                </a:lnTo>
                <a:close/>
              </a:path>
            </a:pathLst>
          </a:custGeom>
          <a:blipFill>
            <a:blip r:embed="rId11"/>
            <a:stretch>
              <a:fillRect l="-62" r="0" b="-476"/>
            </a:stretch>
          </a:blipFill>
        </p:spPr>
        <p:txBody>
          <a:bodyPr/>
          <a:lstStyle/>
          <a:p/>
        </p:txBody>
      </p:sp>
      <p:sp>
        <p:nvSpPr>
          <p:cNvPr id="12" name="Freeform 12"/>
          <p:cNvSpPr/>
          <p:nvPr/>
        </p:nvSpPr>
        <p:spPr>
          <a:xfrm>
            <a:off x="5499002" y="8063060"/>
            <a:ext cx="2427912" cy="1999457"/>
          </a:xfrm>
          <a:custGeom>
            <a:rect l="l" t="t" r="r" b="b"/>
            <a:pathLst>
              <a:path w="2427912" h="1999456">
                <a:moveTo>
                  <a:pt x="0" y="0"/>
                </a:moveTo>
                <a:lnTo>
                  <a:pt x="2427912" y="0"/>
                </a:lnTo>
                <a:lnTo>
                  <a:pt x="2427912" y="1999457"/>
                </a:lnTo>
                <a:lnTo>
                  <a:pt x="0" y="1999457"/>
                </a:lnTo>
                <a:lnTo>
                  <a:pt x="0" y="0"/>
                </a:lnTo>
                <a:close/>
              </a:path>
            </a:pathLst>
          </a:custGeom>
          <a:blipFill>
            <a:blip r:embed="rId12"/>
            <a:stretch>
              <a:fillRect/>
            </a:stretch>
          </a:blipFill>
        </p:spPr>
        <p:txBody>
          <a:bodyPr/>
          <a:lstStyle/>
          <a:p/>
        </p:txBody>
      </p:sp>
      <p:sp>
        <p:nvSpPr>
          <p:cNvPr id="13" name="Freeform 13"/>
          <p:cNvSpPr/>
          <p:nvPr/>
        </p:nvSpPr>
        <p:spPr>
          <a:xfrm>
            <a:off x="8411755" y="8434516"/>
            <a:ext cx="3836777" cy="1256545"/>
          </a:xfrm>
          <a:custGeom>
            <a:rect l="l" t="t" r="r" b="b"/>
            <a:pathLst>
              <a:path w="3836777" h="1256545">
                <a:moveTo>
                  <a:pt x="0" y="0"/>
                </a:moveTo>
                <a:lnTo>
                  <a:pt x="3836777" y="0"/>
                </a:lnTo>
                <a:lnTo>
                  <a:pt x="3836777" y="1256544"/>
                </a:lnTo>
                <a:lnTo>
                  <a:pt x="0" y="1256544"/>
                </a:lnTo>
                <a:lnTo>
                  <a:pt x="0" y="0"/>
                </a:lnTo>
                <a:close/>
              </a:path>
            </a:pathLst>
          </a:custGeom>
          <a:blipFill>
            <a:blip r:embed="rId13"/>
            <a:stretch>
              <a:fillRect/>
            </a:stretch>
          </a:blipFill>
        </p:spPr>
        <p:txBody>
          <a:bodyPr/>
          <a:lstStyle/>
          <a:p/>
        </p:txBody>
      </p:sp>
      <p:sp>
        <p:nvSpPr>
          <p:cNvPr id="14" name="TextBox 14"/>
          <p:cNvSpPr txBox="1"/>
          <p:nvPr/>
        </p:nvSpPr>
        <p:spPr>
          <a:xfrm>
            <a:off x="590142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byb3pjs"/>
              </a:rPr>
              <a:t>http://tinyurl.com/2byb3pjs</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Apartment Hotel Market Report 2024</dc:title>
  <cp:lastModifiedBy>decipher market</cp:lastModifiedBy>
  <cp:revision>2</cp:revision>
  <dcterms:created xsi:type="dcterms:W3CDTF">2006-08-16T00:00:00Z</dcterms:created>
  <dcterms:modified xsi:type="dcterms:W3CDTF">2024-03-02T07:57:57Z</dcterms:modified>
</cp:coreProperties>
</file>