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5B4E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480" y="750325"/>
            <a:ext cx="15722519" cy="95366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2849" y="402716"/>
            <a:ext cx="17146270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51485" y="6119107"/>
            <a:ext cx="5585460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74185" y="1164412"/>
            <a:ext cx="11794288" cy="1915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76590" y="3973193"/>
            <a:ext cx="12024994" cy="6316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8" Type="http://schemas.openxmlformats.org/officeDocument/2006/relationships/image" Target="../media/image1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hyperlink" Target="mailto:sales@cognitivemarketresearch.com" TargetMode="External"/><Relationship Id="rId5" Type="http://schemas.openxmlformats.org/officeDocument/2006/relationships/hyperlink" Target="https://shorturl.at/krsPS" TargetMode="External"/><Relationship Id="rId6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0702925" cy="10287000"/>
            </a:xfrm>
            <a:custGeom>
              <a:avLst/>
              <a:gdLst/>
              <a:ahLst/>
              <a:cxnLst/>
              <a:rect l="l" t="t" r="r" b="b"/>
              <a:pathLst>
                <a:path w="10702925" h="10287000">
                  <a:moveTo>
                    <a:pt x="2343061" y="434174"/>
                  </a:moveTo>
                  <a:lnTo>
                    <a:pt x="1908670" y="0"/>
                  </a:lnTo>
                  <a:lnTo>
                    <a:pt x="0" y="0"/>
                  </a:lnTo>
                  <a:lnTo>
                    <a:pt x="0" y="2234120"/>
                  </a:lnTo>
                  <a:lnTo>
                    <a:pt x="270878" y="2505164"/>
                  </a:lnTo>
                  <a:lnTo>
                    <a:pt x="2343061" y="434174"/>
                  </a:lnTo>
                  <a:close/>
                </a:path>
                <a:path w="10702925" h="10287000">
                  <a:moveTo>
                    <a:pt x="10702912" y="4886325"/>
                  </a:moveTo>
                  <a:lnTo>
                    <a:pt x="5818898" y="0"/>
                  </a:lnTo>
                  <a:lnTo>
                    <a:pt x="3355632" y="0"/>
                  </a:lnTo>
                  <a:lnTo>
                    <a:pt x="0" y="3354374"/>
                  </a:lnTo>
                  <a:lnTo>
                    <a:pt x="0" y="6418250"/>
                  </a:lnTo>
                  <a:lnTo>
                    <a:pt x="3870287" y="10287000"/>
                  </a:lnTo>
                  <a:lnTo>
                    <a:pt x="5304675" y="10287000"/>
                  </a:lnTo>
                  <a:lnTo>
                    <a:pt x="10702912" y="4886325"/>
                  </a:lnTo>
                  <a:close/>
                </a:path>
              </a:pathLst>
            </a:custGeom>
            <a:solidFill>
              <a:srgbClr val="6FB0D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76" y="2765755"/>
            <a:ext cx="8616315" cy="3538854"/>
          </a:xfrm>
          <a:prstGeom prst="rect"/>
        </p:spPr>
        <p:txBody>
          <a:bodyPr wrap="square" lIns="0" tIns="237490" rIns="0" bIns="0" rtlCol="0" vert="horz">
            <a:spAutoFit/>
          </a:bodyPr>
          <a:lstStyle/>
          <a:p>
            <a:pPr marL="12700" marR="5080">
              <a:lnSpc>
                <a:spcPts val="8630"/>
              </a:lnSpc>
              <a:spcBef>
                <a:spcPts val="1870"/>
              </a:spcBef>
            </a:pPr>
            <a:r>
              <a:rPr dirty="0" sz="8650" spc="-365">
                <a:latin typeface="Times New Roman"/>
                <a:cs typeface="Times New Roman"/>
              </a:rPr>
              <a:t>ANTI</a:t>
            </a:r>
            <a:r>
              <a:rPr dirty="0" sz="8650" spc="-270">
                <a:latin typeface="Times New Roman"/>
                <a:cs typeface="Times New Roman"/>
              </a:rPr>
              <a:t> </a:t>
            </a:r>
            <a:r>
              <a:rPr dirty="0" sz="8650" spc="-465">
                <a:latin typeface="Times New Roman"/>
                <a:cs typeface="Times New Roman"/>
              </a:rPr>
              <a:t>SPAM </a:t>
            </a:r>
            <a:r>
              <a:rPr dirty="0" sz="8650" spc="-335">
                <a:latin typeface="Times New Roman"/>
                <a:cs typeface="Times New Roman"/>
              </a:rPr>
              <a:t>SOFTWARE </a:t>
            </a:r>
            <a:r>
              <a:rPr dirty="0" sz="8650" spc="-475">
                <a:latin typeface="Times New Roman"/>
                <a:cs typeface="Times New Roman"/>
              </a:rPr>
              <a:t>MARKET</a:t>
            </a:r>
            <a:r>
              <a:rPr dirty="0" sz="8650" spc="-265">
                <a:latin typeface="Times New Roman"/>
                <a:cs typeface="Times New Roman"/>
              </a:rPr>
              <a:t> </a:t>
            </a:r>
            <a:r>
              <a:rPr dirty="0" sz="8650" spc="-204">
                <a:latin typeface="Times New Roman"/>
                <a:cs typeface="Times New Roman"/>
              </a:rPr>
              <a:t>REPORT</a:t>
            </a:r>
            <a:endParaRPr sz="8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05276" y="2895"/>
              <a:ext cx="7077075" cy="10278110"/>
            </a:xfrm>
            <a:custGeom>
              <a:avLst/>
              <a:gdLst/>
              <a:ahLst/>
              <a:cxnLst/>
              <a:rect l="l" t="t" r="r" b="b"/>
              <a:pathLst>
                <a:path w="7077075" h="10278110">
                  <a:moveTo>
                    <a:pt x="7077075" y="10277475"/>
                  </a:moveTo>
                  <a:lnTo>
                    <a:pt x="0" y="10277475"/>
                  </a:lnTo>
                  <a:lnTo>
                    <a:pt x="0" y="0"/>
                  </a:lnTo>
                  <a:lnTo>
                    <a:pt x="7077075" y="0"/>
                  </a:lnTo>
                  <a:lnTo>
                    <a:pt x="7077075" y="10277475"/>
                  </a:lnTo>
                  <a:close/>
                </a:path>
              </a:pathLst>
            </a:custGeom>
            <a:solidFill>
              <a:srgbClr val="2829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44600" y="3251209"/>
              <a:ext cx="3971939" cy="10475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7862" rIns="0" bIns="0" rtlCol="0" vert="horz">
            <a:spAutoFit/>
          </a:bodyPr>
          <a:lstStyle/>
          <a:p>
            <a:pPr marL="5757545">
              <a:lnSpc>
                <a:spcPct val="100000"/>
              </a:lnSpc>
              <a:spcBef>
                <a:spcPts val="100"/>
              </a:spcBef>
            </a:pPr>
            <a:r>
              <a:rPr dirty="0" sz="6150" spc="-170">
                <a:latin typeface="Verdana"/>
                <a:cs typeface="Verdana"/>
              </a:rPr>
              <a:t>INTRODUCTION</a:t>
            </a:r>
            <a:endParaRPr sz="61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883949" y="4065230"/>
            <a:ext cx="5822950" cy="42316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260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3100" spc="100">
                <a:solidFill>
                  <a:srgbClr val="FFFFFF"/>
                </a:solidFill>
                <a:latin typeface="Verdana"/>
                <a:cs typeface="Verdana"/>
              </a:rPr>
              <a:t>spam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software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40">
                <a:solidFill>
                  <a:srgbClr val="FFFFFF"/>
                </a:solidFill>
                <a:latin typeface="Verdana"/>
                <a:cs typeface="Verdana"/>
              </a:rPr>
              <a:t>that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detects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blocks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harmful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emails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user’s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inboxes.</a:t>
            </a:r>
            <a:r>
              <a:rPr dirty="0" sz="3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Anti-</a:t>
            </a:r>
            <a:r>
              <a:rPr dirty="0" sz="3100" spc="100">
                <a:solidFill>
                  <a:srgbClr val="FFFFFF"/>
                </a:solidFill>
                <a:latin typeface="Verdana"/>
                <a:cs typeface="Verdana"/>
              </a:rPr>
              <a:t>spam</a:t>
            </a:r>
            <a:r>
              <a:rPr dirty="0" sz="3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software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utilizes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filters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only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approve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25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email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addresses</a:t>
            </a:r>
            <a:r>
              <a:rPr dirty="0" sz="3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user inboxes.</a:t>
            </a:r>
            <a:r>
              <a:rPr dirty="0" sz="31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case</a:t>
            </a:r>
            <a:r>
              <a:rPr dirty="0" sz="31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email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100" spc="105">
                <a:solidFill>
                  <a:srgbClr val="FFFFFF"/>
                </a:solidFill>
                <a:latin typeface="Verdana"/>
                <a:cs typeface="Verdana"/>
              </a:rPr>
              <a:t>unidentified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legal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email.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10939" y="0"/>
              <a:ext cx="7077075" cy="10287000"/>
            </a:xfrm>
            <a:custGeom>
              <a:avLst/>
              <a:gdLst/>
              <a:ahLst/>
              <a:cxnLst/>
              <a:rect l="l" t="t" r="r" b="b"/>
              <a:pathLst>
                <a:path w="7077075" h="10287000">
                  <a:moveTo>
                    <a:pt x="707705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7077059" y="0"/>
                  </a:lnTo>
                  <a:lnTo>
                    <a:pt x="7077059" y="10286999"/>
                  </a:lnTo>
                  <a:close/>
                </a:path>
              </a:pathLst>
            </a:custGeom>
            <a:solidFill>
              <a:srgbClr val="28293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8680" rIns="0" bIns="0" rtlCol="0" vert="horz">
            <a:spAutoFit/>
          </a:bodyPr>
          <a:lstStyle/>
          <a:p>
            <a:pPr marL="6000115">
              <a:lnSpc>
                <a:spcPct val="100000"/>
              </a:lnSpc>
              <a:spcBef>
                <a:spcPts val="100"/>
              </a:spcBef>
            </a:pPr>
            <a:r>
              <a:rPr dirty="0" sz="6150" spc="-204">
                <a:latin typeface="Verdana"/>
                <a:cs typeface="Verdana"/>
              </a:rPr>
              <a:t>KEY</a:t>
            </a:r>
            <a:r>
              <a:rPr dirty="0" sz="6150" spc="-640">
                <a:latin typeface="Verdana"/>
                <a:cs typeface="Verdana"/>
              </a:rPr>
              <a:t> </a:t>
            </a:r>
            <a:r>
              <a:rPr dirty="0" sz="6150" spc="-365">
                <a:latin typeface="Verdana"/>
                <a:cs typeface="Verdana"/>
              </a:rPr>
              <a:t>INSIGHTS</a:t>
            </a:r>
            <a:endParaRPr sz="61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7870" y="3114156"/>
            <a:ext cx="3505199" cy="104759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1774606" y="4501469"/>
            <a:ext cx="5949950" cy="1235075"/>
            <a:chOff x="11774606" y="4501469"/>
            <a:chExt cx="5949950" cy="1235075"/>
          </a:xfrm>
        </p:grpSpPr>
        <p:sp>
          <p:nvSpPr>
            <p:cNvPr id="8" name="object 8" descr=""/>
            <p:cNvSpPr/>
            <p:nvPr/>
          </p:nvSpPr>
          <p:spPr>
            <a:xfrm>
              <a:off x="11774606" y="4501469"/>
              <a:ext cx="5949950" cy="1235075"/>
            </a:xfrm>
            <a:custGeom>
              <a:avLst/>
              <a:gdLst/>
              <a:ahLst/>
              <a:cxnLst/>
              <a:rect l="l" t="t" r="r" b="b"/>
              <a:pathLst>
                <a:path w="5949950" h="1235075">
                  <a:moveTo>
                    <a:pt x="5949734" y="1234751"/>
                  </a:moveTo>
                  <a:lnTo>
                    <a:pt x="0" y="1234751"/>
                  </a:lnTo>
                  <a:lnTo>
                    <a:pt x="0" y="0"/>
                  </a:lnTo>
                  <a:lnTo>
                    <a:pt x="5949734" y="0"/>
                  </a:lnTo>
                  <a:lnTo>
                    <a:pt x="5949734" y="12347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261421" y="4685873"/>
              <a:ext cx="38100" cy="904875"/>
            </a:xfrm>
            <a:custGeom>
              <a:avLst/>
              <a:gdLst/>
              <a:ahLst/>
              <a:cxnLst/>
              <a:rect l="l" t="t" r="r" b="b"/>
              <a:pathLst>
                <a:path w="38100" h="904875">
                  <a:moveTo>
                    <a:pt x="0" y="0"/>
                  </a:moveTo>
                  <a:lnTo>
                    <a:pt x="0" y="904874"/>
                  </a:lnTo>
                  <a:lnTo>
                    <a:pt x="38100" y="904874"/>
                  </a:lnTo>
                  <a:lnTo>
                    <a:pt x="38100" y="0"/>
                  </a:lnTo>
                  <a:lnTo>
                    <a:pt x="0" y="0"/>
                  </a:lnTo>
                </a:path>
              </a:pathLst>
            </a:custGeom>
            <a:ln w="81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1774606" y="8023555"/>
            <a:ext cx="5949950" cy="1235075"/>
            <a:chOff x="11774606" y="8023555"/>
            <a:chExt cx="5949950" cy="1235075"/>
          </a:xfrm>
        </p:grpSpPr>
        <p:sp>
          <p:nvSpPr>
            <p:cNvPr id="11" name="object 11" descr=""/>
            <p:cNvSpPr/>
            <p:nvPr/>
          </p:nvSpPr>
          <p:spPr>
            <a:xfrm>
              <a:off x="11774606" y="8023555"/>
              <a:ext cx="5949950" cy="1235075"/>
            </a:xfrm>
            <a:custGeom>
              <a:avLst/>
              <a:gdLst/>
              <a:ahLst/>
              <a:cxnLst/>
              <a:rect l="l" t="t" r="r" b="b"/>
              <a:pathLst>
                <a:path w="5949950" h="1235075">
                  <a:moveTo>
                    <a:pt x="5949734" y="1234751"/>
                  </a:moveTo>
                  <a:lnTo>
                    <a:pt x="0" y="1234751"/>
                  </a:lnTo>
                  <a:lnTo>
                    <a:pt x="0" y="0"/>
                  </a:lnTo>
                  <a:lnTo>
                    <a:pt x="5949734" y="0"/>
                  </a:lnTo>
                  <a:lnTo>
                    <a:pt x="5949734" y="12347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3314883" y="8185891"/>
              <a:ext cx="38100" cy="904875"/>
            </a:xfrm>
            <a:custGeom>
              <a:avLst/>
              <a:gdLst/>
              <a:ahLst/>
              <a:cxnLst/>
              <a:rect l="l" t="t" r="r" b="b"/>
              <a:pathLst>
                <a:path w="38100" h="904875">
                  <a:moveTo>
                    <a:pt x="0" y="0"/>
                  </a:moveTo>
                  <a:lnTo>
                    <a:pt x="0" y="904874"/>
                  </a:lnTo>
                  <a:lnTo>
                    <a:pt x="38100" y="904874"/>
                  </a:lnTo>
                  <a:lnTo>
                    <a:pt x="38100" y="0"/>
                  </a:lnTo>
                  <a:lnTo>
                    <a:pt x="0" y="0"/>
                  </a:lnTo>
                </a:path>
              </a:pathLst>
            </a:custGeom>
            <a:ln w="81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1774606" y="6262146"/>
            <a:ext cx="5949950" cy="1235075"/>
            <a:chOff x="11774606" y="6262146"/>
            <a:chExt cx="5949950" cy="1235075"/>
          </a:xfrm>
        </p:grpSpPr>
        <p:sp>
          <p:nvSpPr>
            <p:cNvPr id="14" name="object 14" descr=""/>
            <p:cNvSpPr/>
            <p:nvPr/>
          </p:nvSpPr>
          <p:spPr>
            <a:xfrm>
              <a:off x="11774606" y="6262146"/>
              <a:ext cx="5949950" cy="1235075"/>
            </a:xfrm>
            <a:custGeom>
              <a:avLst/>
              <a:gdLst/>
              <a:ahLst/>
              <a:cxnLst/>
              <a:rect l="l" t="t" r="r" b="b"/>
              <a:pathLst>
                <a:path w="5949950" h="1235075">
                  <a:moveTo>
                    <a:pt x="5949734" y="1234751"/>
                  </a:moveTo>
                  <a:lnTo>
                    <a:pt x="0" y="1234751"/>
                  </a:lnTo>
                  <a:lnTo>
                    <a:pt x="0" y="0"/>
                  </a:lnTo>
                  <a:lnTo>
                    <a:pt x="5949734" y="0"/>
                  </a:lnTo>
                  <a:lnTo>
                    <a:pt x="5949734" y="12347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3297052" y="6427043"/>
              <a:ext cx="38100" cy="904875"/>
            </a:xfrm>
            <a:custGeom>
              <a:avLst/>
              <a:gdLst/>
              <a:ahLst/>
              <a:cxnLst/>
              <a:rect l="l" t="t" r="r" b="b"/>
              <a:pathLst>
                <a:path w="38100" h="904875">
                  <a:moveTo>
                    <a:pt x="0" y="0"/>
                  </a:moveTo>
                  <a:lnTo>
                    <a:pt x="0" y="904874"/>
                  </a:lnTo>
                  <a:lnTo>
                    <a:pt x="38100" y="904874"/>
                  </a:lnTo>
                  <a:lnTo>
                    <a:pt x="38100" y="0"/>
                  </a:lnTo>
                  <a:lnTo>
                    <a:pt x="0" y="0"/>
                  </a:lnTo>
                </a:path>
              </a:pathLst>
            </a:custGeom>
            <a:ln w="81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4160458" y="4552015"/>
            <a:ext cx="3009900" cy="1118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80">
              <a:lnSpc>
                <a:spcPts val="4300"/>
              </a:lnSpc>
              <a:spcBef>
                <a:spcPts val="100"/>
              </a:spcBef>
            </a:pPr>
            <a:r>
              <a:rPr dirty="0" sz="3700" spc="-95">
                <a:latin typeface="Verdana"/>
                <a:cs typeface="Verdana"/>
              </a:rPr>
              <a:t>MARKET</a:t>
            </a:r>
            <a:r>
              <a:rPr dirty="0" sz="3700" spc="-350">
                <a:latin typeface="Verdana"/>
                <a:cs typeface="Verdana"/>
              </a:rPr>
              <a:t> SIZE</a:t>
            </a:r>
            <a:endParaRPr sz="3700">
              <a:latin typeface="Verdana"/>
              <a:cs typeface="Verdana"/>
            </a:endParaRPr>
          </a:p>
          <a:p>
            <a:pPr algn="ctr" marR="4445">
              <a:lnSpc>
                <a:spcPts val="4300"/>
              </a:lnSpc>
            </a:pPr>
            <a:r>
              <a:rPr dirty="0" sz="3700" spc="-100">
                <a:latin typeface="Verdana"/>
                <a:cs typeface="Verdana"/>
              </a:rPr>
              <a:t>$</a:t>
            </a:r>
            <a:r>
              <a:rPr dirty="0" sz="3700" spc="-390">
                <a:latin typeface="Verdana"/>
                <a:cs typeface="Verdana"/>
              </a:rPr>
              <a:t> </a:t>
            </a:r>
            <a:r>
              <a:rPr dirty="0" sz="3700" spc="-210">
                <a:latin typeface="Verdana"/>
                <a:cs typeface="Verdana"/>
              </a:rPr>
              <a:t>4.62</a:t>
            </a:r>
            <a:r>
              <a:rPr dirty="0" sz="3700" spc="-375">
                <a:latin typeface="Verdana"/>
                <a:cs typeface="Verdana"/>
              </a:rPr>
              <a:t> </a:t>
            </a:r>
            <a:r>
              <a:rPr dirty="0" sz="3700" spc="-25">
                <a:latin typeface="Verdana"/>
                <a:cs typeface="Verdana"/>
              </a:rPr>
              <a:t>Bn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4442361" y="6313058"/>
            <a:ext cx="2446655" cy="1118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ts val="4300"/>
              </a:lnSpc>
              <a:spcBef>
                <a:spcPts val="100"/>
              </a:spcBef>
            </a:pPr>
            <a:r>
              <a:rPr dirty="0" sz="3700" spc="-90">
                <a:latin typeface="Verdana"/>
                <a:cs typeface="Verdana"/>
              </a:rPr>
              <a:t>FORECAST</a:t>
            </a:r>
            <a:endParaRPr sz="3700">
              <a:latin typeface="Verdana"/>
              <a:cs typeface="Verdana"/>
            </a:endParaRPr>
          </a:p>
          <a:p>
            <a:pPr marL="86995">
              <a:lnSpc>
                <a:spcPts val="4300"/>
              </a:lnSpc>
            </a:pPr>
            <a:r>
              <a:rPr dirty="0" sz="3700" spc="-195">
                <a:latin typeface="Verdana"/>
                <a:cs typeface="Verdana"/>
              </a:rPr>
              <a:t>$22.03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25">
                <a:latin typeface="Verdana"/>
                <a:cs typeface="Verdana"/>
              </a:rPr>
              <a:t>Bn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993838" y="8075198"/>
            <a:ext cx="1343660" cy="111823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R="5080" indent="13335">
              <a:lnSpc>
                <a:spcPts val="4160"/>
              </a:lnSpc>
              <a:spcBef>
                <a:spcPts val="470"/>
              </a:spcBef>
            </a:pPr>
            <a:r>
              <a:rPr dirty="0" sz="3700" spc="-65">
                <a:latin typeface="Verdana"/>
                <a:cs typeface="Verdana"/>
              </a:rPr>
              <a:t>CAGR </a:t>
            </a:r>
            <a:r>
              <a:rPr dirty="0" sz="3700" spc="-405">
                <a:latin typeface="Verdana"/>
                <a:cs typeface="Verdana"/>
              </a:rPr>
              <a:t>21.6%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862572" y="4837136"/>
            <a:ext cx="1116330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700" spc="-165">
                <a:latin typeface="Verdana"/>
                <a:cs typeface="Verdana"/>
              </a:rPr>
              <a:t>2022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862572" y="6573521"/>
            <a:ext cx="1203325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700" spc="-20">
                <a:latin typeface="Verdana"/>
                <a:cs typeface="Verdana"/>
              </a:rPr>
              <a:t>2030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862572" y="8078471"/>
            <a:ext cx="1309370" cy="1113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ts val="4280"/>
              </a:lnSpc>
              <a:spcBef>
                <a:spcPts val="100"/>
              </a:spcBef>
            </a:pPr>
            <a:r>
              <a:rPr dirty="0" sz="3700" spc="-170">
                <a:latin typeface="Verdana"/>
                <a:cs typeface="Verdana"/>
              </a:rPr>
              <a:t>2023-</a:t>
            </a:r>
            <a:endParaRPr sz="3700">
              <a:latin typeface="Verdana"/>
              <a:cs typeface="Verdana"/>
            </a:endParaRPr>
          </a:p>
          <a:p>
            <a:pPr marL="52705">
              <a:lnSpc>
                <a:spcPts val="4285"/>
              </a:lnSpc>
            </a:pPr>
            <a:r>
              <a:rPr dirty="0" sz="3700" spc="-20">
                <a:latin typeface="Verdana"/>
                <a:cs typeface="Verdana"/>
              </a:rPr>
              <a:t>2030</a:t>
            </a:r>
            <a:endParaRPr sz="3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96612" y="4715484"/>
              <a:ext cx="6503034" cy="2670175"/>
            </a:xfrm>
            <a:custGeom>
              <a:avLst/>
              <a:gdLst/>
              <a:ahLst/>
              <a:cxnLst/>
              <a:rect l="l" t="t" r="r" b="b"/>
              <a:pathLst>
                <a:path w="6503034" h="2670175">
                  <a:moveTo>
                    <a:pt x="6502527" y="248285"/>
                  </a:moveTo>
                  <a:lnTo>
                    <a:pt x="1474406" y="248285"/>
                  </a:lnTo>
                  <a:lnTo>
                    <a:pt x="1474406" y="0"/>
                  </a:lnTo>
                  <a:lnTo>
                    <a:pt x="1383195" y="0"/>
                  </a:lnTo>
                  <a:lnTo>
                    <a:pt x="1383195" y="248285"/>
                  </a:lnTo>
                  <a:lnTo>
                    <a:pt x="0" y="248285"/>
                  </a:lnTo>
                  <a:lnTo>
                    <a:pt x="0" y="2669908"/>
                  </a:lnTo>
                  <a:lnTo>
                    <a:pt x="6502527" y="2669908"/>
                  </a:lnTo>
                  <a:lnTo>
                    <a:pt x="6502527" y="248285"/>
                  </a:lnTo>
                  <a:close/>
                </a:path>
              </a:pathLst>
            </a:custGeom>
            <a:solidFill>
              <a:srgbClr val="2156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44027" y="4715484"/>
              <a:ext cx="6503034" cy="2670175"/>
            </a:xfrm>
            <a:custGeom>
              <a:avLst/>
              <a:gdLst/>
              <a:ahLst/>
              <a:cxnLst/>
              <a:rect l="l" t="t" r="r" b="b"/>
              <a:pathLst>
                <a:path w="6503034" h="2670175">
                  <a:moveTo>
                    <a:pt x="6502527" y="248285"/>
                  </a:moveTo>
                  <a:lnTo>
                    <a:pt x="1474406" y="248285"/>
                  </a:lnTo>
                  <a:lnTo>
                    <a:pt x="1474406" y="0"/>
                  </a:lnTo>
                  <a:lnTo>
                    <a:pt x="1383182" y="0"/>
                  </a:lnTo>
                  <a:lnTo>
                    <a:pt x="1383182" y="248285"/>
                  </a:lnTo>
                  <a:lnTo>
                    <a:pt x="0" y="248285"/>
                  </a:lnTo>
                  <a:lnTo>
                    <a:pt x="0" y="2669908"/>
                  </a:lnTo>
                  <a:lnTo>
                    <a:pt x="6502527" y="2669908"/>
                  </a:lnTo>
                  <a:lnTo>
                    <a:pt x="6502527" y="248285"/>
                  </a:lnTo>
                  <a:close/>
                </a:path>
              </a:pathLst>
            </a:custGeom>
            <a:solidFill>
              <a:srgbClr val="38A2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10044" y="4638484"/>
              <a:ext cx="12270105" cy="2455545"/>
            </a:xfrm>
            <a:custGeom>
              <a:avLst/>
              <a:gdLst/>
              <a:ahLst/>
              <a:cxnLst/>
              <a:rect l="l" t="t" r="r" b="b"/>
              <a:pathLst>
                <a:path w="12270105" h="2455545">
                  <a:moveTo>
                    <a:pt x="2917164" y="2247"/>
                  </a:moveTo>
                  <a:lnTo>
                    <a:pt x="0" y="2247"/>
                  </a:lnTo>
                  <a:lnTo>
                    <a:pt x="0" y="2455227"/>
                  </a:lnTo>
                  <a:lnTo>
                    <a:pt x="2917164" y="2455227"/>
                  </a:lnTo>
                  <a:lnTo>
                    <a:pt x="2917164" y="2247"/>
                  </a:lnTo>
                  <a:close/>
                </a:path>
                <a:path w="12270105" h="2455545">
                  <a:moveTo>
                    <a:pt x="12269762" y="0"/>
                  </a:moveTo>
                  <a:lnTo>
                    <a:pt x="9352597" y="0"/>
                  </a:lnTo>
                  <a:lnTo>
                    <a:pt x="9352597" y="2452979"/>
                  </a:lnTo>
                  <a:lnTo>
                    <a:pt x="12269762" y="2452979"/>
                  </a:lnTo>
                  <a:lnTo>
                    <a:pt x="12269762" y="0"/>
                  </a:lnTo>
                  <a:close/>
                </a:path>
              </a:pathLst>
            </a:custGeom>
            <a:solidFill>
              <a:srgbClr val="FF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34409" y="1016778"/>
              <a:ext cx="16977995" cy="922655"/>
            </a:xfrm>
            <a:custGeom>
              <a:avLst/>
              <a:gdLst/>
              <a:ahLst/>
              <a:cxnLst/>
              <a:rect l="l" t="t" r="r" b="b"/>
              <a:pathLst>
                <a:path w="16977995" h="922655">
                  <a:moveTo>
                    <a:pt x="16977427" y="922511"/>
                  </a:moveTo>
                  <a:lnTo>
                    <a:pt x="0" y="922511"/>
                  </a:lnTo>
                  <a:lnTo>
                    <a:pt x="0" y="0"/>
                  </a:lnTo>
                  <a:lnTo>
                    <a:pt x="16977427" y="0"/>
                  </a:lnTo>
                  <a:lnTo>
                    <a:pt x="16977427" y="922511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27284" y="4740096"/>
              <a:ext cx="2190749" cy="22478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682" y="4742321"/>
              <a:ext cx="1933574" cy="2247899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666011" y="5088295"/>
            <a:ext cx="4401185" cy="21056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065" marR="5080" indent="-111125">
              <a:lnSpc>
                <a:spcPct val="116900"/>
              </a:lnSpc>
              <a:spcBef>
                <a:spcPts val="85"/>
              </a:spcBef>
            </a:pPr>
            <a:r>
              <a:rPr dirty="0" sz="3750" b="1">
                <a:solidFill>
                  <a:srgbClr val="FFFFFF"/>
                </a:solidFill>
                <a:latin typeface="Trebuchet MS"/>
                <a:cs typeface="Trebuchet MS"/>
              </a:rPr>
              <a:t>ON-</a:t>
            </a:r>
            <a:r>
              <a:rPr dirty="0" sz="3750" spc="130" b="1">
                <a:solidFill>
                  <a:srgbClr val="FFFFFF"/>
                </a:solidFill>
                <a:latin typeface="Trebuchet MS"/>
                <a:cs typeface="Trebuchet MS"/>
              </a:rPr>
              <a:t>PREMISE </a:t>
            </a:r>
            <a:r>
              <a:rPr dirty="0" sz="3750" spc="50" b="1">
                <a:solidFill>
                  <a:srgbClr val="FFFFFF"/>
                </a:solidFill>
                <a:latin typeface="Trebuchet MS"/>
                <a:cs typeface="Trebuchet MS"/>
              </a:rPr>
              <a:t>DEPLOYMENT</a:t>
            </a:r>
            <a:r>
              <a:rPr dirty="0" sz="375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750" spc="45" b="1">
                <a:solidFill>
                  <a:srgbClr val="FFFFFF"/>
                </a:solidFill>
                <a:latin typeface="Trebuchet MS"/>
                <a:cs typeface="Trebuchet MS"/>
              </a:rPr>
              <a:t>TYPE </a:t>
            </a:r>
            <a:r>
              <a:rPr dirty="0" sz="4250" spc="-10" b="1">
                <a:solidFill>
                  <a:srgbClr val="FFFFFF"/>
                </a:solidFill>
                <a:latin typeface="Trebuchet MS"/>
                <a:cs typeface="Trebuchet MS"/>
              </a:rPr>
              <a:t>56.8%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89451" y="5069550"/>
            <a:ext cx="3151505" cy="21056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>
              <a:lnSpc>
                <a:spcPct val="116900"/>
              </a:lnSpc>
              <a:spcBef>
                <a:spcPts val="85"/>
              </a:spcBef>
            </a:pPr>
            <a:r>
              <a:rPr dirty="0" sz="3750" spc="-10" b="1">
                <a:solidFill>
                  <a:srgbClr val="FFFFFF"/>
                </a:solidFill>
                <a:latin typeface="Trebuchet MS"/>
                <a:cs typeface="Trebuchet MS"/>
              </a:rPr>
              <a:t>GOVERNMENT </a:t>
            </a:r>
            <a:r>
              <a:rPr dirty="0" sz="3750" spc="55" b="1">
                <a:solidFill>
                  <a:srgbClr val="FFFFFF"/>
                </a:solidFill>
                <a:latin typeface="Trebuchet MS"/>
                <a:cs typeface="Trebuchet MS"/>
              </a:rPr>
              <a:t>APPLICATION </a:t>
            </a:r>
            <a:r>
              <a:rPr dirty="0" sz="4250" spc="-10" b="1">
                <a:solidFill>
                  <a:srgbClr val="FFFFFF"/>
                </a:solidFill>
                <a:latin typeface="Trebuchet MS"/>
                <a:cs typeface="Trebuchet MS"/>
              </a:rPr>
              <a:t>33.5%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595" y="989178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latin typeface="Verdana"/>
                <a:cs typeface="Verdana"/>
              </a:rPr>
              <a:t>REVENUE</a:t>
            </a:r>
            <a:r>
              <a:rPr dirty="0" sz="6000" spc="-595">
                <a:latin typeface="Verdana"/>
                <a:cs typeface="Verdana"/>
              </a:rPr>
              <a:t> </a:t>
            </a:r>
            <a:r>
              <a:rPr dirty="0" sz="6000" spc="-140">
                <a:latin typeface="Verdana"/>
                <a:cs typeface="Verdana"/>
              </a:rPr>
              <a:t>MARKET</a:t>
            </a:r>
            <a:r>
              <a:rPr dirty="0" sz="6000" spc="-590">
                <a:latin typeface="Verdana"/>
                <a:cs typeface="Verdana"/>
              </a:rPr>
              <a:t> </a:t>
            </a:r>
            <a:r>
              <a:rPr dirty="0" sz="6000" spc="-200">
                <a:latin typeface="Verdana"/>
                <a:cs typeface="Verdana"/>
              </a:rPr>
              <a:t>SHARE</a:t>
            </a:r>
            <a:r>
              <a:rPr dirty="0" sz="6000" spc="-590">
                <a:latin typeface="Verdana"/>
                <a:cs typeface="Verdana"/>
              </a:rPr>
              <a:t> </a:t>
            </a:r>
            <a:r>
              <a:rPr dirty="0" sz="6000" spc="-30">
                <a:latin typeface="Verdana"/>
                <a:cs typeface="Verdana"/>
              </a:rPr>
              <a:t>BY</a:t>
            </a:r>
            <a:r>
              <a:rPr dirty="0" sz="6000" spc="-595">
                <a:latin typeface="Verdana"/>
                <a:cs typeface="Verdana"/>
              </a:rPr>
              <a:t> </a:t>
            </a:r>
            <a:r>
              <a:rPr dirty="0" sz="6000" spc="-180">
                <a:latin typeface="Verdana"/>
                <a:cs typeface="Verdana"/>
              </a:rPr>
              <a:t>SEGMENTS</a:t>
            </a:r>
            <a:r>
              <a:rPr dirty="0" sz="6000" spc="-590">
                <a:latin typeface="Verdana"/>
                <a:cs typeface="Verdana"/>
              </a:rPr>
              <a:t> </a:t>
            </a:r>
            <a:r>
              <a:rPr dirty="0" sz="6000" spc="-330">
                <a:latin typeface="Verdana"/>
                <a:cs typeface="Verdana"/>
              </a:rPr>
              <a:t>2022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45">
                <a:solidFill>
                  <a:srgbClr val="000000"/>
                </a:solidFill>
                <a:latin typeface="Verdana"/>
                <a:cs typeface="Verdana"/>
              </a:rPr>
              <a:t>GLOBAL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180">
                <a:solidFill>
                  <a:srgbClr val="000000"/>
                </a:solidFill>
                <a:latin typeface="Verdana"/>
                <a:cs typeface="Verdana"/>
              </a:rPr>
              <a:t>ANTI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>
                <a:solidFill>
                  <a:srgbClr val="000000"/>
                </a:solidFill>
                <a:latin typeface="Verdana"/>
                <a:cs typeface="Verdana"/>
              </a:rPr>
              <a:t>SPAM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150">
                <a:solidFill>
                  <a:srgbClr val="000000"/>
                </a:solidFill>
                <a:latin typeface="Verdana"/>
                <a:cs typeface="Verdana"/>
              </a:rPr>
              <a:t>SOFTWARE</a:t>
            </a:r>
            <a:r>
              <a:rPr dirty="0" sz="4100" spc="-39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95">
                <a:solidFill>
                  <a:srgbClr val="000000"/>
                </a:solidFill>
                <a:latin typeface="Verdana"/>
                <a:cs typeface="Verdana"/>
              </a:rPr>
              <a:t>MARKET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95">
                <a:solidFill>
                  <a:srgbClr val="000000"/>
                </a:solidFill>
                <a:latin typeface="Verdana"/>
                <a:cs typeface="Verdana"/>
              </a:rPr>
              <a:t>REVENUE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140">
                <a:solidFill>
                  <a:srgbClr val="000000"/>
                </a:solidFill>
                <a:latin typeface="Verdana"/>
                <a:cs typeface="Verdana"/>
              </a:rPr>
              <a:t>SHARE</a:t>
            </a:r>
            <a:r>
              <a:rPr dirty="0" sz="4100" spc="-39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85">
                <a:solidFill>
                  <a:srgbClr val="000000"/>
                </a:solidFill>
                <a:latin typeface="Verdana"/>
                <a:cs typeface="Verdana"/>
              </a:rPr>
              <a:t>FOR</a:t>
            </a:r>
            <a:r>
              <a:rPr dirty="0" sz="41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100" spc="-20">
                <a:solidFill>
                  <a:srgbClr val="000000"/>
                </a:solidFill>
                <a:latin typeface="Verdana"/>
                <a:cs typeface="Verdana"/>
              </a:rPr>
              <a:t>2022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725930" marR="5080" indent="-1713864">
              <a:lnSpc>
                <a:spcPts val="6590"/>
              </a:lnSpc>
              <a:spcBef>
                <a:spcPts val="700"/>
              </a:spcBef>
            </a:pPr>
            <a:r>
              <a:rPr dirty="0" sz="5900">
                <a:solidFill>
                  <a:srgbClr val="FFFDFD"/>
                </a:solidFill>
                <a:latin typeface="Verdana"/>
                <a:cs typeface="Verdana"/>
              </a:rPr>
              <a:t>North</a:t>
            </a:r>
            <a:r>
              <a:rPr dirty="0" sz="5900" spc="-595">
                <a:solidFill>
                  <a:srgbClr val="FFFDFD"/>
                </a:solidFill>
                <a:latin typeface="Verdana"/>
                <a:cs typeface="Verdana"/>
              </a:rPr>
              <a:t> </a:t>
            </a:r>
            <a:r>
              <a:rPr dirty="0" sz="5900" spc="-135">
                <a:solidFill>
                  <a:srgbClr val="FFFDFD"/>
                </a:solidFill>
                <a:latin typeface="Verdana"/>
                <a:cs typeface="Verdana"/>
              </a:rPr>
              <a:t>America- </a:t>
            </a:r>
            <a:r>
              <a:rPr dirty="0" sz="5900" spc="-625">
                <a:solidFill>
                  <a:srgbClr val="FFFDFD"/>
                </a:solidFill>
                <a:latin typeface="Verdana"/>
                <a:cs typeface="Verdana"/>
              </a:rPr>
              <a:t>34.2%</a:t>
            </a:r>
            <a:endParaRPr sz="5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336064" y="6091561"/>
              <a:ext cx="8488680" cy="2863215"/>
            </a:xfrm>
            <a:custGeom>
              <a:avLst/>
              <a:gdLst/>
              <a:ahLst/>
              <a:cxnLst/>
              <a:rect l="l" t="t" r="r" b="b"/>
              <a:pathLst>
                <a:path w="8488680" h="2863215">
                  <a:moveTo>
                    <a:pt x="8488094" y="2863209"/>
                  </a:moveTo>
                  <a:lnTo>
                    <a:pt x="0" y="2863209"/>
                  </a:lnTo>
                  <a:lnTo>
                    <a:pt x="0" y="0"/>
                  </a:lnTo>
                  <a:lnTo>
                    <a:pt x="8488094" y="0"/>
                  </a:lnTo>
                  <a:lnTo>
                    <a:pt x="8488094" y="2863209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8245767" y="6534530"/>
            <a:ext cx="2681605" cy="1977389"/>
          </a:xfrm>
          <a:custGeom>
            <a:avLst/>
            <a:gdLst/>
            <a:ahLst/>
            <a:cxnLst/>
            <a:rect l="l" t="t" r="r" b="b"/>
            <a:pathLst>
              <a:path w="2681604" h="1977390">
                <a:moveTo>
                  <a:pt x="2681554" y="658291"/>
                </a:moveTo>
                <a:lnTo>
                  <a:pt x="2180577" y="658291"/>
                </a:lnTo>
                <a:lnTo>
                  <a:pt x="2180577" y="0"/>
                </a:lnTo>
                <a:lnTo>
                  <a:pt x="0" y="0"/>
                </a:lnTo>
                <a:lnTo>
                  <a:pt x="0" y="1977288"/>
                </a:lnTo>
                <a:lnTo>
                  <a:pt x="2180577" y="1977288"/>
                </a:lnTo>
                <a:lnTo>
                  <a:pt x="2180577" y="1319098"/>
                </a:lnTo>
                <a:lnTo>
                  <a:pt x="2681554" y="1319098"/>
                </a:lnTo>
                <a:lnTo>
                  <a:pt x="2681554" y="658291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8245776" y="2915948"/>
            <a:ext cx="9578975" cy="2863215"/>
            <a:chOff x="8245776" y="2915948"/>
            <a:chExt cx="9578975" cy="2863215"/>
          </a:xfrm>
        </p:grpSpPr>
        <p:sp>
          <p:nvSpPr>
            <p:cNvPr id="7" name="object 7" descr=""/>
            <p:cNvSpPr/>
            <p:nvPr/>
          </p:nvSpPr>
          <p:spPr>
            <a:xfrm>
              <a:off x="9336064" y="2915948"/>
              <a:ext cx="8488680" cy="2863215"/>
            </a:xfrm>
            <a:custGeom>
              <a:avLst/>
              <a:gdLst/>
              <a:ahLst/>
              <a:cxnLst/>
              <a:rect l="l" t="t" r="r" b="b"/>
              <a:pathLst>
                <a:path w="8488680" h="2863215">
                  <a:moveTo>
                    <a:pt x="8488094" y="2863209"/>
                  </a:moveTo>
                  <a:lnTo>
                    <a:pt x="0" y="2863209"/>
                  </a:lnTo>
                  <a:lnTo>
                    <a:pt x="0" y="0"/>
                  </a:lnTo>
                  <a:lnTo>
                    <a:pt x="8488094" y="0"/>
                  </a:lnTo>
                  <a:lnTo>
                    <a:pt x="8488094" y="2863209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245767" y="3358908"/>
              <a:ext cx="2681605" cy="1977389"/>
            </a:xfrm>
            <a:custGeom>
              <a:avLst/>
              <a:gdLst/>
              <a:ahLst/>
              <a:cxnLst/>
              <a:rect l="l" t="t" r="r" b="b"/>
              <a:pathLst>
                <a:path w="2681604" h="1977389">
                  <a:moveTo>
                    <a:pt x="2681554" y="658304"/>
                  </a:moveTo>
                  <a:lnTo>
                    <a:pt x="2180577" y="658304"/>
                  </a:lnTo>
                  <a:lnTo>
                    <a:pt x="2180577" y="0"/>
                  </a:lnTo>
                  <a:lnTo>
                    <a:pt x="0" y="0"/>
                  </a:lnTo>
                  <a:lnTo>
                    <a:pt x="0" y="1977301"/>
                  </a:lnTo>
                  <a:lnTo>
                    <a:pt x="2180577" y="1977301"/>
                  </a:lnTo>
                  <a:lnTo>
                    <a:pt x="2180577" y="1319110"/>
                  </a:lnTo>
                  <a:lnTo>
                    <a:pt x="2681554" y="1319110"/>
                  </a:lnTo>
                  <a:lnTo>
                    <a:pt x="2681554" y="658304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86625" y="3293098"/>
              <a:ext cx="93552" cy="936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86625" y="4617085"/>
              <a:ext cx="93552" cy="93608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8605825" y="4064633"/>
            <a:ext cx="1461135" cy="539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350" spc="-10" b="1">
                <a:solidFill>
                  <a:srgbClr val="FFFFFF"/>
                </a:solidFill>
                <a:latin typeface="Trebuchet MS"/>
                <a:cs typeface="Trebuchet MS"/>
              </a:rPr>
              <a:t>Drivers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381675" y="7258449"/>
            <a:ext cx="2110740" cy="539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350" spc="50" b="1">
                <a:solidFill>
                  <a:srgbClr val="FFFFFF"/>
                </a:solidFill>
                <a:latin typeface="Trebuchet MS"/>
                <a:cs typeface="Trebuchet MS"/>
              </a:rPr>
              <a:t>Restraints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098875" y="7243574"/>
            <a:ext cx="64681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Lack</a:t>
            </a:r>
            <a:r>
              <a:rPr dirty="0" sz="3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3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65">
                <a:solidFill>
                  <a:srgbClr val="FFFFFF"/>
                </a:solidFill>
                <a:latin typeface="Verdana"/>
                <a:cs typeface="Verdana"/>
              </a:rPr>
              <a:t>skilled</a:t>
            </a:r>
            <a:r>
              <a:rPr dirty="0" sz="3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professionals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262857" y="3813842"/>
            <a:ext cx="5192395" cy="558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105"/>
              <a:t>Increasing</a:t>
            </a:r>
            <a:r>
              <a:rPr dirty="0" sz="3500" spc="-85"/>
              <a:t> </a:t>
            </a:r>
            <a:r>
              <a:rPr dirty="0" sz="3500" spc="145"/>
              <a:t>incidences</a:t>
            </a:r>
            <a:r>
              <a:rPr dirty="0" sz="3500" spc="-85"/>
              <a:t> </a:t>
            </a:r>
            <a:r>
              <a:rPr dirty="0" sz="3500" spc="250"/>
              <a:t>of</a:t>
            </a:r>
            <a:endParaRPr sz="3500"/>
          </a:p>
        </p:txBody>
      </p:sp>
      <p:sp>
        <p:nvSpPr>
          <p:cNvPr id="15" name="object 15" descr=""/>
          <p:cNvSpPr txBox="1"/>
          <p:nvPr/>
        </p:nvSpPr>
        <p:spPr>
          <a:xfrm>
            <a:off x="11262857" y="4309142"/>
            <a:ext cx="307022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17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35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114">
                <a:solidFill>
                  <a:srgbClr val="FFFFFF"/>
                </a:solidFill>
                <a:latin typeface="Arial"/>
                <a:cs typeface="Arial"/>
              </a:rPr>
              <a:t>breaches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10939" y="0"/>
              <a:ext cx="7077075" cy="10287000"/>
            </a:xfrm>
            <a:custGeom>
              <a:avLst/>
              <a:gdLst/>
              <a:ahLst/>
              <a:cxnLst/>
              <a:rect l="l" t="t" r="r" b="b"/>
              <a:pathLst>
                <a:path w="7077075" h="10287000">
                  <a:moveTo>
                    <a:pt x="707705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7077059" y="0"/>
                  </a:lnTo>
                  <a:lnTo>
                    <a:pt x="7077059" y="10286999"/>
                  </a:lnTo>
                  <a:close/>
                </a:path>
              </a:pathLst>
            </a:custGeom>
            <a:solidFill>
              <a:srgbClr val="28293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6184265" marR="5080" indent="621030">
              <a:lnSpc>
                <a:spcPts val="7500"/>
              </a:lnSpc>
              <a:spcBef>
                <a:spcPts val="80"/>
              </a:spcBef>
            </a:pPr>
            <a:r>
              <a:rPr dirty="0" sz="6150" spc="-10"/>
              <a:t>AUTHOR'S </a:t>
            </a:r>
            <a:r>
              <a:rPr dirty="0" sz="6150" spc="-215"/>
              <a:t>PERSPECTIVE</a:t>
            </a:r>
            <a:endParaRPr sz="615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64330" y="3496238"/>
            <a:ext cx="3505199" cy="10475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681256" y="4482562"/>
            <a:ext cx="6087745" cy="478028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470"/>
              </a:spcBef>
            </a:pPr>
            <a:r>
              <a:rPr dirty="0" sz="3700" spc="1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7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54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85">
                <a:solidFill>
                  <a:srgbClr val="FFFFFF"/>
                </a:solidFill>
                <a:latin typeface="Arial"/>
                <a:cs typeface="Arial"/>
              </a:rPr>
              <a:t>past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15">
                <a:solidFill>
                  <a:srgbClr val="FFFFFF"/>
                </a:solidFill>
                <a:latin typeface="Arial"/>
                <a:cs typeface="Arial"/>
              </a:rPr>
              <a:t>few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05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05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dirty="0" sz="3700" spc="75">
                <a:solidFill>
                  <a:srgbClr val="FFFFFF"/>
                </a:solidFill>
                <a:latin typeface="Arial"/>
                <a:cs typeface="Arial"/>
              </a:rPr>
              <a:t>seen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04">
                <a:solidFill>
                  <a:srgbClr val="FFFFFF"/>
                </a:solidFill>
                <a:latin typeface="Arial"/>
                <a:cs typeface="Arial"/>
              </a:rPr>
              <a:t>rapid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25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9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25">
                <a:solidFill>
                  <a:srgbClr val="FFFFFF"/>
                </a:solidFill>
                <a:latin typeface="Arial"/>
                <a:cs typeface="Arial"/>
              </a:rPr>
              <a:t>email </a:t>
            </a:r>
            <a:r>
              <a:rPr dirty="0" sz="3700" spc="215">
                <a:solidFill>
                  <a:srgbClr val="FFFFFF"/>
                </a:solidFill>
                <a:latin typeface="Arial"/>
                <a:cs typeface="Arial"/>
              </a:rPr>
              <a:t>communication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6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3700" spc="125">
                <a:solidFill>
                  <a:srgbClr val="FFFFFF"/>
                </a:solidFill>
                <a:latin typeface="Arial"/>
                <a:cs typeface="Arial"/>
              </a:rPr>
              <a:t>emerging</a:t>
            </a:r>
            <a:r>
              <a:rPr dirty="0" sz="37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70">
                <a:solidFill>
                  <a:srgbClr val="FFFFFF"/>
                </a:solidFill>
                <a:latin typeface="Arial"/>
                <a:cs typeface="Arial"/>
              </a:rPr>
              <a:t>countries,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80">
                <a:solidFill>
                  <a:srgbClr val="FFFFFF"/>
                </a:solidFill>
                <a:latin typeface="Arial"/>
                <a:cs typeface="Arial"/>
              </a:rPr>
              <a:t>due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32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3700" spc="254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7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25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9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54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-25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3700" spc="200">
                <a:solidFill>
                  <a:srgbClr val="FFFFFF"/>
                </a:solidFill>
                <a:latin typeface="Arial"/>
                <a:cs typeface="Arial"/>
              </a:rPr>
              <a:t>industry,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20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15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8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14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dirty="0" sz="3700" spc="229">
                <a:solidFill>
                  <a:srgbClr val="FFFFFF"/>
                </a:solidFill>
                <a:latin typeface="Arial"/>
                <a:cs typeface="Arial"/>
              </a:rPr>
              <a:t>adoption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9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7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95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dirty="0" sz="3700" spc="120">
                <a:solidFill>
                  <a:srgbClr val="FFFFFF"/>
                </a:solidFill>
                <a:latin typeface="Arial"/>
                <a:cs typeface="Arial"/>
              </a:rPr>
              <a:t>spam </a:t>
            </a:r>
            <a:r>
              <a:rPr dirty="0" sz="3700" spc="195">
                <a:solidFill>
                  <a:srgbClr val="FFFFFF"/>
                </a:solidFill>
                <a:latin typeface="Arial"/>
                <a:cs typeface="Arial"/>
              </a:rPr>
              <a:t>software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9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7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254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180">
                <a:solidFill>
                  <a:srgbClr val="FFFFFF"/>
                </a:solidFill>
                <a:latin typeface="Arial"/>
                <a:cs typeface="Arial"/>
              </a:rPr>
              <a:t>upcoming </a:t>
            </a:r>
            <a:r>
              <a:rPr dirty="0" sz="3700" spc="70">
                <a:solidFill>
                  <a:srgbClr val="FFFFFF"/>
                </a:solidFill>
                <a:latin typeface="Arial"/>
                <a:cs typeface="Arial"/>
              </a:rPr>
              <a:t>years.</a:t>
            </a:r>
            <a:endParaRPr sz="3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585626" y="1274331"/>
              <a:ext cx="7010400" cy="1463040"/>
            </a:xfrm>
            <a:custGeom>
              <a:avLst/>
              <a:gdLst/>
              <a:ahLst/>
              <a:cxnLst/>
              <a:rect l="l" t="t" r="r" b="b"/>
              <a:pathLst>
                <a:path w="7010400" h="1463039">
                  <a:moveTo>
                    <a:pt x="7010099" y="1462501"/>
                  </a:moveTo>
                  <a:lnTo>
                    <a:pt x="0" y="1462501"/>
                  </a:lnTo>
                  <a:lnTo>
                    <a:pt x="0" y="0"/>
                  </a:lnTo>
                  <a:lnTo>
                    <a:pt x="7010099" y="0"/>
                  </a:lnTo>
                  <a:lnTo>
                    <a:pt x="7010099" y="1462501"/>
                  </a:lnTo>
                  <a:close/>
                </a:path>
              </a:pathLst>
            </a:custGeom>
            <a:solidFill>
              <a:srgbClr val="000000">
                <a:alpha val="60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855" y="5283967"/>
            <a:ext cx="5705490" cy="180020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5767" y="5696803"/>
            <a:ext cx="6724649" cy="97154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72009" y="7795000"/>
            <a:ext cx="5353049" cy="183830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83999" y="5283951"/>
            <a:ext cx="2876549" cy="20097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69938" y="7610093"/>
            <a:ext cx="3771899" cy="22097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167530" y="7841924"/>
            <a:ext cx="3305189" cy="174305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997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430"/>
              <a:t>KEY</a:t>
            </a:r>
            <a:r>
              <a:rPr dirty="0" spc="-254"/>
              <a:t> </a:t>
            </a:r>
            <a:r>
              <a:rPr dirty="0" spc="-17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9789" y="2156932"/>
              <a:ext cx="3324239" cy="2295524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7464985" y="697009"/>
            <a:ext cx="3358515" cy="64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50" spc="-160">
                <a:latin typeface="Arial"/>
                <a:cs typeface="Arial"/>
              </a:rPr>
              <a:t>For</a:t>
            </a:r>
            <a:r>
              <a:rPr dirty="0" sz="4050" spc="-130">
                <a:latin typeface="Arial"/>
                <a:cs typeface="Arial"/>
              </a:rPr>
              <a:t> </a:t>
            </a:r>
            <a:r>
              <a:rPr dirty="0" sz="4050" spc="-30">
                <a:latin typeface="Arial"/>
                <a:cs typeface="Arial"/>
              </a:rPr>
              <a:t>Full</a:t>
            </a:r>
            <a:r>
              <a:rPr dirty="0" sz="4050" spc="-220">
                <a:latin typeface="Arial"/>
                <a:cs typeface="Arial"/>
              </a:rPr>
              <a:t> </a:t>
            </a:r>
            <a:r>
              <a:rPr dirty="0" sz="4050" spc="-10">
                <a:latin typeface="Arial"/>
                <a:cs typeface="Arial"/>
              </a:rPr>
              <a:t>Report</a:t>
            </a:r>
            <a:endParaRPr sz="4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38784" y="1020226"/>
            <a:ext cx="5610860" cy="14154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100" spc="135">
                <a:solidFill>
                  <a:srgbClr val="000000"/>
                </a:solidFill>
              </a:rPr>
              <a:t>Contact</a:t>
            </a:r>
            <a:r>
              <a:rPr dirty="0" sz="9100" spc="-254">
                <a:solidFill>
                  <a:srgbClr val="000000"/>
                </a:solidFill>
              </a:rPr>
              <a:t> </a:t>
            </a:r>
            <a:r>
              <a:rPr dirty="0" sz="9100" spc="-90">
                <a:solidFill>
                  <a:srgbClr val="000000"/>
                </a:solidFill>
              </a:rPr>
              <a:t>us</a:t>
            </a:r>
            <a:endParaRPr sz="9100"/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57175" rIns="0" bIns="0" rtlCol="0" vert="horz">
            <a:spAutoFit/>
          </a:bodyPr>
          <a:lstStyle/>
          <a:p>
            <a:pPr algn="ctr" marL="553085">
              <a:lnSpc>
                <a:spcPct val="100000"/>
              </a:lnSpc>
              <a:spcBef>
                <a:spcPts val="2025"/>
              </a:spcBef>
            </a:pPr>
            <a:r>
              <a:rPr dirty="0" spc="-215"/>
              <a:t>COGNITIVE</a:t>
            </a:r>
            <a:r>
              <a:rPr dirty="0" spc="-185"/>
              <a:t> </a:t>
            </a:r>
            <a:r>
              <a:rPr dirty="0" spc="-395"/>
              <a:t>MARKET</a:t>
            </a:r>
            <a:r>
              <a:rPr dirty="0" spc="-175"/>
              <a:t> </a:t>
            </a:r>
            <a:r>
              <a:rPr dirty="0" spc="-725"/>
              <a:t>RESEARCH</a:t>
            </a:r>
          </a:p>
          <a:p>
            <a:pPr algn="ctr" marL="553085">
              <a:lnSpc>
                <a:spcPct val="100000"/>
              </a:lnSpc>
              <a:spcBef>
                <a:spcPts val="1120"/>
              </a:spcBef>
            </a:pPr>
            <a:r>
              <a:rPr dirty="0" sz="3450" spc="-229">
                <a:latin typeface="Verdana"/>
                <a:cs typeface="Verdana"/>
              </a:rPr>
              <a:t>Tel:</a:t>
            </a:r>
            <a:r>
              <a:rPr dirty="0" sz="3450" spc="-365">
                <a:latin typeface="Verdana"/>
                <a:cs typeface="Verdana"/>
              </a:rPr>
              <a:t> </a:t>
            </a:r>
            <a:r>
              <a:rPr dirty="0" sz="3450" spc="-440">
                <a:latin typeface="Verdana"/>
                <a:cs typeface="Verdana"/>
              </a:rPr>
              <a:t>+1</a:t>
            </a:r>
            <a:r>
              <a:rPr dirty="0" sz="3450" spc="-360">
                <a:latin typeface="Verdana"/>
                <a:cs typeface="Verdana"/>
              </a:rPr>
              <a:t> </a:t>
            </a:r>
            <a:r>
              <a:rPr dirty="0" sz="3450" spc="-135">
                <a:latin typeface="Verdana"/>
                <a:cs typeface="Verdana"/>
              </a:rPr>
              <a:t>312-376-</a:t>
            </a:r>
            <a:r>
              <a:rPr dirty="0" sz="3450" spc="-114">
                <a:latin typeface="Verdana"/>
                <a:cs typeface="Verdana"/>
              </a:rPr>
              <a:t>8303</a:t>
            </a:r>
            <a:r>
              <a:rPr dirty="0" sz="3450" spc="-360">
                <a:latin typeface="Verdana"/>
                <a:cs typeface="Verdana"/>
              </a:rPr>
              <a:t> </a:t>
            </a:r>
            <a:r>
              <a:rPr dirty="0" sz="3450" spc="-484">
                <a:latin typeface="Verdana"/>
                <a:cs typeface="Verdana"/>
              </a:rPr>
              <a:t>|</a:t>
            </a:r>
            <a:r>
              <a:rPr dirty="0" sz="3450" spc="-360">
                <a:latin typeface="Verdana"/>
                <a:cs typeface="Verdana"/>
              </a:rPr>
              <a:t> </a:t>
            </a:r>
            <a:r>
              <a:rPr dirty="0" sz="3450" spc="-330">
                <a:latin typeface="Verdana"/>
                <a:cs typeface="Verdana"/>
              </a:rPr>
              <a:t>+44</a:t>
            </a:r>
            <a:r>
              <a:rPr dirty="0" sz="3450" spc="-360">
                <a:latin typeface="Verdana"/>
                <a:cs typeface="Verdana"/>
              </a:rPr>
              <a:t> </a:t>
            </a:r>
            <a:r>
              <a:rPr dirty="0" sz="3450" spc="-135">
                <a:latin typeface="Verdana"/>
                <a:cs typeface="Verdana"/>
              </a:rPr>
              <a:t>020-</a:t>
            </a:r>
            <a:r>
              <a:rPr dirty="0" sz="3450" spc="-125">
                <a:latin typeface="Verdana"/>
                <a:cs typeface="Verdana"/>
              </a:rPr>
              <a:t>8123-</a:t>
            </a:r>
            <a:r>
              <a:rPr dirty="0" sz="3450" spc="-20">
                <a:latin typeface="Verdana"/>
                <a:cs typeface="Verdana"/>
              </a:rPr>
              <a:t>0732</a:t>
            </a:r>
            <a:endParaRPr sz="3450">
              <a:latin typeface="Verdana"/>
              <a:cs typeface="Verdana"/>
            </a:endParaRPr>
          </a:p>
          <a:p>
            <a:pPr algn="ctr" marL="553085">
              <a:lnSpc>
                <a:spcPct val="100000"/>
              </a:lnSpc>
              <a:spcBef>
                <a:spcPts val="660"/>
              </a:spcBef>
            </a:pPr>
            <a:r>
              <a:rPr dirty="0" sz="3450" spc="-225">
                <a:latin typeface="Verdana"/>
                <a:cs typeface="Verdana"/>
              </a:rPr>
              <a:t>India:</a:t>
            </a:r>
            <a:r>
              <a:rPr dirty="0" sz="3450" spc="-350">
                <a:latin typeface="Verdana"/>
                <a:cs typeface="Verdana"/>
              </a:rPr>
              <a:t> </a:t>
            </a:r>
            <a:r>
              <a:rPr dirty="0" sz="3450" spc="-360">
                <a:latin typeface="Verdana"/>
                <a:cs typeface="Verdana"/>
              </a:rPr>
              <a:t>(+91)</a:t>
            </a:r>
            <a:r>
              <a:rPr dirty="0" sz="3450" spc="-345">
                <a:latin typeface="Verdana"/>
                <a:cs typeface="Verdana"/>
              </a:rPr>
              <a:t> </a:t>
            </a:r>
            <a:r>
              <a:rPr dirty="0" sz="3450" spc="-135">
                <a:latin typeface="Verdana"/>
                <a:cs typeface="Verdana"/>
              </a:rPr>
              <a:t>983-496-</a:t>
            </a:r>
            <a:r>
              <a:rPr dirty="0" sz="3450" spc="-20">
                <a:latin typeface="Verdana"/>
                <a:cs typeface="Verdana"/>
              </a:rPr>
              <a:t>8611</a:t>
            </a:r>
            <a:endParaRPr sz="3450">
              <a:latin typeface="Verdana"/>
              <a:cs typeface="Verdana"/>
            </a:endParaRPr>
          </a:p>
          <a:p>
            <a:pPr algn="ctr" marL="121920">
              <a:lnSpc>
                <a:spcPct val="100000"/>
              </a:lnSpc>
              <a:spcBef>
                <a:spcPts val="475"/>
              </a:spcBef>
            </a:pPr>
            <a:r>
              <a:rPr dirty="0" sz="4050" spc="-200">
                <a:latin typeface="Verdana"/>
                <a:cs typeface="Verdana"/>
                <a:hlinkClick r:id="rId4"/>
              </a:rPr>
              <a:t>sales@cognitivemarketresearch.com</a:t>
            </a:r>
            <a:endParaRPr sz="4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205"/>
              </a:spcBef>
            </a:pPr>
            <a:r>
              <a:rPr dirty="0" sz="4050" spc="-360" b="1">
                <a:latin typeface="Verdana"/>
                <a:cs typeface="Verdana"/>
              </a:rPr>
              <a:t>Access</a:t>
            </a:r>
            <a:r>
              <a:rPr dirty="0" sz="4050" spc="-415" b="1">
                <a:latin typeface="Verdana"/>
                <a:cs typeface="Verdana"/>
              </a:rPr>
              <a:t> the </a:t>
            </a:r>
            <a:r>
              <a:rPr dirty="0" sz="4050" spc="-280" b="1">
                <a:latin typeface="Verdana"/>
                <a:cs typeface="Verdana"/>
              </a:rPr>
              <a:t>Full</a:t>
            </a:r>
            <a:r>
              <a:rPr dirty="0" sz="4050" spc="-415" b="1">
                <a:latin typeface="Verdana"/>
                <a:cs typeface="Verdana"/>
              </a:rPr>
              <a:t> Report </a:t>
            </a:r>
            <a:r>
              <a:rPr dirty="0" sz="4050" spc="-295" b="1">
                <a:latin typeface="Verdana"/>
                <a:cs typeface="Verdana"/>
              </a:rPr>
              <a:t>:</a:t>
            </a:r>
            <a:r>
              <a:rPr dirty="0" sz="4050" spc="-415" b="1">
                <a:latin typeface="Verdana"/>
                <a:cs typeface="Verdana"/>
              </a:rPr>
              <a:t> </a:t>
            </a:r>
            <a:r>
              <a:rPr dirty="0" u="sng" sz="4050" spc="-445" b="1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5"/>
              </a:rPr>
              <a:t>https://shorturl.at/krsPS</a:t>
            </a:r>
            <a:endParaRPr sz="40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4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4050">
              <a:latin typeface="Verdana"/>
              <a:cs typeface="Verdana"/>
            </a:endParaRPr>
          </a:p>
          <a:p>
            <a:pPr algn="ctr" marL="1303020" marR="741680">
              <a:lnSpc>
                <a:spcPts val="3900"/>
              </a:lnSpc>
            </a:pPr>
            <a:r>
              <a:rPr dirty="0" sz="4050" spc="-145">
                <a:latin typeface="Verdana"/>
                <a:cs typeface="Verdana"/>
              </a:rPr>
              <a:t>Please</a:t>
            </a:r>
            <a:r>
              <a:rPr dirty="0" sz="4050" spc="-440">
                <a:latin typeface="Verdana"/>
                <a:cs typeface="Verdana"/>
              </a:rPr>
              <a:t> </a:t>
            </a:r>
            <a:r>
              <a:rPr dirty="0" sz="4050" spc="-195">
                <a:latin typeface="Verdana"/>
                <a:cs typeface="Verdana"/>
              </a:rPr>
              <a:t>visit</a:t>
            </a:r>
            <a:r>
              <a:rPr dirty="0" sz="4050" spc="-434">
                <a:latin typeface="Verdana"/>
                <a:cs typeface="Verdana"/>
              </a:rPr>
              <a:t> </a:t>
            </a:r>
            <a:r>
              <a:rPr dirty="0" sz="4050" spc="-250">
                <a:latin typeface="Verdana"/>
                <a:cs typeface="Verdana"/>
              </a:rPr>
              <a:t>our</a:t>
            </a:r>
            <a:r>
              <a:rPr dirty="0" sz="4050" spc="-434">
                <a:latin typeface="Verdana"/>
                <a:cs typeface="Verdana"/>
              </a:rPr>
              <a:t> </a:t>
            </a:r>
            <a:r>
              <a:rPr dirty="0" sz="4050" spc="-105">
                <a:latin typeface="Verdana"/>
                <a:cs typeface="Verdana"/>
              </a:rPr>
              <a:t>website: </a:t>
            </a:r>
            <a:r>
              <a:rPr dirty="0" u="heavy" sz="4050" spc="-24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6"/>
              </a:rPr>
              <a:t>https://www.cognitivemarketresearch.com</a:t>
            </a:r>
            <a:endParaRPr sz="4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Samantha Wilson</dc:creator>
  <cp:keywords>DAFt8_9CGok,BAFpO3W-lpw</cp:keywords>
  <dc:title>ANTI SPAM SOFTWARE MARKET REPORT</dc:title>
  <dcterms:created xsi:type="dcterms:W3CDTF">2024-04-17T10:28:36Z</dcterms:created>
  <dcterms:modified xsi:type="dcterms:W3CDTF">2024-04-17T10:28:36Z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2023-09-09T00:00:00Z</vt:filetime>
  </property>
  <property fmtid="{D5CDD505-2E9C-101B-9397-08002B2CF9AE}" pid="3" name="Creator">
    <vt:lpwstr>Canva</vt:lpwstr>
  </property>
  <property fmtid="{D5CDD505-2E9C-101B-9397-08002B2CF9AE}" pid="4" name="LastSaved">
    <vt:filetime>2024-04-17T00:00:00Z</vt:filetime>
  </property>
  <property fmtid="{D5CDD505-2E9C-101B-9397-08002B2CF9AE}" pid="5" name="Producer">
    <vt:lpwstr>3-Heights(TM) PDF Security Shell 4.8.25.2 (http://www.pdf-tools.com)</vt:lpwstr>
  </property>
</Properties>
</file>