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png" ContentType="image/pn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12674" y="372831"/>
            <a:ext cx="16062651" cy="863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9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90122"/>
            <a:ext cx="17002587" cy="2248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60038" y="3005376"/>
            <a:ext cx="13367923" cy="5168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jpg"/><Relationship Id="rId10" Type="http://schemas.openxmlformats.org/officeDocument/2006/relationships/image" Target="../media/image20.png"/><Relationship Id="rId11" Type="http://schemas.openxmlformats.org/officeDocument/2006/relationships/image" Target="../media/image21.png"/><Relationship Id="rId12" Type="http://schemas.openxmlformats.org/officeDocument/2006/relationships/image" Target="../media/image22.jpg"/><Relationship Id="rId13" Type="http://schemas.openxmlformats.org/officeDocument/2006/relationships/image" Target="../media/image23.png"/><Relationship Id="rId14" Type="http://schemas.openxmlformats.org/officeDocument/2006/relationships/image" Target="../media/image24.png"/><Relationship Id="rId15" Type="http://schemas.openxmlformats.org/officeDocument/2006/relationships/image" Target="../media/image25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hyperlink" Target="http://tinyurl.com/ys5tyhzd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9722" y="2689815"/>
            <a:ext cx="10175240" cy="3324860"/>
          </a:xfrm>
          <a:prstGeom prst="rect"/>
        </p:spPr>
        <p:txBody>
          <a:bodyPr wrap="square" lIns="0" tIns="282575" rIns="0" bIns="0" rtlCol="0" vert="horz">
            <a:spAutoFit/>
          </a:bodyPr>
          <a:lstStyle/>
          <a:p>
            <a:pPr marL="12700" marR="5253990">
              <a:lnSpc>
                <a:spcPct val="78900"/>
              </a:lnSpc>
              <a:spcBef>
                <a:spcPts val="2225"/>
              </a:spcBef>
            </a:pPr>
            <a:r>
              <a:rPr dirty="0" sz="8400" spc="1200" b="1">
                <a:solidFill>
                  <a:srgbClr val="FFFFFF"/>
                </a:solidFill>
                <a:latin typeface="Trebuchet MS"/>
                <a:cs typeface="Trebuchet MS"/>
              </a:rPr>
              <a:t>GLOBAL </a:t>
            </a:r>
            <a:r>
              <a:rPr dirty="0" sz="8400" spc="1180" b="1">
                <a:solidFill>
                  <a:srgbClr val="FFFFFF"/>
                </a:solidFill>
                <a:latin typeface="Trebuchet MS"/>
                <a:cs typeface="Trebuchet MS"/>
              </a:rPr>
              <a:t>ANIME</a:t>
            </a:r>
            <a:endParaRPr sz="8400">
              <a:latin typeface="Trebuchet MS"/>
              <a:cs typeface="Trebuchet MS"/>
            </a:endParaRPr>
          </a:p>
          <a:p>
            <a:pPr marL="12700">
              <a:lnSpc>
                <a:spcPts val="7950"/>
              </a:lnSpc>
            </a:pPr>
            <a:r>
              <a:rPr dirty="0" sz="8400" spc="1155" b="1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r>
              <a:rPr dirty="0" sz="8400" spc="7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8400" spc="1070" b="1">
                <a:solidFill>
                  <a:srgbClr val="FFFFFF"/>
                </a:solidFill>
                <a:latin typeface="Trebuchet MS"/>
                <a:cs typeface="Trebuchet MS"/>
              </a:rPr>
              <a:t>REPORT</a:t>
            </a:r>
            <a:endParaRPr sz="840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39722" y="5718766"/>
            <a:ext cx="3002915" cy="1305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400" spc="894" b="1">
                <a:solidFill>
                  <a:srgbClr val="FFFFFF"/>
                </a:solidFill>
                <a:latin typeface="Trebuchet MS"/>
                <a:cs typeface="Trebuchet MS"/>
              </a:rPr>
              <a:t>2024</a:t>
            </a:r>
            <a:endParaRPr sz="8400">
              <a:latin typeface="Trebuchet MS"/>
              <a:cs typeface="Trebuchet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20806" y="9472286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426033" y="1776885"/>
            <a:ext cx="15436215" cy="6733540"/>
          </a:xfrm>
          <a:custGeom>
            <a:avLst/>
            <a:gdLst/>
            <a:ahLst/>
            <a:cxnLst/>
            <a:rect l="l" t="t" r="r" b="b"/>
            <a:pathLst>
              <a:path w="15436215" h="6733540">
                <a:moveTo>
                  <a:pt x="15435925" y="6733214"/>
                </a:moveTo>
                <a:lnTo>
                  <a:pt x="0" y="6733214"/>
                </a:lnTo>
                <a:lnTo>
                  <a:pt x="0" y="0"/>
                </a:lnTo>
                <a:lnTo>
                  <a:pt x="15435925" y="0"/>
                </a:lnTo>
                <a:lnTo>
                  <a:pt x="15435925" y="6733214"/>
                </a:lnTo>
                <a:close/>
              </a:path>
            </a:pathLst>
          </a:custGeom>
          <a:solidFill>
            <a:srgbClr val="23314A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862545" y="3130808"/>
            <a:ext cx="14321790" cy="5226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2100" spc="65">
                <a:solidFill>
                  <a:srgbClr val="FFFFFF"/>
                </a:solidFill>
                <a:latin typeface="Verdana"/>
                <a:cs typeface="Verdana"/>
              </a:rPr>
              <a:t>Anime</a:t>
            </a:r>
            <a:r>
              <a:rPr dirty="0" sz="21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5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10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3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10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term</a:t>
            </a:r>
            <a:r>
              <a:rPr dirty="0" sz="210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used</a:t>
            </a:r>
            <a:r>
              <a:rPr dirty="0" sz="210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1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describe</a:t>
            </a:r>
            <a:r>
              <a:rPr dirty="0" sz="210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animation</a:t>
            </a:r>
            <a:r>
              <a:rPr dirty="0" sz="210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210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originated</a:t>
            </a:r>
            <a:r>
              <a:rPr dirty="0" sz="210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10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20">
                <a:solidFill>
                  <a:srgbClr val="FFFFFF"/>
                </a:solidFill>
                <a:latin typeface="Verdana"/>
                <a:cs typeface="Verdana"/>
              </a:rPr>
              <a:t>Japan.</a:t>
            </a:r>
            <a:r>
              <a:rPr dirty="0" sz="21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10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cultural</a:t>
            </a:r>
            <a:r>
              <a:rPr dirty="0" sz="210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distinction</a:t>
            </a:r>
            <a:r>
              <a:rPr dirty="0" sz="210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10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55">
                <a:solidFill>
                  <a:srgbClr val="FFFFFF"/>
                </a:solidFill>
                <a:latin typeface="Verdana"/>
                <a:cs typeface="Verdana"/>
              </a:rPr>
              <a:t>how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characters</a:t>
            </a:r>
            <a:r>
              <a:rPr dirty="0" sz="210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look</a:t>
            </a:r>
            <a:r>
              <a:rPr dirty="0" sz="21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1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act</a:t>
            </a:r>
            <a:r>
              <a:rPr dirty="0" sz="21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matches</a:t>
            </a:r>
            <a:r>
              <a:rPr dirty="0" sz="21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Japanese</a:t>
            </a:r>
            <a:r>
              <a:rPr dirty="0" sz="21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Verdana"/>
                <a:cs typeface="Verdana"/>
              </a:rPr>
              <a:t>society</a:t>
            </a:r>
            <a:r>
              <a:rPr dirty="0" sz="21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1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culture</a:t>
            </a:r>
            <a:r>
              <a:rPr dirty="0" sz="21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1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50">
                <a:solidFill>
                  <a:srgbClr val="FFFFFF"/>
                </a:solidFill>
                <a:latin typeface="Verdana"/>
                <a:cs typeface="Verdana"/>
              </a:rPr>
              <a:t>becomes</a:t>
            </a:r>
            <a:r>
              <a:rPr dirty="0" sz="21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1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distinguishing</a:t>
            </a:r>
            <a:r>
              <a:rPr dirty="0" sz="21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aspect</a:t>
            </a:r>
            <a:r>
              <a:rPr dirty="0" sz="21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25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dirty="0" sz="2100" spc="-20">
                <a:solidFill>
                  <a:srgbClr val="FFFFFF"/>
                </a:solidFill>
                <a:latin typeface="Verdana"/>
                <a:cs typeface="Verdana"/>
              </a:rPr>
              <a:t>anime.</a:t>
            </a:r>
            <a:r>
              <a:rPr dirty="0" sz="21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65">
                <a:solidFill>
                  <a:srgbClr val="FFFFFF"/>
                </a:solidFill>
                <a:latin typeface="Verdana"/>
                <a:cs typeface="Verdana"/>
              </a:rPr>
              <a:t>Anime</a:t>
            </a:r>
            <a:r>
              <a:rPr dirty="0" sz="21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5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1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1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animation</a:t>
            </a:r>
            <a:r>
              <a:rPr dirty="0" sz="21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1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everything</a:t>
            </a:r>
            <a:r>
              <a:rPr dirty="0" sz="21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1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anything</a:t>
            </a:r>
            <a:r>
              <a:rPr dirty="0" sz="21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21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21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1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25">
                <a:solidFill>
                  <a:srgbClr val="FFFFFF"/>
                </a:solidFill>
                <a:latin typeface="Verdana"/>
                <a:cs typeface="Verdana"/>
              </a:rPr>
              <a:t>necessary</a:t>
            </a:r>
            <a:r>
              <a:rPr dirty="0" sz="21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Verdana"/>
                <a:cs typeface="Verdana"/>
              </a:rPr>
              <a:t>features</a:t>
            </a:r>
            <a:r>
              <a:rPr dirty="0" sz="21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1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50">
                <a:solidFill>
                  <a:srgbClr val="FFFFFF"/>
                </a:solidFill>
                <a:latin typeface="Verdana"/>
                <a:cs typeface="Verdana"/>
              </a:rPr>
              <a:t>being </a:t>
            </a:r>
            <a:r>
              <a:rPr dirty="0" sz="2100" spc="-20">
                <a:solidFill>
                  <a:srgbClr val="FFFFFF"/>
                </a:solidFill>
                <a:latin typeface="Verdana"/>
                <a:cs typeface="Verdana"/>
              </a:rPr>
              <a:t>Japanese.</a:t>
            </a:r>
            <a:r>
              <a:rPr dirty="0" sz="21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65">
                <a:solidFill>
                  <a:srgbClr val="FFFFFF"/>
                </a:solidFill>
                <a:latin typeface="Verdana"/>
                <a:cs typeface="Verdana"/>
              </a:rPr>
              <a:t>Anime</a:t>
            </a:r>
            <a:r>
              <a:rPr dirty="0" sz="21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21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55">
                <a:solidFill>
                  <a:srgbClr val="FFFFFF"/>
                </a:solidFill>
                <a:latin typeface="Verdana"/>
                <a:cs typeface="Verdana"/>
              </a:rPr>
              <a:t>been</a:t>
            </a:r>
            <a:r>
              <a:rPr dirty="0" sz="21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around</a:t>
            </a:r>
            <a:r>
              <a:rPr dirty="0" sz="21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2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1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almost</a:t>
            </a:r>
            <a:r>
              <a:rPr dirty="0" sz="21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3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1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35">
                <a:solidFill>
                  <a:srgbClr val="FFFFFF"/>
                </a:solidFill>
                <a:latin typeface="Verdana"/>
                <a:cs typeface="Verdana"/>
              </a:rPr>
              <a:t>century.</a:t>
            </a:r>
            <a:r>
              <a:rPr dirty="0" sz="21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1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technical</a:t>
            </a:r>
            <a:r>
              <a:rPr dirty="0" sz="21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aspects</a:t>
            </a:r>
            <a:r>
              <a:rPr dirty="0" sz="21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1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generating</a:t>
            </a:r>
            <a:r>
              <a:rPr dirty="0" sz="21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cartoons</a:t>
            </a:r>
            <a:r>
              <a:rPr dirty="0" sz="21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30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100" spc="65">
                <a:solidFill>
                  <a:srgbClr val="FFFFFF"/>
                </a:solidFill>
                <a:latin typeface="Verdana"/>
                <a:cs typeface="Verdana"/>
              </a:rPr>
              <a:t>Anime</a:t>
            </a:r>
            <a:r>
              <a:rPr dirty="0" sz="21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3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1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1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55">
                <a:solidFill>
                  <a:srgbClr val="FFFFFF"/>
                </a:solidFill>
                <a:latin typeface="Verdana"/>
                <a:cs typeface="Verdana"/>
              </a:rPr>
              <a:t>same.</a:t>
            </a:r>
            <a:r>
              <a:rPr dirty="0" sz="21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1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30">
                <a:solidFill>
                  <a:srgbClr val="FFFFFF"/>
                </a:solidFill>
                <a:latin typeface="Verdana"/>
                <a:cs typeface="Verdana"/>
              </a:rPr>
              <a:t>example,</a:t>
            </a:r>
            <a:r>
              <a:rPr dirty="0" sz="21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Tom</a:t>
            </a:r>
            <a:r>
              <a:rPr dirty="0" sz="21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1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35">
                <a:solidFill>
                  <a:srgbClr val="FFFFFF"/>
                </a:solidFill>
                <a:latin typeface="Verdana"/>
                <a:cs typeface="Verdana"/>
              </a:rPr>
              <a:t>Jerry</a:t>
            </a:r>
            <a:r>
              <a:rPr dirty="0" sz="21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3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1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30">
                <a:solidFill>
                  <a:srgbClr val="FFFFFF"/>
                </a:solidFill>
                <a:latin typeface="Verdana"/>
                <a:cs typeface="Verdana"/>
              </a:rPr>
              <a:t>cartoons,</a:t>
            </a:r>
            <a:r>
              <a:rPr dirty="0" sz="21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whereas</a:t>
            </a:r>
            <a:r>
              <a:rPr dirty="0" sz="21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85">
                <a:solidFill>
                  <a:srgbClr val="FFFFFF"/>
                </a:solidFill>
                <a:latin typeface="Verdana"/>
                <a:cs typeface="Verdana"/>
              </a:rPr>
              <a:t>Pokemon</a:t>
            </a:r>
            <a:r>
              <a:rPr dirty="0" sz="21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3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1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Anime,</a:t>
            </a:r>
            <a:r>
              <a:rPr dirty="0" sz="21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despite</a:t>
            </a:r>
            <a:r>
              <a:rPr dirty="0" sz="21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shows</a:t>
            </a:r>
            <a:r>
              <a:rPr dirty="0" sz="21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60">
                <a:solidFill>
                  <a:srgbClr val="FFFFFF"/>
                </a:solidFill>
                <a:latin typeface="Verdana"/>
                <a:cs typeface="Verdana"/>
              </a:rPr>
              <a:t>being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created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using</a:t>
            </a:r>
            <a:r>
              <a:rPr dirty="0" sz="21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same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45">
                <a:solidFill>
                  <a:srgbClr val="FFFFFF"/>
                </a:solidFill>
                <a:latin typeface="Verdana"/>
                <a:cs typeface="Verdana"/>
              </a:rPr>
              <a:t>software.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1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3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60">
                <a:solidFill>
                  <a:srgbClr val="FFFFFF"/>
                </a:solidFill>
                <a:latin typeface="Verdana"/>
                <a:cs typeface="Verdana"/>
              </a:rPr>
              <a:t>result,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while</a:t>
            </a:r>
            <a:r>
              <a:rPr dirty="0" sz="21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25">
                <a:solidFill>
                  <a:srgbClr val="FFFFFF"/>
                </a:solidFill>
                <a:latin typeface="Verdana"/>
                <a:cs typeface="Verdana"/>
              </a:rPr>
              <a:t>all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65">
                <a:solidFill>
                  <a:srgbClr val="FFFFFF"/>
                </a:solidFill>
                <a:latin typeface="Verdana"/>
                <a:cs typeface="Verdana"/>
              </a:rPr>
              <a:t>Anime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5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3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1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25">
                <a:solidFill>
                  <a:srgbClr val="FFFFFF"/>
                </a:solidFill>
                <a:latin typeface="Verdana"/>
                <a:cs typeface="Verdana"/>
              </a:rPr>
              <a:t>cartoon,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50">
                <a:solidFill>
                  <a:srgbClr val="FFFFFF"/>
                </a:solidFill>
                <a:latin typeface="Verdana"/>
                <a:cs typeface="Verdana"/>
              </a:rPr>
              <a:t>not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25">
                <a:solidFill>
                  <a:srgbClr val="FFFFFF"/>
                </a:solidFill>
                <a:latin typeface="Verdana"/>
                <a:cs typeface="Verdana"/>
              </a:rPr>
              <a:t>all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cartoons</a:t>
            </a:r>
            <a:r>
              <a:rPr dirty="0" sz="21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25">
                <a:solidFill>
                  <a:srgbClr val="FFFFFF"/>
                </a:solidFill>
                <a:latin typeface="Verdana"/>
                <a:cs typeface="Verdana"/>
              </a:rPr>
              <a:t>are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Anime.</a:t>
            </a:r>
            <a:r>
              <a:rPr dirty="0" sz="21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65">
                <a:solidFill>
                  <a:srgbClr val="FFFFFF"/>
                </a:solidFill>
                <a:latin typeface="Verdana"/>
                <a:cs typeface="Verdana"/>
              </a:rPr>
              <a:t>Anime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5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1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25">
                <a:solidFill>
                  <a:srgbClr val="FFFFFF"/>
                </a:solidFill>
                <a:latin typeface="Verdana"/>
                <a:cs typeface="Verdana"/>
              </a:rPr>
              <a:t>also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defined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1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character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characteristics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such</a:t>
            </a:r>
            <a:r>
              <a:rPr dirty="0" sz="21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6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35">
                <a:solidFill>
                  <a:srgbClr val="FFFFFF"/>
                </a:solidFill>
                <a:latin typeface="Verdana"/>
                <a:cs typeface="Verdana"/>
              </a:rPr>
              <a:t>big,</a:t>
            </a:r>
            <a:r>
              <a:rPr dirty="0" sz="21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Verdana"/>
                <a:cs typeface="Verdana"/>
              </a:rPr>
              <a:t>lovable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105">
                <a:solidFill>
                  <a:srgbClr val="FFFFFF"/>
                </a:solidFill>
                <a:latin typeface="Verdana"/>
                <a:cs typeface="Verdana"/>
              </a:rPr>
              <a:t>eyes,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petite</a:t>
            </a:r>
            <a:r>
              <a:rPr dirty="0" sz="21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65">
                <a:solidFill>
                  <a:srgbClr val="FFFFFF"/>
                </a:solidFill>
                <a:latin typeface="Verdana"/>
                <a:cs typeface="Verdana"/>
              </a:rPr>
              <a:t>noses,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60">
                <a:solidFill>
                  <a:srgbClr val="FFFFFF"/>
                </a:solidFill>
                <a:latin typeface="Verdana"/>
                <a:cs typeface="Verdana"/>
              </a:rPr>
              <a:t>etc.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40">
                <a:solidFill>
                  <a:srgbClr val="FFFFFF"/>
                </a:solidFill>
                <a:latin typeface="Verdana"/>
                <a:cs typeface="Verdana"/>
              </a:rPr>
              <a:t>Bright </a:t>
            </a:r>
            <a:r>
              <a:rPr dirty="0" sz="2100" spc="50">
                <a:solidFill>
                  <a:srgbClr val="FFFFFF"/>
                </a:solidFill>
                <a:latin typeface="Verdana"/>
                <a:cs typeface="Verdana"/>
              </a:rPr>
              <a:t>lighting</a:t>
            </a:r>
            <a:r>
              <a:rPr dirty="0" sz="21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1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precise</a:t>
            </a:r>
            <a:r>
              <a:rPr dirty="0" sz="21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angles</a:t>
            </a:r>
            <a:r>
              <a:rPr dirty="0" sz="21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55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1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50">
                <a:solidFill>
                  <a:srgbClr val="FFFFFF"/>
                </a:solidFill>
                <a:latin typeface="Verdana"/>
                <a:cs typeface="Verdana"/>
              </a:rPr>
              <a:t>quick</a:t>
            </a:r>
            <a:r>
              <a:rPr dirty="0" sz="21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camera</a:t>
            </a:r>
            <a:r>
              <a:rPr dirty="0" sz="21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movements</a:t>
            </a:r>
            <a:r>
              <a:rPr dirty="0" sz="21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60">
                <a:solidFill>
                  <a:srgbClr val="FFFFFF"/>
                </a:solidFill>
                <a:latin typeface="Verdana"/>
                <a:cs typeface="Verdana"/>
              </a:rPr>
              <a:t>add</a:t>
            </a:r>
            <a:r>
              <a:rPr dirty="0" sz="21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1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1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excitement</a:t>
            </a:r>
            <a:r>
              <a:rPr dirty="0" sz="21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1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60">
                <a:solidFill>
                  <a:srgbClr val="FFFFFF"/>
                </a:solidFill>
                <a:latin typeface="Verdana"/>
                <a:cs typeface="Verdana"/>
              </a:rPr>
              <a:t>watching</a:t>
            </a:r>
            <a:r>
              <a:rPr dirty="0" sz="21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65">
                <a:solidFill>
                  <a:srgbClr val="FFFFFF"/>
                </a:solidFill>
                <a:latin typeface="Verdana"/>
                <a:cs typeface="Verdana"/>
              </a:rPr>
              <a:t>Anime</a:t>
            </a:r>
            <a:r>
              <a:rPr dirty="0" sz="21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30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100" spc="-3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distinguishing</a:t>
            </a:r>
            <a:r>
              <a:rPr dirty="0" sz="21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characteristics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1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animation.</a:t>
            </a:r>
            <a:r>
              <a:rPr dirty="0" sz="21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65">
                <a:solidFill>
                  <a:srgbClr val="FFFFFF"/>
                </a:solidFill>
                <a:latin typeface="Verdana"/>
                <a:cs typeface="Verdana"/>
              </a:rPr>
              <a:t>Anime</a:t>
            </a:r>
            <a:r>
              <a:rPr dirty="0" sz="21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5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utilized</a:t>
            </a:r>
            <a:r>
              <a:rPr dirty="0" sz="21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tell</a:t>
            </a:r>
            <a:r>
              <a:rPr dirty="0" sz="21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30">
                <a:solidFill>
                  <a:srgbClr val="FFFFFF"/>
                </a:solidFill>
                <a:latin typeface="Verdana"/>
                <a:cs typeface="Verdana"/>
              </a:rPr>
              <a:t>stories</a:t>
            </a:r>
            <a:r>
              <a:rPr dirty="0" sz="21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30">
                <a:solidFill>
                  <a:srgbClr val="FFFFFF"/>
                </a:solidFill>
                <a:latin typeface="Verdana"/>
                <a:cs typeface="Verdana"/>
              </a:rPr>
              <a:t>various</a:t>
            </a:r>
            <a:r>
              <a:rPr dirty="0" sz="21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walks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1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20">
                <a:solidFill>
                  <a:srgbClr val="FFFFFF"/>
                </a:solidFill>
                <a:latin typeface="Verdana"/>
                <a:cs typeface="Verdana"/>
              </a:rPr>
              <a:t>life,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whether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20">
                <a:solidFill>
                  <a:srgbClr val="FFFFFF"/>
                </a:solidFill>
                <a:latin typeface="Verdana"/>
                <a:cs typeface="Verdana"/>
              </a:rPr>
              <a:t>supernatural,</a:t>
            </a:r>
            <a:r>
              <a:rPr dirty="0" sz="21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50">
                <a:solidFill>
                  <a:srgbClr val="FFFFFF"/>
                </a:solidFill>
                <a:latin typeface="Verdana"/>
                <a:cs typeface="Verdana"/>
              </a:rPr>
              <a:t>sci-</a:t>
            </a:r>
            <a:r>
              <a:rPr dirty="0" sz="2100" spc="-130">
                <a:solidFill>
                  <a:srgbClr val="FFFFFF"/>
                </a:solidFill>
                <a:latin typeface="Verdana"/>
                <a:cs typeface="Verdana"/>
              </a:rPr>
              <a:t>fi,</a:t>
            </a:r>
            <a:r>
              <a:rPr dirty="0" sz="21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50">
                <a:solidFill>
                  <a:srgbClr val="FFFFFF"/>
                </a:solidFill>
                <a:latin typeface="Verdana"/>
                <a:cs typeface="Verdana"/>
              </a:rPr>
              <a:t>thrillers,</a:t>
            </a:r>
            <a:r>
              <a:rPr dirty="0" sz="21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2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non-</a:t>
            </a:r>
            <a:r>
              <a:rPr dirty="0" sz="2100" spc="-25">
                <a:solidFill>
                  <a:srgbClr val="FFFFFF"/>
                </a:solidFill>
                <a:latin typeface="Verdana"/>
                <a:cs typeface="Verdana"/>
              </a:rPr>
              <a:t>fiction.</a:t>
            </a:r>
            <a:r>
              <a:rPr dirty="0" sz="21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65">
                <a:solidFill>
                  <a:srgbClr val="FFFFFF"/>
                </a:solidFill>
                <a:latin typeface="Verdana"/>
                <a:cs typeface="Verdana"/>
              </a:rPr>
              <a:t>Anime</a:t>
            </a:r>
            <a:r>
              <a:rPr dirty="0" sz="21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21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30">
                <a:solidFill>
                  <a:srgbClr val="FFFFFF"/>
                </a:solidFill>
                <a:latin typeface="Verdana"/>
                <a:cs typeface="Verdana"/>
              </a:rPr>
              <a:t>always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55">
                <a:solidFill>
                  <a:srgbClr val="FFFFFF"/>
                </a:solidFill>
                <a:latin typeface="Verdana"/>
                <a:cs typeface="Verdana"/>
              </a:rPr>
              <a:t>been</a:t>
            </a:r>
            <a:r>
              <a:rPr dirty="0" sz="21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popular</a:t>
            </a:r>
            <a:r>
              <a:rPr dirty="0" sz="21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1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20">
                <a:solidFill>
                  <a:srgbClr val="FFFFFF"/>
                </a:solidFill>
                <a:latin typeface="Verdana"/>
                <a:cs typeface="Verdana"/>
              </a:rPr>
              <a:t>Japan,</a:t>
            </a:r>
            <a:r>
              <a:rPr dirty="0" sz="21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65">
                <a:solidFill>
                  <a:srgbClr val="FFFFFF"/>
                </a:solidFill>
                <a:latin typeface="Verdana"/>
                <a:cs typeface="Verdana"/>
              </a:rPr>
              <a:t>but</a:t>
            </a:r>
            <a:r>
              <a:rPr dirty="0" sz="21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21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Verdana"/>
                <a:cs typeface="Verdana"/>
              </a:rPr>
              <a:t>gained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international</a:t>
            </a:r>
            <a:r>
              <a:rPr dirty="0" sz="21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recognition</a:t>
            </a:r>
            <a:r>
              <a:rPr dirty="0" sz="21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following</a:t>
            </a:r>
            <a:r>
              <a:rPr dirty="0" sz="21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1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success</a:t>
            </a:r>
            <a:r>
              <a:rPr dirty="0" sz="21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1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85">
                <a:solidFill>
                  <a:srgbClr val="FFFFFF"/>
                </a:solidFill>
                <a:latin typeface="Verdana"/>
                <a:cs typeface="Verdana"/>
              </a:rPr>
              <a:t>Pokemon</a:t>
            </a:r>
            <a:r>
              <a:rPr dirty="0" sz="21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1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Dragon</a:t>
            </a:r>
            <a:r>
              <a:rPr dirty="0" sz="21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Ball</a:t>
            </a:r>
            <a:r>
              <a:rPr dirty="0" sz="21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204">
                <a:solidFill>
                  <a:srgbClr val="FFFFFF"/>
                </a:solidFill>
                <a:latin typeface="Verdana"/>
                <a:cs typeface="Verdana"/>
              </a:rPr>
              <a:t>Z.</a:t>
            </a:r>
            <a:r>
              <a:rPr dirty="0" sz="21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65">
                <a:solidFill>
                  <a:srgbClr val="FFFFFF"/>
                </a:solidFill>
                <a:latin typeface="Verdana"/>
                <a:cs typeface="Verdana"/>
              </a:rPr>
              <a:t>Anime</a:t>
            </a:r>
            <a:r>
              <a:rPr dirty="0" sz="21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was</a:t>
            </a:r>
            <a:r>
              <a:rPr dirty="0" sz="21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65">
                <a:solidFill>
                  <a:srgbClr val="FFFFFF"/>
                </a:solidFill>
                <a:latin typeface="Verdana"/>
                <a:cs typeface="Verdana"/>
              </a:rPr>
              <a:t>made</a:t>
            </a:r>
            <a:r>
              <a:rPr dirty="0" sz="21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2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1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45">
                <a:solidFill>
                  <a:srgbClr val="FFFFFF"/>
                </a:solidFill>
                <a:latin typeface="Verdana"/>
                <a:cs typeface="Verdana"/>
              </a:rPr>
              <a:t>both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youngsters</a:t>
            </a:r>
            <a:r>
              <a:rPr dirty="0" sz="21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1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40">
                <a:solidFill>
                  <a:srgbClr val="FFFFFF"/>
                </a:solidFill>
                <a:latin typeface="Verdana"/>
                <a:cs typeface="Verdana"/>
              </a:rPr>
              <a:t>adults.</a:t>
            </a:r>
            <a:r>
              <a:rPr dirty="0" sz="21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Animators</a:t>
            </a:r>
            <a:r>
              <a:rPr dirty="0" sz="21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3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1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experimenting</a:t>
            </a:r>
            <a:r>
              <a:rPr dirty="0" sz="21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55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1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75">
                <a:solidFill>
                  <a:srgbClr val="FFFFFF"/>
                </a:solidFill>
                <a:latin typeface="Verdana"/>
                <a:cs typeface="Verdana"/>
              </a:rPr>
              <a:t>new</a:t>
            </a:r>
            <a:r>
              <a:rPr dirty="0" sz="21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plots</a:t>
            </a:r>
            <a:r>
              <a:rPr dirty="0" sz="21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1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digital</a:t>
            </a:r>
            <a:r>
              <a:rPr dirty="0" sz="21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technology</a:t>
            </a:r>
            <a:r>
              <a:rPr dirty="0" sz="21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1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increase</a:t>
            </a:r>
            <a:r>
              <a:rPr dirty="0" sz="21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2100" spc="50">
                <a:solidFill>
                  <a:srgbClr val="FFFFFF"/>
                </a:solidFill>
                <a:latin typeface="Verdana"/>
                <a:cs typeface="Verdana"/>
              </a:rPr>
              <a:t>anime</a:t>
            </a:r>
            <a:r>
              <a:rPr dirty="0" sz="21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40">
                <a:solidFill>
                  <a:srgbClr val="FFFFFF"/>
                </a:solidFill>
                <a:latin typeface="Verdana"/>
                <a:cs typeface="Verdana"/>
              </a:rPr>
              <a:t>business.</a:t>
            </a:r>
            <a:r>
              <a:rPr dirty="0" sz="21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1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5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1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1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technology</a:t>
            </a:r>
            <a:r>
              <a:rPr dirty="0" sz="21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1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software</a:t>
            </a:r>
            <a:r>
              <a:rPr dirty="0" sz="21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21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allowed</a:t>
            </a:r>
            <a:r>
              <a:rPr dirty="0" sz="21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animation</a:t>
            </a:r>
            <a:r>
              <a:rPr dirty="0" sz="21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35">
                <a:solidFill>
                  <a:srgbClr val="FFFFFF"/>
                </a:solidFill>
                <a:latin typeface="Verdana"/>
                <a:cs typeface="Verdana"/>
              </a:rPr>
              <a:t>artists</a:t>
            </a:r>
            <a:r>
              <a:rPr dirty="0" sz="21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1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improve</a:t>
            </a:r>
            <a:r>
              <a:rPr dirty="0" sz="21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20">
                <a:solidFill>
                  <a:srgbClr val="FFFFFF"/>
                </a:solidFill>
                <a:latin typeface="Verdana"/>
                <a:cs typeface="Verdana"/>
              </a:rPr>
              <a:t>their figures'</a:t>
            </a:r>
            <a:r>
              <a:rPr dirty="0" sz="21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Verdana"/>
                <a:cs typeface="Verdana"/>
              </a:rPr>
              <a:t>appearance,</a:t>
            </a:r>
            <a:r>
              <a:rPr dirty="0" sz="21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25">
                <a:solidFill>
                  <a:srgbClr val="FFFFFF"/>
                </a:solidFill>
                <a:latin typeface="Verdana"/>
                <a:cs typeface="Verdana"/>
              </a:rPr>
              <a:t>action,</a:t>
            </a:r>
            <a:r>
              <a:rPr dirty="0" sz="21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1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Verdana"/>
                <a:cs typeface="Verdana"/>
              </a:rPr>
              <a:t>aesthetics.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430877" y="2018479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0572841" y="5546049"/>
            <a:ext cx="7715250" cy="2466340"/>
            <a:chOff x="10572841" y="5546049"/>
            <a:chExt cx="7715250" cy="2466340"/>
          </a:xfrm>
        </p:grpSpPr>
        <p:sp>
          <p:nvSpPr>
            <p:cNvPr id="4" name="object 4" descr=""/>
            <p:cNvSpPr/>
            <p:nvPr/>
          </p:nvSpPr>
          <p:spPr>
            <a:xfrm>
              <a:off x="10572841" y="5546049"/>
              <a:ext cx="7715250" cy="2466340"/>
            </a:xfrm>
            <a:custGeom>
              <a:avLst/>
              <a:gdLst/>
              <a:ahLst/>
              <a:cxnLst/>
              <a:rect l="l" t="t" r="r" b="b"/>
              <a:pathLst>
                <a:path w="7715250" h="2466340">
                  <a:moveTo>
                    <a:pt x="7193229" y="2466005"/>
                  </a:moveTo>
                  <a:lnTo>
                    <a:pt x="952153" y="2466005"/>
                  </a:lnTo>
                  <a:lnTo>
                    <a:pt x="902130" y="2464682"/>
                  </a:lnTo>
                  <a:lnTo>
                    <a:pt x="852131" y="2460714"/>
                  </a:lnTo>
                  <a:lnTo>
                    <a:pt x="802598" y="2454147"/>
                  </a:lnTo>
                  <a:lnTo>
                    <a:pt x="753625" y="2445021"/>
                  </a:lnTo>
                  <a:lnTo>
                    <a:pt x="705308" y="2433377"/>
                  </a:lnTo>
                  <a:lnTo>
                    <a:pt x="657740" y="2419252"/>
                  </a:lnTo>
                  <a:lnTo>
                    <a:pt x="611016" y="2402688"/>
                  </a:lnTo>
                  <a:lnTo>
                    <a:pt x="565231" y="2383722"/>
                  </a:lnTo>
                  <a:lnTo>
                    <a:pt x="520480" y="2362394"/>
                  </a:lnTo>
                  <a:lnTo>
                    <a:pt x="476858" y="2338743"/>
                  </a:lnTo>
                  <a:lnTo>
                    <a:pt x="434458" y="2312810"/>
                  </a:lnTo>
                  <a:lnTo>
                    <a:pt x="393376" y="2284632"/>
                  </a:lnTo>
                  <a:lnTo>
                    <a:pt x="353706" y="2254250"/>
                  </a:lnTo>
                  <a:lnTo>
                    <a:pt x="315544" y="2221704"/>
                  </a:lnTo>
                  <a:lnTo>
                    <a:pt x="278983" y="2187031"/>
                  </a:lnTo>
                  <a:lnTo>
                    <a:pt x="244310" y="2150470"/>
                  </a:lnTo>
                  <a:lnTo>
                    <a:pt x="211763" y="2112307"/>
                  </a:lnTo>
                  <a:lnTo>
                    <a:pt x="181381" y="2072637"/>
                  </a:lnTo>
                  <a:lnTo>
                    <a:pt x="153204" y="2031555"/>
                  </a:lnTo>
                  <a:lnTo>
                    <a:pt x="127270" y="1989156"/>
                  </a:lnTo>
                  <a:lnTo>
                    <a:pt x="103620" y="1945533"/>
                  </a:lnTo>
                  <a:lnTo>
                    <a:pt x="82292" y="1900782"/>
                  </a:lnTo>
                  <a:lnTo>
                    <a:pt x="63326" y="1854997"/>
                  </a:lnTo>
                  <a:lnTo>
                    <a:pt x="46761" y="1808274"/>
                  </a:lnTo>
                  <a:lnTo>
                    <a:pt x="32637" y="1760706"/>
                  </a:lnTo>
                  <a:lnTo>
                    <a:pt x="20992" y="1712388"/>
                  </a:lnTo>
                  <a:lnTo>
                    <a:pt x="11867" y="1663416"/>
                  </a:lnTo>
                  <a:lnTo>
                    <a:pt x="5300" y="1613883"/>
                  </a:lnTo>
                  <a:lnTo>
                    <a:pt x="1331" y="1563884"/>
                  </a:lnTo>
                  <a:lnTo>
                    <a:pt x="0" y="1513523"/>
                  </a:lnTo>
                  <a:lnTo>
                    <a:pt x="0" y="952490"/>
                  </a:lnTo>
                  <a:lnTo>
                    <a:pt x="1331" y="902129"/>
                  </a:lnTo>
                  <a:lnTo>
                    <a:pt x="5300" y="852130"/>
                  </a:lnTo>
                  <a:lnTo>
                    <a:pt x="11867" y="802595"/>
                  </a:lnTo>
                  <a:lnTo>
                    <a:pt x="20992" y="753621"/>
                  </a:lnTo>
                  <a:lnTo>
                    <a:pt x="32637" y="705301"/>
                  </a:lnTo>
                  <a:lnTo>
                    <a:pt x="46761" y="657731"/>
                  </a:lnTo>
                  <a:lnTo>
                    <a:pt x="63326" y="611005"/>
                  </a:lnTo>
                  <a:lnTo>
                    <a:pt x="82292" y="565219"/>
                  </a:lnTo>
                  <a:lnTo>
                    <a:pt x="103620" y="520467"/>
                  </a:lnTo>
                  <a:lnTo>
                    <a:pt x="127270" y="476844"/>
                  </a:lnTo>
                  <a:lnTo>
                    <a:pt x="153204" y="434445"/>
                  </a:lnTo>
                  <a:lnTo>
                    <a:pt x="181381" y="393364"/>
                  </a:lnTo>
                  <a:lnTo>
                    <a:pt x="211763" y="353697"/>
                  </a:lnTo>
                  <a:lnTo>
                    <a:pt x="244310" y="315539"/>
                  </a:lnTo>
                  <a:lnTo>
                    <a:pt x="278983" y="278983"/>
                  </a:lnTo>
                  <a:lnTo>
                    <a:pt x="315544" y="244305"/>
                  </a:lnTo>
                  <a:lnTo>
                    <a:pt x="353706" y="211754"/>
                  </a:lnTo>
                  <a:lnTo>
                    <a:pt x="393376" y="181370"/>
                  </a:lnTo>
                  <a:lnTo>
                    <a:pt x="434458" y="153191"/>
                  </a:lnTo>
                  <a:lnTo>
                    <a:pt x="476858" y="127257"/>
                  </a:lnTo>
                  <a:lnTo>
                    <a:pt x="520480" y="103607"/>
                  </a:lnTo>
                  <a:lnTo>
                    <a:pt x="565231" y="82280"/>
                  </a:lnTo>
                  <a:lnTo>
                    <a:pt x="611016" y="63315"/>
                  </a:lnTo>
                  <a:lnTo>
                    <a:pt x="657740" y="46752"/>
                  </a:lnTo>
                  <a:lnTo>
                    <a:pt x="705308" y="32630"/>
                  </a:lnTo>
                  <a:lnTo>
                    <a:pt x="753625" y="20987"/>
                  </a:lnTo>
                  <a:lnTo>
                    <a:pt x="802598" y="11864"/>
                  </a:lnTo>
                  <a:lnTo>
                    <a:pt x="852131" y="5299"/>
                  </a:lnTo>
                  <a:lnTo>
                    <a:pt x="902130" y="1331"/>
                  </a:lnTo>
                  <a:lnTo>
                    <a:pt x="952495" y="0"/>
                  </a:lnTo>
                  <a:lnTo>
                    <a:pt x="7192887" y="0"/>
                  </a:lnTo>
                  <a:lnTo>
                    <a:pt x="7243253" y="1331"/>
                  </a:lnTo>
                  <a:lnTo>
                    <a:pt x="7293253" y="5299"/>
                  </a:lnTo>
                  <a:lnTo>
                    <a:pt x="7342787" y="11864"/>
                  </a:lnTo>
                  <a:lnTo>
                    <a:pt x="7391762" y="20987"/>
                  </a:lnTo>
                  <a:lnTo>
                    <a:pt x="7440081" y="32630"/>
                  </a:lnTo>
                  <a:lnTo>
                    <a:pt x="7487651" y="46752"/>
                  </a:lnTo>
                  <a:lnTo>
                    <a:pt x="7534377" y="63315"/>
                  </a:lnTo>
                  <a:lnTo>
                    <a:pt x="7580163" y="82280"/>
                  </a:lnTo>
                  <a:lnTo>
                    <a:pt x="7624915" y="103607"/>
                  </a:lnTo>
                  <a:lnTo>
                    <a:pt x="7668538" y="127257"/>
                  </a:lnTo>
                  <a:lnTo>
                    <a:pt x="7710937" y="153191"/>
                  </a:lnTo>
                  <a:lnTo>
                    <a:pt x="7715158" y="156086"/>
                  </a:lnTo>
                  <a:lnTo>
                    <a:pt x="7715158" y="2309915"/>
                  </a:lnTo>
                  <a:lnTo>
                    <a:pt x="7668538" y="2338743"/>
                  </a:lnTo>
                  <a:lnTo>
                    <a:pt x="7624915" y="2362394"/>
                  </a:lnTo>
                  <a:lnTo>
                    <a:pt x="7580163" y="2383722"/>
                  </a:lnTo>
                  <a:lnTo>
                    <a:pt x="7534377" y="2402688"/>
                  </a:lnTo>
                  <a:lnTo>
                    <a:pt x="7487651" y="2419252"/>
                  </a:lnTo>
                  <a:lnTo>
                    <a:pt x="7440081" y="2433377"/>
                  </a:lnTo>
                  <a:lnTo>
                    <a:pt x="7391762" y="2445021"/>
                  </a:lnTo>
                  <a:lnTo>
                    <a:pt x="7342787" y="2454147"/>
                  </a:lnTo>
                  <a:lnTo>
                    <a:pt x="7293253" y="2460714"/>
                  </a:lnTo>
                  <a:lnTo>
                    <a:pt x="7243253" y="2464682"/>
                  </a:lnTo>
                  <a:lnTo>
                    <a:pt x="7193229" y="2466005"/>
                  </a:lnTo>
                  <a:close/>
                </a:path>
              </a:pathLst>
            </a:custGeom>
            <a:solidFill>
              <a:srgbClr val="50637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08152" y="5849050"/>
              <a:ext cx="1990724" cy="199070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0861766" y="5769528"/>
              <a:ext cx="1960245" cy="1960245"/>
            </a:xfrm>
            <a:custGeom>
              <a:avLst/>
              <a:gdLst/>
              <a:ahLst/>
              <a:cxnLst/>
              <a:rect l="l" t="t" r="r" b="b"/>
              <a:pathLst>
                <a:path w="1960245" h="1960245">
                  <a:moveTo>
                    <a:pt x="980346" y="1960224"/>
                  </a:moveTo>
                  <a:lnTo>
                    <a:pt x="932622" y="1959099"/>
                  </a:lnTo>
                  <a:lnTo>
                    <a:pt x="885719" y="1955742"/>
                  </a:lnTo>
                  <a:lnTo>
                    <a:pt x="839450" y="1950211"/>
                  </a:lnTo>
                  <a:lnTo>
                    <a:pt x="793866" y="1942556"/>
                  </a:lnTo>
                  <a:lnTo>
                    <a:pt x="749021" y="1932829"/>
                  </a:lnTo>
                  <a:lnTo>
                    <a:pt x="704963" y="1921081"/>
                  </a:lnTo>
                  <a:lnTo>
                    <a:pt x="661746" y="1907363"/>
                  </a:lnTo>
                  <a:lnTo>
                    <a:pt x="619420" y="1891727"/>
                  </a:lnTo>
                  <a:lnTo>
                    <a:pt x="578037" y="1874224"/>
                  </a:lnTo>
                  <a:lnTo>
                    <a:pt x="537647" y="1854906"/>
                  </a:lnTo>
                  <a:lnTo>
                    <a:pt x="498303" y="1833824"/>
                  </a:lnTo>
                  <a:lnTo>
                    <a:pt x="460056" y="1811028"/>
                  </a:lnTo>
                  <a:lnTo>
                    <a:pt x="422957" y="1786572"/>
                  </a:lnTo>
                  <a:lnTo>
                    <a:pt x="387056" y="1760505"/>
                  </a:lnTo>
                  <a:lnTo>
                    <a:pt x="352407" y="1732879"/>
                  </a:lnTo>
                  <a:lnTo>
                    <a:pt x="319060" y="1703746"/>
                  </a:lnTo>
                  <a:lnTo>
                    <a:pt x="287066" y="1673157"/>
                  </a:lnTo>
                  <a:lnTo>
                    <a:pt x="256477" y="1641163"/>
                  </a:lnTo>
                  <a:lnTo>
                    <a:pt x="227344" y="1607816"/>
                  </a:lnTo>
                  <a:lnTo>
                    <a:pt x="199718" y="1573167"/>
                  </a:lnTo>
                  <a:lnTo>
                    <a:pt x="173651" y="1537267"/>
                  </a:lnTo>
                  <a:lnTo>
                    <a:pt x="149195" y="1500167"/>
                  </a:lnTo>
                  <a:lnTo>
                    <a:pt x="126400" y="1461920"/>
                  </a:lnTo>
                  <a:lnTo>
                    <a:pt x="105317" y="1422576"/>
                  </a:lnTo>
                  <a:lnTo>
                    <a:pt x="85999" y="1382186"/>
                  </a:lnTo>
                  <a:lnTo>
                    <a:pt x="68496" y="1340803"/>
                  </a:lnTo>
                  <a:lnTo>
                    <a:pt x="52860" y="1298477"/>
                  </a:lnTo>
                  <a:lnTo>
                    <a:pt x="39143" y="1255260"/>
                  </a:lnTo>
                  <a:lnTo>
                    <a:pt x="27394" y="1211203"/>
                  </a:lnTo>
                  <a:lnTo>
                    <a:pt x="17667" y="1166357"/>
                  </a:lnTo>
                  <a:lnTo>
                    <a:pt x="10012" y="1120774"/>
                  </a:lnTo>
                  <a:lnTo>
                    <a:pt x="4481" y="1074505"/>
                  </a:lnTo>
                  <a:lnTo>
                    <a:pt x="1124" y="1027601"/>
                  </a:lnTo>
                  <a:lnTo>
                    <a:pt x="0" y="979882"/>
                  </a:lnTo>
                  <a:lnTo>
                    <a:pt x="1124" y="932625"/>
                  </a:lnTo>
                  <a:lnTo>
                    <a:pt x="4481" y="885719"/>
                  </a:lnTo>
                  <a:lnTo>
                    <a:pt x="10012" y="839448"/>
                  </a:lnTo>
                  <a:lnTo>
                    <a:pt x="17667" y="793863"/>
                  </a:lnTo>
                  <a:lnTo>
                    <a:pt x="27394" y="749016"/>
                  </a:lnTo>
                  <a:lnTo>
                    <a:pt x="39143" y="704958"/>
                  </a:lnTo>
                  <a:lnTo>
                    <a:pt x="52860" y="661740"/>
                  </a:lnTo>
                  <a:lnTo>
                    <a:pt x="68496" y="619413"/>
                  </a:lnTo>
                  <a:lnTo>
                    <a:pt x="85999" y="578029"/>
                  </a:lnTo>
                  <a:lnTo>
                    <a:pt x="105317" y="537639"/>
                  </a:lnTo>
                  <a:lnTo>
                    <a:pt x="126400" y="498295"/>
                  </a:lnTo>
                  <a:lnTo>
                    <a:pt x="149195" y="460048"/>
                  </a:lnTo>
                  <a:lnTo>
                    <a:pt x="173651" y="422949"/>
                  </a:lnTo>
                  <a:lnTo>
                    <a:pt x="199718" y="387049"/>
                  </a:lnTo>
                  <a:lnTo>
                    <a:pt x="227344" y="352400"/>
                  </a:lnTo>
                  <a:lnTo>
                    <a:pt x="256477" y="319053"/>
                  </a:lnTo>
                  <a:lnTo>
                    <a:pt x="287066" y="287060"/>
                  </a:lnTo>
                  <a:lnTo>
                    <a:pt x="319060" y="256472"/>
                  </a:lnTo>
                  <a:lnTo>
                    <a:pt x="352407" y="227339"/>
                  </a:lnTo>
                  <a:lnTo>
                    <a:pt x="387056" y="199715"/>
                  </a:lnTo>
                  <a:lnTo>
                    <a:pt x="422957" y="173649"/>
                  </a:lnTo>
                  <a:lnTo>
                    <a:pt x="460056" y="149193"/>
                  </a:lnTo>
                  <a:lnTo>
                    <a:pt x="498303" y="126398"/>
                  </a:lnTo>
                  <a:lnTo>
                    <a:pt x="537647" y="105317"/>
                  </a:lnTo>
                  <a:lnTo>
                    <a:pt x="578037" y="86000"/>
                  </a:lnTo>
                  <a:lnTo>
                    <a:pt x="619420" y="68498"/>
                  </a:lnTo>
                  <a:lnTo>
                    <a:pt x="661746" y="52863"/>
                  </a:lnTo>
                  <a:lnTo>
                    <a:pt x="704963" y="39146"/>
                  </a:lnTo>
                  <a:lnTo>
                    <a:pt x="749021" y="27398"/>
                  </a:lnTo>
                  <a:lnTo>
                    <a:pt x="793866" y="17671"/>
                  </a:lnTo>
                  <a:lnTo>
                    <a:pt x="839450" y="10017"/>
                  </a:lnTo>
                  <a:lnTo>
                    <a:pt x="885719" y="4486"/>
                  </a:lnTo>
                  <a:lnTo>
                    <a:pt x="932622" y="1130"/>
                  </a:lnTo>
                  <a:lnTo>
                    <a:pt x="980103" y="0"/>
                  </a:lnTo>
                  <a:lnTo>
                    <a:pt x="1027596" y="1130"/>
                  </a:lnTo>
                  <a:lnTo>
                    <a:pt x="1074499" y="4486"/>
                  </a:lnTo>
                  <a:lnTo>
                    <a:pt x="1120768" y="10017"/>
                  </a:lnTo>
                  <a:lnTo>
                    <a:pt x="1166351" y="17671"/>
                  </a:lnTo>
                  <a:lnTo>
                    <a:pt x="1211197" y="27398"/>
                  </a:lnTo>
                  <a:lnTo>
                    <a:pt x="1255254" y="39146"/>
                  </a:lnTo>
                  <a:lnTo>
                    <a:pt x="1298472" y="52863"/>
                  </a:lnTo>
                  <a:lnTo>
                    <a:pt x="1340798" y="68498"/>
                  </a:lnTo>
                  <a:lnTo>
                    <a:pt x="1382181" y="86000"/>
                  </a:lnTo>
                  <a:lnTo>
                    <a:pt x="1422570" y="105317"/>
                  </a:lnTo>
                  <a:lnTo>
                    <a:pt x="1461914" y="126398"/>
                  </a:lnTo>
                  <a:lnTo>
                    <a:pt x="1500162" y="149193"/>
                  </a:lnTo>
                  <a:lnTo>
                    <a:pt x="1537261" y="173649"/>
                  </a:lnTo>
                  <a:lnTo>
                    <a:pt x="1573161" y="199715"/>
                  </a:lnTo>
                  <a:lnTo>
                    <a:pt x="1607811" y="227339"/>
                  </a:lnTo>
                  <a:lnTo>
                    <a:pt x="1641158" y="256472"/>
                  </a:lnTo>
                  <a:lnTo>
                    <a:pt x="1673152" y="287060"/>
                  </a:lnTo>
                  <a:lnTo>
                    <a:pt x="1703741" y="319053"/>
                  </a:lnTo>
                  <a:lnTo>
                    <a:pt x="1732874" y="352400"/>
                  </a:lnTo>
                  <a:lnTo>
                    <a:pt x="1760499" y="387049"/>
                  </a:lnTo>
                  <a:lnTo>
                    <a:pt x="1786566" y="422949"/>
                  </a:lnTo>
                  <a:lnTo>
                    <a:pt x="1811023" y="460048"/>
                  </a:lnTo>
                  <a:lnTo>
                    <a:pt x="1833818" y="498295"/>
                  </a:lnTo>
                  <a:lnTo>
                    <a:pt x="1854901" y="537639"/>
                  </a:lnTo>
                  <a:lnTo>
                    <a:pt x="1874219" y="578029"/>
                  </a:lnTo>
                  <a:lnTo>
                    <a:pt x="1891722" y="619413"/>
                  </a:lnTo>
                  <a:lnTo>
                    <a:pt x="1907357" y="661740"/>
                  </a:lnTo>
                  <a:lnTo>
                    <a:pt x="1921075" y="704958"/>
                  </a:lnTo>
                  <a:lnTo>
                    <a:pt x="1932823" y="749016"/>
                  </a:lnTo>
                  <a:lnTo>
                    <a:pt x="1942551" y="793863"/>
                  </a:lnTo>
                  <a:lnTo>
                    <a:pt x="1950206" y="839448"/>
                  </a:lnTo>
                  <a:lnTo>
                    <a:pt x="1955737" y="885719"/>
                  </a:lnTo>
                  <a:lnTo>
                    <a:pt x="1959094" y="932625"/>
                  </a:lnTo>
                  <a:lnTo>
                    <a:pt x="1960213" y="980124"/>
                  </a:lnTo>
                  <a:lnTo>
                    <a:pt x="1959094" y="1027601"/>
                  </a:lnTo>
                  <a:lnTo>
                    <a:pt x="1955737" y="1074505"/>
                  </a:lnTo>
                  <a:lnTo>
                    <a:pt x="1950206" y="1120774"/>
                  </a:lnTo>
                  <a:lnTo>
                    <a:pt x="1942551" y="1166357"/>
                  </a:lnTo>
                  <a:lnTo>
                    <a:pt x="1932823" y="1211203"/>
                  </a:lnTo>
                  <a:lnTo>
                    <a:pt x="1921075" y="1255260"/>
                  </a:lnTo>
                  <a:lnTo>
                    <a:pt x="1907357" y="1298477"/>
                  </a:lnTo>
                  <a:lnTo>
                    <a:pt x="1891722" y="1340803"/>
                  </a:lnTo>
                  <a:lnTo>
                    <a:pt x="1874219" y="1382186"/>
                  </a:lnTo>
                  <a:lnTo>
                    <a:pt x="1854901" y="1422576"/>
                  </a:lnTo>
                  <a:lnTo>
                    <a:pt x="1833818" y="1461920"/>
                  </a:lnTo>
                  <a:lnTo>
                    <a:pt x="1811023" y="1500167"/>
                  </a:lnTo>
                  <a:lnTo>
                    <a:pt x="1786566" y="1537267"/>
                  </a:lnTo>
                  <a:lnTo>
                    <a:pt x="1760499" y="1573167"/>
                  </a:lnTo>
                  <a:lnTo>
                    <a:pt x="1732874" y="1607816"/>
                  </a:lnTo>
                  <a:lnTo>
                    <a:pt x="1703741" y="1641163"/>
                  </a:lnTo>
                  <a:lnTo>
                    <a:pt x="1673152" y="1673157"/>
                  </a:lnTo>
                  <a:lnTo>
                    <a:pt x="1641158" y="1703746"/>
                  </a:lnTo>
                  <a:lnTo>
                    <a:pt x="1607811" y="1732879"/>
                  </a:lnTo>
                  <a:lnTo>
                    <a:pt x="1573161" y="1760505"/>
                  </a:lnTo>
                  <a:lnTo>
                    <a:pt x="1537261" y="1786572"/>
                  </a:lnTo>
                  <a:lnTo>
                    <a:pt x="1500162" y="1811028"/>
                  </a:lnTo>
                  <a:lnTo>
                    <a:pt x="1461914" y="1833824"/>
                  </a:lnTo>
                  <a:lnTo>
                    <a:pt x="1422570" y="1854906"/>
                  </a:lnTo>
                  <a:lnTo>
                    <a:pt x="1382181" y="1874224"/>
                  </a:lnTo>
                  <a:lnTo>
                    <a:pt x="1340798" y="1891727"/>
                  </a:lnTo>
                  <a:lnTo>
                    <a:pt x="1298472" y="1907363"/>
                  </a:lnTo>
                  <a:lnTo>
                    <a:pt x="1255254" y="1921081"/>
                  </a:lnTo>
                  <a:lnTo>
                    <a:pt x="1211197" y="1932829"/>
                  </a:lnTo>
                  <a:lnTo>
                    <a:pt x="1166351" y="1942556"/>
                  </a:lnTo>
                  <a:lnTo>
                    <a:pt x="1120768" y="1950211"/>
                  </a:lnTo>
                  <a:lnTo>
                    <a:pt x="1074499" y="1955742"/>
                  </a:lnTo>
                  <a:lnTo>
                    <a:pt x="1027596" y="1959099"/>
                  </a:lnTo>
                  <a:lnTo>
                    <a:pt x="980346" y="19602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7365" cy="1307465"/>
          </a:xfrm>
          <a:custGeom>
            <a:avLst/>
            <a:gdLst/>
            <a:ahLst/>
            <a:cxnLst/>
            <a:rect l="l" t="t" r="r" b="b"/>
            <a:pathLst>
              <a:path w="18287365" h="1307465">
                <a:moveTo>
                  <a:pt x="18286911" y="1307302"/>
                </a:moveTo>
                <a:lnTo>
                  <a:pt x="0" y="1307302"/>
                </a:lnTo>
                <a:lnTo>
                  <a:pt x="0" y="0"/>
                </a:lnTo>
                <a:lnTo>
                  <a:pt x="18286911" y="0"/>
                </a:lnTo>
                <a:lnTo>
                  <a:pt x="18286911" y="1307302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10572841" y="2912738"/>
            <a:ext cx="7715250" cy="2466340"/>
            <a:chOff x="10572841" y="2912738"/>
            <a:chExt cx="7715250" cy="2466340"/>
          </a:xfrm>
        </p:grpSpPr>
        <p:sp>
          <p:nvSpPr>
            <p:cNvPr id="9" name="object 9" descr=""/>
            <p:cNvSpPr/>
            <p:nvPr/>
          </p:nvSpPr>
          <p:spPr>
            <a:xfrm>
              <a:off x="10572841" y="2912738"/>
              <a:ext cx="7715250" cy="2466340"/>
            </a:xfrm>
            <a:custGeom>
              <a:avLst/>
              <a:gdLst/>
              <a:ahLst/>
              <a:cxnLst/>
              <a:rect l="l" t="t" r="r" b="b"/>
              <a:pathLst>
                <a:path w="7715250" h="2466340">
                  <a:moveTo>
                    <a:pt x="7192883" y="2466005"/>
                  </a:moveTo>
                  <a:lnTo>
                    <a:pt x="952499" y="2466005"/>
                  </a:lnTo>
                  <a:lnTo>
                    <a:pt x="902130" y="2464674"/>
                  </a:lnTo>
                  <a:lnTo>
                    <a:pt x="852131" y="2460706"/>
                  </a:lnTo>
                  <a:lnTo>
                    <a:pt x="802598" y="2454141"/>
                  </a:lnTo>
                  <a:lnTo>
                    <a:pt x="753625" y="2445017"/>
                  </a:lnTo>
                  <a:lnTo>
                    <a:pt x="705308" y="2433375"/>
                  </a:lnTo>
                  <a:lnTo>
                    <a:pt x="657740" y="2419252"/>
                  </a:lnTo>
                  <a:lnTo>
                    <a:pt x="611016" y="2402689"/>
                  </a:lnTo>
                  <a:lnTo>
                    <a:pt x="565231" y="2383725"/>
                  </a:lnTo>
                  <a:lnTo>
                    <a:pt x="520480" y="2362398"/>
                  </a:lnTo>
                  <a:lnTo>
                    <a:pt x="476858" y="2338748"/>
                  </a:lnTo>
                  <a:lnTo>
                    <a:pt x="434458" y="2312814"/>
                  </a:lnTo>
                  <a:lnTo>
                    <a:pt x="393376" y="2284635"/>
                  </a:lnTo>
                  <a:lnTo>
                    <a:pt x="353706" y="2254251"/>
                  </a:lnTo>
                  <a:lnTo>
                    <a:pt x="315544" y="2221700"/>
                  </a:lnTo>
                  <a:lnTo>
                    <a:pt x="278983" y="2187022"/>
                  </a:lnTo>
                  <a:lnTo>
                    <a:pt x="244310" y="2150466"/>
                  </a:lnTo>
                  <a:lnTo>
                    <a:pt x="211763" y="2112307"/>
                  </a:lnTo>
                  <a:lnTo>
                    <a:pt x="181381" y="2072640"/>
                  </a:lnTo>
                  <a:lnTo>
                    <a:pt x="153204" y="2031559"/>
                  </a:lnTo>
                  <a:lnTo>
                    <a:pt x="127270" y="1989160"/>
                  </a:lnTo>
                  <a:lnTo>
                    <a:pt x="103620" y="1945537"/>
                  </a:lnTo>
                  <a:lnTo>
                    <a:pt x="82292" y="1900785"/>
                  </a:lnTo>
                  <a:lnTo>
                    <a:pt x="63326" y="1854999"/>
                  </a:lnTo>
                  <a:lnTo>
                    <a:pt x="46761" y="1808274"/>
                  </a:lnTo>
                  <a:lnTo>
                    <a:pt x="32637" y="1760704"/>
                  </a:lnTo>
                  <a:lnTo>
                    <a:pt x="20992" y="1712384"/>
                  </a:lnTo>
                  <a:lnTo>
                    <a:pt x="11867" y="1663409"/>
                  </a:lnTo>
                  <a:lnTo>
                    <a:pt x="5300" y="1613875"/>
                  </a:lnTo>
                  <a:lnTo>
                    <a:pt x="1331" y="1563875"/>
                  </a:lnTo>
                  <a:lnTo>
                    <a:pt x="0" y="1513514"/>
                  </a:lnTo>
                  <a:lnTo>
                    <a:pt x="0" y="952481"/>
                  </a:lnTo>
                  <a:lnTo>
                    <a:pt x="1331" y="902121"/>
                  </a:lnTo>
                  <a:lnTo>
                    <a:pt x="5300" y="852122"/>
                  </a:lnTo>
                  <a:lnTo>
                    <a:pt x="11867" y="802589"/>
                  </a:lnTo>
                  <a:lnTo>
                    <a:pt x="20992" y="753616"/>
                  </a:lnTo>
                  <a:lnTo>
                    <a:pt x="32637" y="705299"/>
                  </a:lnTo>
                  <a:lnTo>
                    <a:pt x="46761" y="657731"/>
                  </a:lnTo>
                  <a:lnTo>
                    <a:pt x="63326" y="611007"/>
                  </a:lnTo>
                  <a:lnTo>
                    <a:pt x="82292" y="565222"/>
                  </a:lnTo>
                  <a:lnTo>
                    <a:pt x="103620" y="520471"/>
                  </a:lnTo>
                  <a:lnTo>
                    <a:pt x="127270" y="476849"/>
                  </a:lnTo>
                  <a:lnTo>
                    <a:pt x="153204" y="434449"/>
                  </a:lnTo>
                  <a:lnTo>
                    <a:pt x="181381" y="393367"/>
                  </a:lnTo>
                  <a:lnTo>
                    <a:pt x="211763" y="353697"/>
                  </a:lnTo>
                  <a:lnTo>
                    <a:pt x="244310" y="315535"/>
                  </a:lnTo>
                  <a:lnTo>
                    <a:pt x="278983" y="278974"/>
                  </a:lnTo>
                  <a:lnTo>
                    <a:pt x="315544" y="244299"/>
                  </a:lnTo>
                  <a:lnTo>
                    <a:pt x="353706" y="211752"/>
                  </a:lnTo>
                  <a:lnTo>
                    <a:pt x="393376" y="181370"/>
                  </a:lnTo>
                  <a:lnTo>
                    <a:pt x="434458" y="153192"/>
                  </a:lnTo>
                  <a:lnTo>
                    <a:pt x="476858" y="127260"/>
                  </a:lnTo>
                  <a:lnTo>
                    <a:pt x="520480" y="103610"/>
                  </a:lnTo>
                  <a:lnTo>
                    <a:pt x="565231" y="82283"/>
                  </a:lnTo>
                  <a:lnTo>
                    <a:pt x="611016" y="63319"/>
                  </a:lnTo>
                  <a:lnTo>
                    <a:pt x="657740" y="46755"/>
                  </a:lnTo>
                  <a:lnTo>
                    <a:pt x="705308" y="32632"/>
                  </a:lnTo>
                  <a:lnTo>
                    <a:pt x="753625" y="20989"/>
                  </a:lnTo>
                  <a:lnTo>
                    <a:pt x="802598" y="11865"/>
                  </a:lnTo>
                  <a:lnTo>
                    <a:pt x="852131" y="5299"/>
                  </a:lnTo>
                  <a:lnTo>
                    <a:pt x="902130" y="1331"/>
                  </a:lnTo>
                  <a:lnTo>
                    <a:pt x="952497" y="0"/>
                  </a:lnTo>
                  <a:lnTo>
                    <a:pt x="7192885" y="0"/>
                  </a:lnTo>
                  <a:lnTo>
                    <a:pt x="7243253" y="1331"/>
                  </a:lnTo>
                  <a:lnTo>
                    <a:pt x="7293253" y="5299"/>
                  </a:lnTo>
                  <a:lnTo>
                    <a:pt x="7342787" y="11865"/>
                  </a:lnTo>
                  <a:lnTo>
                    <a:pt x="7391762" y="20989"/>
                  </a:lnTo>
                  <a:lnTo>
                    <a:pt x="7440081" y="32632"/>
                  </a:lnTo>
                  <a:lnTo>
                    <a:pt x="7487651" y="46755"/>
                  </a:lnTo>
                  <a:lnTo>
                    <a:pt x="7534377" y="63319"/>
                  </a:lnTo>
                  <a:lnTo>
                    <a:pt x="7580163" y="82283"/>
                  </a:lnTo>
                  <a:lnTo>
                    <a:pt x="7624915" y="103610"/>
                  </a:lnTo>
                  <a:lnTo>
                    <a:pt x="7668538" y="127260"/>
                  </a:lnTo>
                  <a:lnTo>
                    <a:pt x="7710937" y="153192"/>
                  </a:lnTo>
                  <a:lnTo>
                    <a:pt x="7715158" y="2309919"/>
                  </a:lnTo>
                  <a:lnTo>
                    <a:pt x="7710937" y="2312814"/>
                  </a:lnTo>
                  <a:lnTo>
                    <a:pt x="7668538" y="2338748"/>
                  </a:lnTo>
                  <a:lnTo>
                    <a:pt x="7624915" y="2362398"/>
                  </a:lnTo>
                  <a:lnTo>
                    <a:pt x="7580163" y="2383725"/>
                  </a:lnTo>
                  <a:lnTo>
                    <a:pt x="7534377" y="2402689"/>
                  </a:lnTo>
                  <a:lnTo>
                    <a:pt x="7487651" y="2419252"/>
                  </a:lnTo>
                  <a:lnTo>
                    <a:pt x="7440081" y="2433375"/>
                  </a:lnTo>
                  <a:lnTo>
                    <a:pt x="7391762" y="2445017"/>
                  </a:lnTo>
                  <a:lnTo>
                    <a:pt x="7342787" y="2454141"/>
                  </a:lnTo>
                  <a:lnTo>
                    <a:pt x="7293253" y="2460706"/>
                  </a:lnTo>
                  <a:lnTo>
                    <a:pt x="7243253" y="2464674"/>
                  </a:lnTo>
                  <a:lnTo>
                    <a:pt x="7192883" y="2466005"/>
                  </a:lnTo>
                  <a:close/>
                </a:path>
              </a:pathLst>
            </a:custGeom>
            <a:solidFill>
              <a:srgbClr val="50637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08152" y="3215731"/>
              <a:ext cx="1990724" cy="199070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10861766" y="3136209"/>
              <a:ext cx="1960245" cy="1960245"/>
            </a:xfrm>
            <a:custGeom>
              <a:avLst/>
              <a:gdLst/>
              <a:ahLst/>
              <a:cxnLst/>
              <a:rect l="l" t="t" r="r" b="b"/>
              <a:pathLst>
                <a:path w="1960245" h="1960245">
                  <a:moveTo>
                    <a:pt x="980348" y="1960224"/>
                  </a:moveTo>
                  <a:lnTo>
                    <a:pt x="932622" y="1959099"/>
                  </a:lnTo>
                  <a:lnTo>
                    <a:pt x="885719" y="1955742"/>
                  </a:lnTo>
                  <a:lnTo>
                    <a:pt x="839450" y="1950211"/>
                  </a:lnTo>
                  <a:lnTo>
                    <a:pt x="793866" y="1942556"/>
                  </a:lnTo>
                  <a:lnTo>
                    <a:pt x="749021" y="1932829"/>
                  </a:lnTo>
                  <a:lnTo>
                    <a:pt x="704963" y="1921081"/>
                  </a:lnTo>
                  <a:lnTo>
                    <a:pt x="661746" y="1907363"/>
                  </a:lnTo>
                  <a:lnTo>
                    <a:pt x="619420" y="1891727"/>
                  </a:lnTo>
                  <a:lnTo>
                    <a:pt x="578037" y="1874224"/>
                  </a:lnTo>
                  <a:lnTo>
                    <a:pt x="537647" y="1854906"/>
                  </a:lnTo>
                  <a:lnTo>
                    <a:pt x="498303" y="1833824"/>
                  </a:lnTo>
                  <a:lnTo>
                    <a:pt x="460056" y="1811028"/>
                  </a:lnTo>
                  <a:lnTo>
                    <a:pt x="422957" y="1786572"/>
                  </a:lnTo>
                  <a:lnTo>
                    <a:pt x="387056" y="1760505"/>
                  </a:lnTo>
                  <a:lnTo>
                    <a:pt x="352407" y="1732879"/>
                  </a:lnTo>
                  <a:lnTo>
                    <a:pt x="319060" y="1703746"/>
                  </a:lnTo>
                  <a:lnTo>
                    <a:pt x="287066" y="1673157"/>
                  </a:lnTo>
                  <a:lnTo>
                    <a:pt x="256477" y="1641163"/>
                  </a:lnTo>
                  <a:lnTo>
                    <a:pt x="227344" y="1607816"/>
                  </a:lnTo>
                  <a:lnTo>
                    <a:pt x="199718" y="1573167"/>
                  </a:lnTo>
                  <a:lnTo>
                    <a:pt x="173651" y="1537267"/>
                  </a:lnTo>
                  <a:lnTo>
                    <a:pt x="149195" y="1500167"/>
                  </a:lnTo>
                  <a:lnTo>
                    <a:pt x="126400" y="1461920"/>
                  </a:lnTo>
                  <a:lnTo>
                    <a:pt x="105317" y="1422576"/>
                  </a:lnTo>
                  <a:lnTo>
                    <a:pt x="85999" y="1382186"/>
                  </a:lnTo>
                  <a:lnTo>
                    <a:pt x="68496" y="1340803"/>
                  </a:lnTo>
                  <a:lnTo>
                    <a:pt x="52860" y="1298477"/>
                  </a:lnTo>
                  <a:lnTo>
                    <a:pt x="39143" y="1255260"/>
                  </a:lnTo>
                  <a:lnTo>
                    <a:pt x="27394" y="1211203"/>
                  </a:lnTo>
                  <a:lnTo>
                    <a:pt x="17667" y="1166357"/>
                  </a:lnTo>
                  <a:lnTo>
                    <a:pt x="10012" y="1120774"/>
                  </a:lnTo>
                  <a:lnTo>
                    <a:pt x="4481" y="1074505"/>
                  </a:lnTo>
                  <a:lnTo>
                    <a:pt x="1124" y="1027601"/>
                  </a:lnTo>
                  <a:lnTo>
                    <a:pt x="0" y="979882"/>
                  </a:lnTo>
                  <a:lnTo>
                    <a:pt x="1124" y="932628"/>
                  </a:lnTo>
                  <a:lnTo>
                    <a:pt x="4481" y="885724"/>
                  </a:lnTo>
                  <a:lnTo>
                    <a:pt x="10012" y="839455"/>
                  </a:lnTo>
                  <a:lnTo>
                    <a:pt x="17667" y="793872"/>
                  </a:lnTo>
                  <a:lnTo>
                    <a:pt x="27394" y="749026"/>
                  </a:lnTo>
                  <a:lnTo>
                    <a:pt x="39143" y="704969"/>
                  </a:lnTo>
                  <a:lnTo>
                    <a:pt x="52860" y="661752"/>
                  </a:lnTo>
                  <a:lnTo>
                    <a:pt x="68496" y="619426"/>
                  </a:lnTo>
                  <a:lnTo>
                    <a:pt x="85999" y="578042"/>
                  </a:lnTo>
                  <a:lnTo>
                    <a:pt x="105317" y="537653"/>
                  </a:lnTo>
                  <a:lnTo>
                    <a:pt x="126400" y="498309"/>
                  </a:lnTo>
                  <a:lnTo>
                    <a:pt x="149195" y="460061"/>
                  </a:lnTo>
                  <a:lnTo>
                    <a:pt x="173651" y="422962"/>
                  </a:lnTo>
                  <a:lnTo>
                    <a:pt x="199718" y="387062"/>
                  </a:lnTo>
                  <a:lnTo>
                    <a:pt x="227344" y="352413"/>
                  </a:lnTo>
                  <a:lnTo>
                    <a:pt x="256477" y="319065"/>
                  </a:lnTo>
                  <a:lnTo>
                    <a:pt x="287066" y="287072"/>
                  </a:lnTo>
                  <a:lnTo>
                    <a:pt x="319060" y="256482"/>
                  </a:lnTo>
                  <a:lnTo>
                    <a:pt x="352407" y="227349"/>
                  </a:lnTo>
                  <a:lnTo>
                    <a:pt x="387056" y="199724"/>
                  </a:lnTo>
                  <a:lnTo>
                    <a:pt x="422957" y="173657"/>
                  </a:lnTo>
                  <a:lnTo>
                    <a:pt x="460056" y="149200"/>
                  </a:lnTo>
                  <a:lnTo>
                    <a:pt x="498303" y="126405"/>
                  </a:lnTo>
                  <a:lnTo>
                    <a:pt x="537647" y="105323"/>
                  </a:lnTo>
                  <a:lnTo>
                    <a:pt x="578037" y="86004"/>
                  </a:lnTo>
                  <a:lnTo>
                    <a:pt x="619420" y="68502"/>
                  </a:lnTo>
                  <a:lnTo>
                    <a:pt x="661746" y="52866"/>
                  </a:lnTo>
                  <a:lnTo>
                    <a:pt x="704963" y="39148"/>
                  </a:lnTo>
                  <a:lnTo>
                    <a:pt x="749021" y="27400"/>
                  </a:lnTo>
                  <a:lnTo>
                    <a:pt x="793866" y="17673"/>
                  </a:lnTo>
                  <a:lnTo>
                    <a:pt x="839450" y="10018"/>
                  </a:lnTo>
                  <a:lnTo>
                    <a:pt x="885719" y="4486"/>
                  </a:lnTo>
                  <a:lnTo>
                    <a:pt x="932622" y="1130"/>
                  </a:lnTo>
                  <a:lnTo>
                    <a:pt x="980106" y="0"/>
                  </a:lnTo>
                  <a:lnTo>
                    <a:pt x="1027596" y="1130"/>
                  </a:lnTo>
                  <a:lnTo>
                    <a:pt x="1074499" y="4486"/>
                  </a:lnTo>
                  <a:lnTo>
                    <a:pt x="1120768" y="10018"/>
                  </a:lnTo>
                  <a:lnTo>
                    <a:pt x="1166351" y="17673"/>
                  </a:lnTo>
                  <a:lnTo>
                    <a:pt x="1211197" y="27400"/>
                  </a:lnTo>
                  <a:lnTo>
                    <a:pt x="1255254" y="39148"/>
                  </a:lnTo>
                  <a:lnTo>
                    <a:pt x="1298472" y="52866"/>
                  </a:lnTo>
                  <a:lnTo>
                    <a:pt x="1340798" y="68502"/>
                  </a:lnTo>
                  <a:lnTo>
                    <a:pt x="1382181" y="86004"/>
                  </a:lnTo>
                  <a:lnTo>
                    <a:pt x="1422570" y="105323"/>
                  </a:lnTo>
                  <a:lnTo>
                    <a:pt x="1461914" y="126405"/>
                  </a:lnTo>
                  <a:lnTo>
                    <a:pt x="1500162" y="149200"/>
                  </a:lnTo>
                  <a:lnTo>
                    <a:pt x="1537261" y="173657"/>
                  </a:lnTo>
                  <a:lnTo>
                    <a:pt x="1573161" y="199724"/>
                  </a:lnTo>
                  <a:lnTo>
                    <a:pt x="1607811" y="227349"/>
                  </a:lnTo>
                  <a:lnTo>
                    <a:pt x="1641158" y="256482"/>
                  </a:lnTo>
                  <a:lnTo>
                    <a:pt x="1673152" y="287072"/>
                  </a:lnTo>
                  <a:lnTo>
                    <a:pt x="1703741" y="319065"/>
                  </a:lnTo>
                  <a:lnTo>
                    <a:pt x="1732874" y="352413"/>
                  </a:lnTo>
                  <a:lnTo>
                    <a:pt x="1760499" y="387062"/>
                  </a:lnTo>
                  <a:lnTo>
                    <a:pt x="1786566" y="422962"/>
                  </a:lnTo>
                  <a:lnTo>
                    <a:pt x="1811023" y="460061"/>
                  </a:lnTo>
                  <a:lnTo>
                    <a:pt x="1833818" y="498309"/>
                  </a:lnTo>
                  <a:lnTo>
                    <a:pt x="1854901" y="537653"/>
                  </a:lnTo>
                  <a:lnTo>
                    <a:pt x="1874219" y="578042"/>
                  </a:lnTo>
                  <a:lnTo>
                    <a:pt x="1891722" y="619426"/>
                  </a:lnTo>
                  <a:lnTo>
                    <a:pt x="1907357" y="661752"/>
                  </a:lnTo>
                  <a:lnTo>
                    <a:pt x="1921075" y="704969"/>
                  </a:lnTo>
                  <a:lnTo>
                    <a:pt x="1932823" y="749026"/>
                  </a:lnTo>
                  <a:lnTo>
                    <a:pt x="1942551" y="793872"/>
                  </a:lnTo>
                  <a:lnTo>
                    <a:pt x="1950206" y="839455"/>
                  </a:lnTo>
                  <a:lnTo>
                    <a:pt x="1955737" y="885724"/>
                  </a:lnTo>
                  <a:lnTo>
                    <a:pt x="1959094" y="932628"/>
                  </a:lnTo>
                  <a:lnTo>
                    <a:pt x="1960213" y="980125"/>
                  </a:lnTo>
                  <a:lnTo>
                    <a:pt x="1959094" y="1027601"/>
                  </a:lnTo>
                  <a:lnTo>
                    <a:pt x="1955737" y="1074505"/>
                  </a:lnTo>
                  <a:lnTo>
                    <a:pt x="1950206" y="1120774"/>
                  </a:lnTo>
                  <a:lnTo>
                    <a:pt x="1942551" y="1166357"/>
                  </a:lnTo>
                  <a:lnTo>
                    <a:pt x="1932823" y="1211203"/>
                  </a:lnTo>
                  <a:lnTo>
                    <a:pt x="1921075" y="1255260"/>
                  </a:lnTo>
                  <a:lnTo>
                    <a:pt x="1907357" y="1298477"/>
                  </a:lnTo>
                  <a:lnTo>
                    <a:pt x="1891722" y="1340803"/>
                  </a:lnTo>
                  <a:lnTo>
                    <a:pt x="1874219" y="1382186"/>
                  </a:lnTo>
                  <a:lnTo>
                    <a:pt x="1854901" y="1422576"/>
                  </a:lnTo>
                  <a:lnTo>
                    <a:pt x="1833818" y="1461920"/>
                  </a:lnTo>
                  <a:lnTo>
                    <a:pt x="1811023" y="1500167"/>
                  </a:lnTo>
                  <a:lnTo>
                    <a:pt x="1786566" y="1537267"/>
                  </a:lnTo>
                  <a:lnTo>
                    <a:pt x="1760499" y="1573167"/>
                  </a:lnTo>
                  <a:lnTo>
                    <a:pt x="1732874" y="1607816"/>
                  </a:lnTo>
                  <a:lnTo>
                    <a:pt x="1703741" y="1641163"/>
                  </a:lnTo>
                  <a:lnTo>
                    <a:pt x="1673152" y="1673157"/>
                  </a:lnTo>
                  <a:lnTo>
                    <a:pt x="1641158" y="1703746"/>
                  </a:lnTo>
                  <a:lnTo>
                    <a:pt x="1607811" y="1732879"/>
                  </a:lnTo>
                  <a:lnTo>
                    <a:pt x="1573161" y="1760505"/>
                  </a:lnTo>
                  <a:lnTo>
                    <a:pt x="1537261" y="1786572"/>
                  </a:lnTo>
                  <a:lnTo>
                    <a:pt x="1500162" y="1811028"/>
                  </a:lnTo>
                  <a:lnTo>
                    <a:pt x="1461914" y="1833824"/>
                  </a:lnTo>
                  <a:lnTo>
                    <a:pt x="1422570" y="1854906"/>
                  </a:lnTo>
                  <a:lnTo>
                    <a:pt x="1382181" y="1874224"/>
                  </a:lnTo>
                  <a:lnTo>
                    <a:pt x="1340798" y="1891727"/>
                  </a:lnTo>
                  <a:lnTo>
                    <a:pt x="1298472" y="1907363"/>
                  </a:lnTo>
                  <a:lnTo>
                    <a:pt x="1255254" y="1921081"/>
                  </a:lnTo>
                  <a:lnTo>
                    <a:pt x="1211197" y="1932829"/>
                  </a:lnTo>
                  <a:lnTo>
                    <a:pt x="1166351" y="1942556"/>
                  </a:lnTo>
                  <a:lnTo>
                    <a:pt x="1120768" y="1950211"/>
                  </a:lnTo>
                  <a:lnTo>
                    <a:pt x="1074499" y="1955742"/>
                  </a:lnTo>
                  <a:lnTo>
                    <a:pt x="1027596" y="1959099"/>
                  </a:lnTo>
                  <a:lnTo>
                    <a:pt x="980348" y="19602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11210990" y="6054886"/>
            <a:ext cx="1261745" cy="6184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3900" spc="-16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900" spc="-1510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749" sz="5850" spc="-1552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900" spc="-53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1216402" y="6725403"/>
            <a:ext cx="1250950" cy="6184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900" spc="-39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4534413" y="5893698"/>
            <a:ext cx="1835785" cy="16490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83185">
              <a:lnSpc>
                <a:spcPct val="117000"/>
              </a:lnSpc>
              <a:spcBef>
                <a:spcPts val="95"/>
              </a:spcBef>
            </a:pPr>
            <a:r>
              <a:rPr dirty="0" sz="4550" spc="-2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550" spc="-204">
                <a:solidFill>
                  <a:srgbClr val="FFFFFF"/>
                </a:solidFill>
                <a:latin typeface="Arial"/>
                <a:cs typeface="Arial"/>
              </a:rPr>
              <a:t>10.20%</a:t>
            </a:r>
            <a:endParaRPr sz="455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49719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16" name="object 16" descr=""/>
          <p:cNvSpPr txBox="1"/>
          <p:nvPr/>
        </p:nvSpPr>
        <p:spPr>
          <a:xfrm>
            <a:off x="11236390" y="3777177"/>
            <a:ext cx="1210945" cy="6184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900" spc="-475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3267108" y="3260378"/>
            <a:ext cx="4370070" cy="1649095"/>
          </a:xfrm>
          <a:prstGeom prst="rect">
            <a:avLst/>
          </a:prstGeom>
        </p:spPr>
        <p:txBody>
          <a:bodyPr wrap="square" lIns="0" tIns="1301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25"/>
              </a:spcBef>
            </a:pPr>
            <a:r>
              <a:rPr dirty="0" sz="4550" spc="-29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5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550" spc="-40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5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30"/>
              </a:spcBef>
            </a:pPr>
            <a:r>
              <a:rPr dirty="0" sz="4550" spc="-21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5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550" spc="114">
                <a:solidFill>
                  <a:srgbClr val="FFFFFF"/>
                </a:solidFill>
                <a:latin typeface="Arial"/>
                <a:cs typeface="Arial"/>
              </a:rPr>
              <a:t>28.8</a:t>
            </a:r>
            <a:r>
              <a:rPr dirty="0" sz="455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550" spc="229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2257809"/>
            <a:ext cx="10341610" cy="3725545"/>
            <a:chOff x="0" y="2257809"/>
            <a:chExt cx="10341610" cy="3725545"/>
          </a:xfrm>
        </p:grpSpPr>
        <p:sp>
          <p:nvSpPr>
            <p:cNvPr id="5" name="object 5" descr=""/>
            <p:cNvSpPr/>
            <p:nvPr/>
          </p:nvSpPr>
          <p:spPr>
            <a:xfrm>
              <a:off x="3543513" y="2257809"/>
              <a:ext cx="6798309" cy="3725545"/>
            </a:xfrm>
            <a:custGeom>
              <a:avLst/>
              <a:gdLst/>
              <a:ahLst/>
              <a:cxnLst/>
              <a:rect l="l" t="t" r="r" b="b"/>
              <a:pathLst>
                <a:path w="6798309" h="3725545">
                  <a:moveTo>
                    <a:pt x="6688173" y="3724919"/>
                  </a:moveTo>
                  <a:lnTo>
                    <a:pt x="114383" y="3724919"/>
                  </a:lnTo>
                  <a:lnTo>
                    <a:pt x="69938" y="3715913"/>
                  </a:lnTo>
                  <a:lnTo>
                    <a:pt x="33562" y="3691353"/>
                  </a:lnTo>
                  <a:lnTo>
                    <a:pt x="9010" y="3654975"/>
                  </a:lnTo>
                  <a:lnTo>
                    <a:pt x="0" y="3610505"/>
                  </a:lnTo>
                  <a:lnTo>
                    <a:pt x="0" y="114409"/>
                  </a:lnTo>
                  <a:lnTo>
                    <a:pt x="9010" y="69937"/>
                  </a:lnTo>
                  <a:lnTo>
                    <a:pt x="33562" y="33564"/>
                  </a:lnTo>
                  <a:lnTo>
                    <a:pt x="69938" y="9011"/>
                  </a:lnTo>
                  <a:lnTo>
                    <a:pt x="114421" y="0"/>
                  </a:lnTo>
                  <a:lnTo>
                    <a:pt x="6688135" y="0"/>
                  </a:lnTo>
                  <a:lnTo>
                    <a:pt x="6732600" y="9011"/>
                  </a:lnTo>
                  <a:lnTo>
                    <a:pt x="6768968" y="33564"/>
                  </a:lnTo>
                  <a:lnTo>
                    <a:pt x="6793517" y="69937"/>
                  </a:lnTo>
                  <a:lnTo>
                    <a:pt x="6797978" y="91959"/>
                  </a:lnTo>
                  <a:lnTo>
                    <a:pt x="6797978" y="3632954"/>
                  </a:lnTo>
                  <a:lnTo>
                    <a:pt x="6793517" y="3654975"/>
                  </a:lnTo>
                  <a:lnTo>
                    <a:pt x="6768968" y="3691353"/>
                  </a:lnTo>
                  <a:lnTo>
                    <a:pt x="6732600" y="3715913"/>
                  </a:lnTo>
                  <a:lnTo>
                    <a:pt x="6688173" y="3724919"/>
                  </a:lnTo>
                  <a:close/>
                </a:path>
              </a:pathLst>
            </a:custGeom>
            <a:solidFill>
              <a:srgbClr val="5373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3292266"/>
              <a:ext cx="4758055" cy="1302385"/>
            </a:xfrm>
            <a:custGeom>
              <a:avLst/>
              <a:gdLst/>
              <a:ahLst/>
              <a:cxnLst/>
              <a:rect l="l" t="t" r="r" b="b"/>
              <a:pathLst>
                <a:path w="4758055" h="1302385">
                  <a:moveTo>
                    <a:pt x="0" y="1301831"/>
                  </a:moveTo>
                  <a:lnTo>
                    <a:pt x="0" y="0"/>
                  </a:lnTo>
                  <a:lnTo>
                    <a:pt x="4290577" y="0"/>
                  </a:lnTo>
                  <a:lnTo>
                    <a:pt x="4757957" y="1301829"/>
                  </a:lnTo>
                  <a:lnTo>
                    <a:pt x="0" y="1301831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6387358"/>
            <a:ext cx="10346055" cy="2871470"/>
            <a:chOff x="0" y="6387358"/>
            <a:chExt cx="10346055" cy="2871470"/>
          </a:xfrm>
        </p:grpSpPr>
        <p:sp>
          <p:nvSpPr>
            <p:cNvPr id="8" name="object 8" descr=""/>
            <p:cNvSpPr/>
            <p:nvPr/>
          </p:nvSpPr>
          <p:spPr>
            <a:xfrm>
              <a:off x="3543513" y="6387358"/>
              <a:ext cx="6802755" cy="2871470"/>
            </a:xfrm>
            <a:custGeom>
              <a:avLst/>
              <a:gdLst/>
              <a:ahLst/>
              <a:cxnLst/>
              <a:rect l="l" t="t" r="r" b="b"/>
              <a:pathLst>
                <a:path w="6802755" h="2871470">
                  <a:moveTo>
                    <a:pt x="6688209" y="2870925"/>
                  </a:moveTo>
                  <a:lnTo>
                    <a:pt x="114346" y="2870925"/>
                  </a:lnTo>
                  <a:lnTo>
                    <a:pt x="69938" y="2861931"/>
                  </a:lnTo>
                  <a:lnTo>
                    <a:pt x="33562" y="2837378"/>
                  </a:lnTo>
                  <a:lnTo>
                    <a:pt x="9010" y="2801002"/>
                  </a:lnTo>
                  <a:lnTo>
                    <a:pt x="0" y="2756519"/>
                  </a:lnTo>
                  <a:lnTo>
                    <a:pt x="0" y="114421"/>
                  </a:lnTo>
                  <a:lnTo>
                    <a:pt x="9010" y="69951"/>
                  </a:lnTo>
                  <a:lnTo>
                    <a:pt x="33562" y="33573"/>
                  </a:lnTo>
                  <a:lnTo>
                    <a:pt x="69938" y="9014"/>
                  </a:lnTo>
                  <a:lnTo>
                    <a:pt x="114421" y="0"/>
                  </a:lnTo>
                  <a:lnTo>
                    <a:pt x="6688134" y="0"/>
                  </a:lnTo>
                  <a:lnTo>
                    <a:pt x="6732599" y="9014"/>
                  </a:lnTo>
                  <a:lnTo>
                    <a:pt x="6768967" y="33573"/>
                  </a:lnTo>
                  <a:lnTo>
                    <a:pt x="6793515" y="69951"/>
                  </a:lnTo>
                  <a:lnTo>
                    <a:pt x="6802525" y="114421"/>
                  </a:lnTo>
                  <a:lnTo>
                    <a:pt x="6802525" y="2756519"/>
                  </a:lnTo>
                  <a:lnTo>
                    <a:pt x="6793515" y="2801002"/>
                  </a:lnTo>
                  <a:lnTo>
                    <a:pt x="6768967" y="2837378"/>
                  </a:lnTo>
                  <a:lnTo>
                    <a:pt x="6732599" y="2861931"/>
                  </a:lnTo>
                  <a:lnTo>
                    <a:pt x="6688209" y="2870925"/>
                  </a:lnTo>
                  <a:close/>
                </a:path>
              </a:pathLst>
            </a:custGeom>
            <a:solidFill>
              <a:srgbClr val="293C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7029937"/>
              <a:ext cx="4758055" cy="1302385"/>
            </a:xfrm>
            <a:custGeom>
              <a:avLst/>
              <a:gdLst/>
              <a:ahLst/>
              <a:cxnLst/>
              <a:rect l="l" t="t" r="r" b="b"/>
              <a:pathLst>
                <a:path w="4758055" h="1302384">
                  <a:moveTo>
                    <a:pt x="0" y="1301830"/>
                  </a:moveTo>
                  <a:lnTo>
                    <a:pt x="0" y="0"/>
                  </a:lnTo>
                  <a:lnTo>
                    <a:pt x="4290577" y="0"/>
                  </a:lnTo>
                  <a:lnTo>
                    <a:pt x="4757957" y="1301829"/>
                  </a:lnTo>
                  <a:lnTo>
                    <a:pt x="0" y="130183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43168" y="156273"/>
            <a:ext cx="1700212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1" name="object 11" descr=""/>
          <p:cNvSpPr txBox="1"/>
          <p:nvPr/>
        </p:nvSpPr>
        <p:spPr>
          <a:xfrm>
            <a:off x="593562" y="3669822"/>
            <a:ext cx="3148330" cy="5467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400" spc="175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3400" spc="-14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400" spc="33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400">
              <a:latin typeface="Trebuchet MS"/>
              <a:cs typeface="Trebuchet MS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11322" y="2548642"/>
            <a:ext cx="95250" cy="95250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11322" y="2986792"/>
            <a:ext cx="95250" cy="95250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11322" y="3424942"/>
            <a:ext cx="95250" cy="95250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11322" y="3863092"/>
            <a:ext cx="95250" cy="95250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11322" y="4301242"/>
            <a:ext cx="95250" cy="95250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11322" y="4739392"/>
            <a:ext cx="95250" cy="95250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11322" y="5177542"/>
            <a:ext cx="95250" cy="95250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11322" y="5615692"/>
            <a:ext cx="95250" cy="95250"/>
          </a:xfrm>
          <a:prstGeom prst="rect">
            <a:avLst/>
          </a:prstGeom>
        </p:spPr>
      </p:pic>
      <p:sp>
        <p:nvSpPr>
          <p:cNvPr id="20" name="object 20" descr=""/>
          <p:cNvSpPr txBox="1"/>
          <p:nvPr/>
        </p:nvSpPr>
        <p:spPr>
          <a:xfrm>
            <a:off x="5552524" y="2304161"/>
            <a:ext cx="3304540" cy="3530600"/>
          </a:xfrm>
          <a:prstGeom prst="rect">
            <a:avLst/>
          </a:prstGeom>
        </p:spPr>
        <p:txBody>
          <a:bodyPr wrap="square" lIns="0" tIns="698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T.V</a:t>
            </a:r>
            <a:endParaRPr sz="2500">
              <a:latin typeface="Verdana"/>
              <a:cs typeface="Verdana"/>
            </a:endParaRPr>
          </a:p>
          <a:p>
            <a:pPr marL="12700" marR="2332355">
              <a:lnSpc>
                <a:spcPct val="114999"/>
              </a:lnSpc>
            </a:pP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Movie Video</a:t>
            </a:r>
            <a:endParaRPr sz="2500">
              <a:latin typeface="Verdana"/>
              <a:cs typeface="Verdana"/>
            </a:endParaRPr>
          </a:p>
          <a:p>
            <a:pPr marL="12700" marR="891540">
              <a:lnSpc>
                <a:spcPct val="114999"/>
              </a:lnSpc>
            </a:pPr>
            <a:r>
              <a:rPr dirty="0" sz="2500" spc="40">
                <a:solidFill>
                  <a:srgbClr val="FFFFFF"/>
                </a:solidFill>
                <a:latin typeface="Verdana"/>
                <a:cs typeface="Verdana"/>
              </a:rPr>
              <a:t>Merchandising </a:t>
            </a:r>
            <a:r>
              <a:rPr dirty="0" sz="2500" spc="55">
                <a:solidFill>
                  <a:srgbClr val="FFFFFF"/>
                </a:solidFill>
                <a:latin typeface="Verdana"/>
                <a:cs typeface="Verdana"/>
              </a:rPr>
              <a:t>Music Pachinko</a:t>
            </a:r>
            <a:endParaRPr sz="2500">
              <a:latin typeface="Verdana"/>
              <a:cs typeface="Verdana"/>
            </a:endParaRPr>
          </a:p>
          <a:p>
            <a:pPr marL="12700" marR="5080">
              <a:lnSpc>
                <a:spcPct val="114999"/>
              </a:lnSpc>
            </a:pP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Live</a:t>
            </a:r>
            <a:r>
              <a:rPr dirty="0" sz="25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Entertainment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Internet</a:t>
            </a:r>
            <a:r>
              <a:rPr dirty="0" sz="25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Distribution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42188" y="7407523"/>
            <a:ext cx="3450590" cy="5467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400" spc="220">
                <a:solidFill>
                  <a:srgbClr val="43B4BD"/>
                </a:solidFill>
                <a:latin typeface="Trebuchet MS"/>
                <a:cs typeface="Trebuchet MS"/>
              </a:rPr>
              <a:t>Origin</a:t>
            </a:r>
            <a:r>
              <a:rPr dirty="0" sz="3400" spc="-14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400" spc="33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400">
              <a:latin typeface="Trebuchet MS"/>
              <a:cs typeface="Trebuchet MS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5043769" y="7423693"/>
            <a:ext cx="95250" cy="533400"/>
            <a:chOff x="5043769" y="7423693"/>
            <a:chExt cx="95250" cy="533400"/>
          </a:xfrm>
        </p:grpSpPr>
        <p:pic>
          <p:nvPicPr>
            <p:cNvPr id="23" name="object 2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43769" y="7423693"/>
              <a:ext cx="95250" cy="95250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43769" y="7861843"/>
              <a:ext cx="95250" cy="95250"/>
            </a:xfrm>
            <a:prstGeom prst="rect">
              <a:avLst/>
            </a:prstGeom>
          </p:spPr>
        </p:pic>
      </p:grpSp>
      <p:sp>
        <p:nvSpPr>
          <p:cNvPr id="25" name="object 25" descr=""/>
          <p:cNvSpPr txBox="1"/>
          <p:nvPr/>
        </p:nvSpPr>
        <p:spPr>
          <a:xfrm>
            <a:off x="5284970" y="7179212"/>
            <a:ext cx="2738755" cy="901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Comics </a:t>
            </a:r>
            <a:r>
              <a:rPr dirty="0" sz="2500" spc="50">
                <a:solidFill>
                  <a:srgbClr val="FFFFFF"/>
                </a:solidFill>
                <a:latin typeface="Verdana"/>
                <a:cs typeface="Verdana"/>
              </a:rPr>
              <a:t>Computer</a:t>
            </a:r>
            <a:r>
              <a:rPr dirty="0" sz="25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Based</a:t>
            </a:r>
            <a:endParaRPr sz="2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0" spc="114"/>
              <a:t>Global</a:t>
            </a:r>
            <a:r>
              <a:rPr dirty="0" sz="5500" spc="-200"/>
              <a:t> </a:t>
            </a:r>
            <a:r>
              <a:rPr dirty="0" sz="5500"/>
              <a:t>Anime</a:t>
            </a:r>
            <a:r>
              <a:rPr dirty="0" sz="5500" spc="-195"/>
              <a:t> </a:t>
            </a:r>
            <a:r>
              <a:rPr dirty="0" sz="5500" spc="50"/>
              <a:t>Market</a:t>
            </a:r>
            <a:r>
              <a:rPr dirty="0" sz="5500" spc="-195"/>
              <a:t> </a:t>
            </a:r>
            <a:r>
              <a:rPr dirty="0" sz="5500"/>
              <a:t>Revenue</a:t>
            </a:r>
            <a:r>
              <a:rPr dirty="0" sz="5500" spc="-195"/>
              <a:t> </a:t>
            </a:r>
            <a:r>
              <a:rPr dirty="0" sz="5500"/>
              <a:t>share</a:t>
            </a:r>
            <a:r>
              <a:rPr dirty="0" sz="5500" spc="-195"/>
              <a:t> </a:t>
            </a:r>
            <a:r>
              <a:rPr dirty="0" sz="5500" spc="155"/>
              <a:t>for</a:t>
            </a:r>
            <a:r>
              <a:rPr dirty="0" sz="5500" spc="-195"/>
              <a:t> </a:t>
            </a:r>
            <a:r>
              <a:rPr dirty="0" sz="5500" spc="-20"/>
              <a:t>2022</a:t>
            </a:r>
            <a:endParaRPr sz="55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8410" y="1489690"/>
            <a:ext cx="10850341" cy="874114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1869632" y="5081365"/>
            <a:ext cx="565658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110">
                <a:latin typeface="Verdana"/>
                <a:cs typeface="Verdana"/>
              </a:rPr>
              <a:t>North</a:t>
            </a:r>
            <a:r>
              <a:rPr dirty="0" sz="6000" spc="-525">
                <a:latin typeface="Verdana"/>
                <a:cs typeface="Verdana"/>
              </a:rPr>
              <a:t> </a:t>
            </a:r>
            <a:r>
              <a:rPr dirty="0" sz="6000" spc="80">
                <a:latin typeface="Verdana"/>
                <a:cs typeface="Verdana"/>
              </a:rPr>
              <a:t>America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4567" y="1667853"/>
            <a:ext cx="10459085" cy="3328670"/>
            <a:chOff x="3914567" y="1667853"/>
            <a:chExt cx="1045908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184" y="1843128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60">
                  <a:moveTo>
                    <a:pt x="8111196" y="3044870"/>
                  </a:moveTo>
                  <a:lnTo>
                    <a:pt x="150040" y="3044870"/>
                  </a:lnTo>
                  <a:lnTo>
                    <a:pt x="102763" y="3037214"/>
                  </a:lnTo>
                  <a:lnTo>
                    <a:pt x="61557" y="3015861"/>
                  </a:lnTo>
                  <a:lnTo>
                    <a:pt x="29026" y="2983330"/>
                  </a:lnTo>
                  <a:lnTo>
                    <a:pt x="7673" y="2942123"/>
                  </a:lnTo>
                  <a:lnTo>
                    <a:pt x="0" y="2894744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111093" y="0"/>
                  </a:lnTo>
                  <a:lnTo>
                    <a:pt x="8158485" y="7672"/>
                  </a:lnTo>
                  <a:lnTo>
                    <a:pt x="8199693" y="29022"/>
                  </a:lnTo>
                  <a:lnTo>
                    <a:pt x="8232219" y="61551"/>
                  </a:lnTo>
                  <a:lnTo>
                    <a:pt x="8253566" y="102757"/>
                  </a:lnTo>
                  <a:lnTo>
                    <a:pt x="8261237" y="150140"/>
                  </a:lnTo>
                  <a:lnTo>
                    <a:pt x="8261237" y="2894744"/>
                  </a:lnTo>
                  <a:lnTo>
                    <a:pt x="8253566" y="2942123"/>
                  </a:lnTo>
                  <a:lnTo>
                    <a:pt x="8232219" y="2983330"/>
                  </a:lnTo>
                  <a:lnTo>
                    <a:pt x="8199693" y="3015861"/>
                  </a:lnTo>
                  <a:lnTo>
                    <a:pt x="8158485" y="3037214"/>
                  </a:lnTo>
                  <a:lnTo>
                    <a:pt x="8111196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315" y="1667853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67"/>
                  </a:moveTo>
                  <a:lnTo>
                    <a:pt x="150144" y="3328367"/>
                  </a:lnTo>
                  <a:lnTo>
                    <a:pt x="102763" y="3320696"/>
                  </a:lnTo>
                  <a:lnTo>
                    <a:pt x="61557" y="3299349"/>
                  </a:lnTo>
                  <a:lnTo>
                    <a:pt x="29026" y="3266823"/>
                  </a:lnTo>
                  <a:lnTo>
                    <a:pt x="7673" y="3225615"/>
                  </a:lnTo>
                  <a:lnTo>
                    <a:pt x="0" y="3178223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881964" y="0"/>
                  </a:lnTo>
                  <a:lnTo>
                    <a:pt x="8929356" y="7672"/>
                  </a:lnTo>
                  <a:lnTo>
                    <a:pt x="8970564" y="29022"/>
                  </a:lnTo>
                  <a:lnTo>
                    <a:pt x="9003090" y="61551"/>
                  </a:lnTo>
                  <a:lnTo>
                    <a:pt x="9024437" y="102757"/>
                  </a:lnTo>
                  <a:lnTo>
                    <a:pt x="9032108" y="150140"/>
                  </a:lnTo>
                  <a:lnTo>
                    <a:pt x="9032108" y="3178223"/>
                  </a:lnTo>
                  <a:lnTo>
                    <a:pt x="9024437" y="3225615"/>
                  </a:lnTo>
                  <a:lnTo>
                    <a:pt x="9003090" y="3266823"/>
                  </a:lnTo>
                  <a:lnTo>
                    <a:pt x="8970564" y="3299349"/>
                  </a:lnTo>
                  <a:lnTo>
                    <a:pt x="8929356" y="3320696"/>
                  </a:lnTo>
                  <a:lnTo>
                    <a:pt x="8881963" y="3328367"/>
                  </a:lnTo>
                  <a:close/>
                </a:path>
              </a:pathLst>
            </a:custGeom>
            <a:solidFill>
              <a:srgbClr val="3C567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4559" y="2314218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31"/>
                  </a:moveTo>
                  <a:lnTo>
                    <a:pt x="2586926" y="743508"/>
                  </a:lnTo>
                  <a:lnTo>
                    <a:pt x="2586926" y="150139"/>
                  </a:lnTo>
                  <a:lnTo>
                    <a:pt x="2579255" y="102755"/>
                  </a:lnTo>
                  <a:lnTo>
                    <a:pt x="2557894" y="61556"/>
                  </a:lnTo>
                  <a:lnTo>
                    <a:pt x="2525369" y="29019"/>
                  </a:lnTo>
                  <a:lnTo>
                    <a:pt x="2484158" y="7670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19"/>
                  </a:lnTo>
                  <a:lnTo>
                    <a:pt x="29019" y="61556"/>
                  </a:lnTo>
                  <a:lnTo>
                    <a:pt x="7670" y="102755"/>
                  </a:lnTo>
                  <a:lnTo>
                    <a:pt x="0" y="150139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00"/>
                  </a:lnTo>
                  <a:lnTo>
                    <a:pt x="2436774" y="2102700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31"/>
                  </a:lnTo>
                  <a:close/>
                </a:path>
              </a:pathLst>
            </a:custGeom>
            <a:solidFill>
              <a:srgbClr val="23314A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4567" y="5324306"/>
            <a:ext cx="10459085" cy="3328670"/>
            <a:chOff x="3914567" y="5324306"/>
            <a:chExt cx="1045908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184" y="5466039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59">
                  <a:moveTo>
                    <a:pt x="8111214" y="3044870"/>
                  </a:moveTo>
                  <a:lnTo>
                    <a:pt x="150022" y="3044870"/>
                  </a:lnTo>
                  <a:lnTo>
                    <a:pt x="102763" y="3037217"/>
                  </a:lnTo>
                  <a:lnTo>
                    <a:pt x="61557" y="3015863"/>
                  </a:lnTo>
                  <a:lnTo>
                    <a:pt x="29026" y="2983333"/>
                  </a:lnTo>
                  <a:lnTo>
                    <a:pt x="7673" y="2942126"/>
                  </a:lnTo>
                  <a:lnTo>
                    <a:pt x="0" y="2894747"/>
                  </a:lnTo>
                  <a:lnTo>
                    <a:pt x="0" y="150143"/>
                  </a:lnTo>
                  <a:lnTo>
                    <a:pt x="7673" y="102763"/>
                  </a:lnTo>
                  <a:lnTo>
                    <a:pt x="29026" y="61557"/>
                  </a:lnTo>
                  <a:lnTo>
                    <a:pt x="61557" y="29026"/>
                  </a:lnTo>
                  <a:lnTo>
                    <a:pt x="102763" y="7673"/>
                  </a:lnTo>
                  <a:lnTo>
                    <a:pt x="150143" y="0"/>
                  </a:lnTo>
                  <a:lnTo>
                    <a:pt x="8111093" y="0"/>
                  </a:lnTo>
                  <a:lnTo>
                    <a:pt x="8158485" y="7673"/>
                  </a:lnTo>
                  <a:lnTo>
                    <a:pt x="8199693" y="29026"/>
                  </a:lnTo>
                  <a:lnTo>
                    <a:pt x="8232219" y="61557"/>
                  </a:lnTo>
                  <a:lnTo>
                    <a:pt x="8253566" y="102763"/>
                  </a:lnTo>
                  <a:lnTo>
                    <a:pt x="8261237" y="150143"/>
                  </a:lnTo>
                  <a:lnTo>
                    <a:pt x="8261237" y="2894747"/>
                  </a:lnTo>
                  <a:lnTo>
                    <a:pt x="8253566" y="2942126"/>
                  </a:lnTo>
                  <a:lnTo>
                    <a:pt x="8232219" y="2983333"/>
                  </a:lnTo>
                  <a:lnTo>
                    <a:pt x="8199693" y="3015863"/>
                  </a:lnTo>
                  <a:lnTo>
                    <a:pt x="8158485" y="3037217"/>
                  </a:lnTo>
                  <a:lnTo>
                    <a:pt x="8111214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265938" y="5324306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55"/>
                  </a:moveTo>
                  <a:lnTo>
                    <a:pt x="150113" y="3328355"/>
                  </a:lnTo>
                  <a:lnTo>
                    <a:pt x="102736" y="3320684"/>
                  </a:lnTo>
                  <a:lnTo>
                    <a:pt x="61537" y="3299337"/>
                  </a:lnTo>
                  <a:lnTo>
                    <a:pt x="29015" y="3266810"/>
                  </a:lnTo>
                  <a:lnTo>
                    <a:pt x="7670" y="3225602"/>
                  </a:lnTo>
                  <a:lnTo>
                    <a:pt x="0" y="3178211"/>
                  </a:lnTo>
                  <a:lnTo>
                    <a:pt x="0" y="150143"/>
                  </a:lnTo>
                  <a:lnTo>
                    <a:pt x="7670" y="102752"/>
                  </a:lnTo>
                  <a:lnTo>
                    <a:pt x="29015" y="61544"/>
                  </a:lnTo>
                  <a:lnTo>
                    <a:pt x="61537" y="29017"/>
                  </a:lnTo>
                  <a:lnTo>
                    <a:pt x="102736" y="7670"/>
                  </a:lnTo>
                  <a:lnTo>
                    <a:pt x="150113" y="0"/>
                  </a:lnTo>
                  <a:lnTo>
                    <a:pt x="8881964" y="0"/>
                  </a:lnTo>
                  <a:lnTo>
                    <a:pt x="8929341" y="7670"/>
                  </a:lnTo>
                  <a:lnTo>
                    <a:pt x="8970540" y="29017"/>
                  </a:lnTo>
                  <a:lnTo>
                    <a:pt x="9003061" y="61544"/>
                  </a:lnTo>
                  <a:lnTo>
                    <a:pt x="9024407" y="102752"/>
                  </a:lnTo>
                  <a:lnTo>
                    <a:pt x="9032077" y="150143"/>
                  </a:lnTo>
                  <a:lnTo>
                    <a:pt x="9032077" y="3178211"/>
                  </a:lnTo>
                  <a:lnTo>
                    <a:pt x="9024407" y="3225602"/>
                  </a:lnTo>
                  <a:lnTo>
                    <a:pt x="9003061" y="3266810"/>
                  </a:lnTo>
                  <a:lnTo>
                    <a:pt x="8970540" y="3299337"/>
                  </a:lnTo>
                  <a:lnTo>
                    <a:pt x="8929341" y="3320684"/>
                  </a:lnTo>
                  <a:lnTo>
                    <a:pt x="8881963" y="3328355"/>
                  </a:lnTo>
                  <a:close/>
                </a:path>
              </a:pathLst>
            </a:custGeom>
            <a:solidFill>
              <a:srgbClr val="23314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4559" y="5937135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44"/>
                  </a:moveTo>
                  <a:lnTo>
                    <a:pt x="2586926" y="743508"/>
                  </a:lnTo>
                  <a:lnTo>
                    <a:pt x="2586926" y="150152"/>
                  </a:lnTo>
                  <a:lnTo>
                    <a:pt x="2579255" y="102768"/>
                  </a:lnTo>
                  <a:lnTo>
                    <a:pt x="2557894" y="61556"/>
                  </a:lnTo>
                  <a:lnTo>
                    <a:pt x="2525369" y="29032"/>
                  </a:lnTo>
                  <a:lnTo>
                    <a:pt x="2484158" y="7683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83"/>
                  </a:lnTo>
                  <a:lnTo>
                    <a:pt x="61556" y="29032"/>
                  </a:lnTo>
                  <a:lnTo>
                    <a:pt x="29019" y="61556"/>
                  </a:lnTo>
                  <a:lnTo>
                    <a:pt x="7670" y="102768"/>
                  </a:lnTo>
                  <a:lnTo>
                    <a:pt x="0" y="150152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13"/>
                  </a:lnTo>
                  <a:lnTo>
                    <a:pt x="2436787" y="2102713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44"/>
                  </a:lnTo>
                  <a:close/>
                </a:path>
              </a:pathLst>
            </a:custGeom>
            <a:solidFill>
              <a:srgbClr val="3C567D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437205" y="2981747"/>
            <a:ext cx="165735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35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207684" y="2296846"/>
            <a:ext cx="6092825" cy="1892300"/>
          </a:xfrm>
          <a:prstGeom prst="rect"/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69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Growing</a:t>
            </a:r>
            <a:r>
              <a:rPr dirty="0" sz="45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819" b="0">
                <a:solidFill>
                  <a:srgbClr val="FFFFFF"/>
                </a:solidFill>
                <a:latin typeface="Yanone Kaffeesatz Thin"/>
                <a:cs typeface="Yanone Kaffeesatz Thin"/>
              </a:rPr>
              <a:t>New </a:t>
            </a:r>
            <a:r>
              <a:rPr dirty="0" sz="4500" spc="715" b="0">
                <a:solidFill>
                  <a:srgbClr val="FFFFFF"/>
                </a:solidFill>
                <a:latin typeface="Yanone Kaffeesatz Thin"/>
                <a:cs typeface="Yanone Kaffeesatz Thin"/>
              </a:rPr>
              <a:t>Technologies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90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080975" y="6699359"/>
            <a:ext cx="236982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207684" y="6337706"/>
            <a:ext cx="6372225" cy="130175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810" b="0">
                <a:solidFill>
                  <a:srgbClr val="FFFFFF"/>
                </a:solidFill>
                <a:latin typeface="Yanone Kaffeesatz Thin"/>
                <a:cs typeface="Yanone Kaffeesatz Thin"/>
              </a:rPr>
              <a:t>Lack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55" b="0">
                <a:solidFill>
                  <a:srgbClr val="FFFFFF"/>
                </a:solidFill>
                <a:latin typeface="Yanone Kaffeesatz Thin"/>
                <a:cs typeface="Yanone Kaffeesatz Thin"/>
              </a:rPr>
              <a:t>of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765" b="0">
                <a:solidFill>
                  <a:srgbClr val="FFFFFF"/>
                </a:solidFill>
                <a:latin typeface="Yanone Kaffeesatz Thin"/>
                <a:cs typeface="Yanone Kaffeesatz Thin"/>
              </a:rPr>
              <a:t>Anime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25" b="0">
                <a:solidFill>
                  <a:srgbClr val="FFFFFF"/>
                </a:solidFill>
                <a:latin typeface="Yanone Kaffeesatz Thin"/>
                <a:cs typeface="Yanone Kaffeesatz Thin"/>
              </a:rPr>
              <a:t>Artists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09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4500" spc="635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426033" y="1776885"/>
            <a:ext cx="15436215" cy="6733540"/>
            <a:chOff x="1426033" y="1776885"/>
            <a:chExt cx="15436215" cy="6733540"/>
          </a:xfrm>
        </p:grpSpPr>
        <p:sp>
          <p:nvSpPr>
            <p:cNvPr id="4" name="object 4" descr=""/>
            <p:cNvSpPr/>
            <p:nvPr/>
          </p:nvSpPr>
          <p:spPr>
            <a:xfrm>
              <a:off x="1426033" y="1776885"/>
              <a:ext cx="15436215" cy="6733540"/>
            </a:xfrm>
            <a:custGeom>
              <a:avLst/>
              <a:gdLst/>
              <a:ahLst/>
              <a:cxnLst/>
              <a:rect l="l" t="t" r="r" b="b"/>
              <a:pathLst>
                <a:path w="15436215" h="6733540">
                  <a:moveTo>
                    <a:pt x="15435925" y="6733214"/>
                  </a:moveTo>
                  <a:lnTo>
                    <a:pt x="0" y="6733214"/>
                  </a:lnTo>
                  <a:lnTo>
                    <a:pt x="0" y="0"/>
                  </a:lnTo>
                  <a:lnTo>
                    <a:pt x="15435925" y="0"/>
                  </a:lnTo>
                  <a:lnTo>
                    <a:pt x="15435925" y="6733214"/>
                  </a:lnTo>
                  <a:close/>
                </a:path>
              </a:pathLst>
            </a:custGeom>
            <a:solidFill>
              <a:srgbClr val="23314A">
                <a:alpha val="86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08620" y="3287328"/>
              <a:ext cx="114300" cy="1143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08620" y="4316028"/>
              <a:ext cx="114300" cy="1143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08620" y="5344728"/>
              <a:ext cx="114300" cy="1143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08620" y="6373428"/>
              <a:ext cx="114300" cy="1143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08620" y="7402128"/>
              <a:ext cx="114300" cy="114300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0640" marR="584200">
              <a:lnSpc>
                <a:spcPct val="116399"/>
              </a:lnSpc>
              <a:spcBef>
                <a:spcPts val="100"/>
              </a:spcBef>
            </a:pPr>
            <a:r>
              <a:rPr dirty="0" spc="-10"/>
              <a:t>The</a:t>
            </a:r>
            <a:r>
              <a:rPr dirty="0" spc="-170"/>
              <a:t> </a:t>
            </a:r>
            <a:r>
              <a:rPr dirty="0"/>
              <a:t>Global</a:t>
            </a:r>
            <a:r>
              <a:rPr dirty="0" spc="-160"/>
              <a:t> </a:t>
            </a:r>
            <a:r>
              <a:rPr dirty="0" spc="75"/>
              <a:t>Anime</a:t>
            </a:r>
            <a:r>
              <a:rPr dirty="0" spc="-170"/>
              <a:t> </a:t>
            </a:r>
            <a:r>
              <a:rPr dirty="0"/>
              <a:t>Market</a:t>
            </a:r>
            <a:r>
              <a:rPr dirty="0" spc="-170"/>
              <a:t> </a:t>
            </a:r>
            <a:r>
              <a:rPr dirty="0" spc="-75"/>
              <a:t>is</a:t>
            </a:r>
            <a:r>
              <a:rPr dirty="0" spc="-165"/>
              <a:t> </a:t>
            </a:r>
            <a:r>
              <a:rPr dirty="0"/>
              <a:t>witnessing</a:t>
            </a:r>
            <a:r>
              <a:rPr dirty="0" spc="-170"/>
              <a:t> </a:t>
            </a:r>
            <a:r>
              <a:rPr dirty="0"/>
              <a:t>significant</a:t>
            </a:r>
            <a:r>
              <a:rPr dirty="0" spc="-165"/>
              <a:t> </a:t>
            </a:r>
            <a:r>
              <a:rPr dirty="0" spc="65"/>
              <a:t>growth</a:t>
            </a:r>
            <a:r>
              <a:rPr dirty="0" spc="-170"/>
              <a:t> </a:t>
            </a:r>
            <a:r>
              <a:rPr dirty="0"/>
              <a:t>in</a:t>
            </a:r>
            <a:r>
              <a:rPr dirty="0" spc="-165"/>
              <a:t> </a:t>
            </a:r>
            <a:r>
              <a:rPr dirty="0" spc="50"/>
              <a:t>the</a:t>
            </a:r>
            <a:r>
              <a:rPr dirty="0" spc="-170"/>
              <a:t> </a:t>
            </a:r>
            <a:r>
              <a:rPr dirty="0" spc="-20"/>
              <a:t>near </a:t>
            </a:r>
            <a:r>
              <a:rPr dirty="0" spc="-10"/>
              <a:t>future.</a:t>
            </a:r>
          </a:p>
          <a:p>
            <a:pPr marL="40640" marR="5080">
              <a:lnSpc>
                <a:spcPct val="116399"/>
              </a:lnSpc>
            </a:pPr>
            <a:r>
              <a:rPr dirty="0" spc="-45"/>
              <a:t>Individuals'</a:t>
            </a:r>
            <a:r>
              <a:rPr dirty="0" spc="-180"/>
              <a:t> </a:t>
            </a:r>
            <a:r>
              <a:rPr dirty="0"/>
              <a:t>increased</a:t>
            </a:r>
            <a:r>
              <a:rPr dirty="0" spc="-185"/>
              <a:t> </a:t>
            </a:r>
            <a:r>
              <a:rPr dirty="0" spc="-20"/>
              <a:t>desire</a:t>
            </a:r>
            <a:r>
              <a:rPr dirty="0" spc="-190"/>
              <a:t> </a:t>
            </a:r>
            <a:r>
              <a:rPr dirty="0"/>
              <a:t>to</a:t>
            </a:r>
            <a:r>
              <a:rPr dirty="0" spc="-185"/>
              <a:t> </a:t>
            </a:r>
            <a:r>
              <a:rPr dirty="0"/>
              <a:t>collect</a:t>
            </a:r>
            <a:r>
              <a:rPr dirty="0" spc="-180"/>
              <a:t> </a:t>
            </a:r>
            <a:r>
              <a:rPr dirty="0" spc="45"/>
              <a:t>products</a:t>
            </a:r>
            <a:r>
              <a:rPr dirty="0" spc="-185"/>
              <a:t> </a:t>
            </a:r>
            <a:r>
              <a:rPr dirty="0"/>
              <a:t>related</a:t>
            </a:r>
            <a:r>
              <a:rPr dirty="0" spc="-185"/>
              <a:t> </a:t>
            </a:r>
            <a:r>
              <a:rPr dirty="0"/>
              <a:t>to</a:t>
            </a:r>
            <a:r>
              <a:rPr dirty="0" spc="-185"/>
              <a:t> </a:t>
            </a:r>
            <a:r>
              <a:rPr dirty="0"/>
              <a:t>their</a:t>
            </a:r>
            <a:r>
              <a:rPr dirty="0" spc="-185"/>
              <a:t> </a:t>
            </a:r>
            <a:r>
              <a:rPr dirty="0" spc="-10"/>
              <a:t>favourite </a:t>
            </a:r>
            <a:r>
              <a:rPr dirty="0" spc="45"/>
              <a:t>anime</a:t>
            </a:r>
            <a:r>
              <a:rPr dirty="0" spc="-155"/>
              <a:t> </a:t>
            </a:r>
            <a:r>
              <a:rPr dirty="0" spc="-60"/>
              <a:t>series</a:t>
            </a:r>
            <a:r>
              <a:rPr dirty="0" spc="-155"/>
              <a:t> </a:t>
            </a:r>
            <a:r>
              <a:rPr dirty="0" spc="-75"/>
              <a:t>is</a:t>
            </a:r>
            <a:r>
              <a:rPr dirty="0" spc="-155"/>
              <a:t> </a:t>
            </a:r>
            <a:r>
              <a:rPr dirty="0"/>
              <a:t>expected</a:t>
            </a:r>
            <a:r>
              <a:rPr dirty="0" spc="-155"/>
              <a:t> </a:t>
            </a:r>
            <a:r>
              <a:rPr dirty="0"/>
              <a:t>to</a:t>
            </a:r>
            <a:r>
              <a:rPr dirty="0" spc="-155"/>
              <a:t> </a:t>
            </a:r>
            <a:r>
              <a:rPr dirty="0"/>
              <a:t>boost</a:t>
            </a:r>
            <a:r>
              <a:rPr dirty="0" spc="-150"/>
              <a:t> </a:t>
            </a:r>
            <a:r>
              <a:rPr dirty="0"/>
              <a:t>market</a:t>
            </a:r>
            <a:r>
              <a:rPr dirty="0" spc="-150"/>
              <a:t> </a:t>
            </a:r>
            <a:r>
              <a:rPr dirty="0" spc="-10"/>
              <a:t>expansion.</a:t>
            </a:r>
          </a:p>
          <a:p>
            <a:pPr marL="40640" marR="545465">
              <a:lnSpc>
                <a:spcPct val="116399"/>
              </a:lnSpc>
            </a:pPr>
            <a:r>
              <a:rPr dirty="0" spc="-25"/>
              <a:t>Internet</a:t>
            </a:r>
            <a:r>
              <a:rPr dirty="0" spc="-200"/>
              <a:t> </a:t>
            </a:r>
            <a:r>
              <a:rPr dirty="0"/>
              <a:t>distribution</a:t>
            </a:r>
            <a:r>
              <a:rPr dirty="0" spc="-195"/>
              <a:t> </a:t>
            </a:r>
            <a:r>
              <a:rPr dirty="0" spc="-75"/>
              <a:t>is</a:t>
            </a:r>
            <a:r>
              <a:rPr dirty="0" spc="-195"/>
              <a:t> </a:t>
            </a:r>
            <a:r>
              <a:rPr dirty="0" spc="50"/>
              <a:t>the</a:t>
            </a:r>
            <a:r>
              <a:rPr dirty="0" spc="-195"/>
              <a:t> </a:t>
            </a:r>
            <a:r>
              <a:rPr dirty="0" spc="-65"/>
              <a:t>fastest-</a:t>
            </a:r>
            <a:r>
              <a:rPr dirty="0" spc="70"/>
              <a:t>growing</a:t>
            </a:r>
            <a:r>
              <a:rPr dirty="0" spc="-195"/>
              <a:t> </a:t>
            </a:r>
            <a:r>
              <a:rPr dirty="0"/>
              <a:t>category</a:t>
            </a:r>
            <a:r>
              <a:rPr dirty="0" spc="-195"/>
              <a:t> </a:t>
            </a:r>
            <a:r>
              <a:rPr dirty="0" spc="-55"/>
              <a:t>over</a:t>
            </a:r>
            <a:r>
              <a:rPr dirty="0" spc="-195"/>
              <a:t> </a:t>
            </a:r>
            <a:r>
              <a:rPr dirty="0" spc="50"/>
              <a:t>the</a:t>
            </a:r>
            <a:r>
              <a:rPr dirty="0" spc="-195"/>
              <a:t> </a:t>
            </a:r>
            <a:r>
              <a:rPr dirty="0" spc="-10"/>
              <a:t>forecast period.</a:t>
            </a:r>
          </a:p>
          <a:p>
            <a:pPr marL="40640" marR="58419">
              <a:lnSpc>
                <a:spcPct val="116399"/>
              </a:lnSpc>
            </a:pPr>
            <a:r>
              <a:rPr dirty="0" spc="50"/>
              <a:t>Online</a:t>
            </a:r>
            <a:r>
              <a:rPr dirty="0" spc="-155"/>
              <a:t> </a:t>
            </a:r>
            <a:r>
              <a:rPr dirty="0"/>
              <a:t>streaming</a:t>
            </a:r>
            <a:r>
              <a:rPr dirty="0" spc="-150"/>
              <a:t> </a:t>
            </a:r>
            <a:r>
              <a:rPr dirty="0" spc="-55"/>
              <a:t>services</a:t>
            </a:r>
            <a:r>
              <a:rPr dirty="0" spc="-155"/>
              <a:t> </a:t>
            </a:r>
            <a:r>
              <a:rPr dirty="0" spc="70"/>
              <a:t>and</a:t>
            </a:r>
            <a:r>
              <a:rPr dirty="0" spc="-150"/>
              <a:t> </a:t>
            </a:r>
            <a:r>
              <a:rPr dirty="0"/>
              <a:t>digital</a:t>
            </a:r>
            <a:r>
              <a:rPr dirty="0" spc="-150"/>
              <a:t> </a:t>
            </a:r>
            <a:r>
              <a:rPr dirty="0"/>
              <a:t>distribution</a:t>
            </a:r>
            <a:r>
              <a:rPr dirty="0" spc="-150"/>
              <a:t> </a:t>
            </a:r>
            <a:r>
              <a:rPr dirty="0" spc="60"/>
              <a:t>methods</a:t>
            </a:r>
            <a:r>
              <a:rPr dirty="0" spc="-155"/>
              <a:t> </a:t>
            </a:r>
            <a:r>
              <a:rPr dirty="0" spc="-25"/>
              <a:t>have</a:t>
            </a:r>
            <a:r>
              <a:rPr dirty="0" spc="-150"/>
              <a:t> </a:t>
            </a:r>
            <a:r>
              <a:rPr dirty="0" spc="-10"/>
              <a:t>proven </a:t>
            </a:r>
            <a:r>
              <a:rPr dirty="0"/>
              <a:t>critical</a:t>
            </a:r>
            <a:r>
              <a:rPr dirty="0" spc="-90"/>
              <a:t> </a:t>
            </a:r>
            <a:r>
              <a:rPr dirty="0"/>
              <a:t>in</a:t>
            </a:r>
            <a:r>
              <a:rPr dirty="0" spc="-95"/>
              <a:t> </a:t>
            </a:r>
            <a:r>
              <a:rPr dirty="0"/>
              <a:t>reaching</a:t>
            </a:r>
            <a:r>
              <a:rPr dirty="0" spc="-95"/>
              <a:t> </a:t>
            </a:r>
            <a:r>
              <a:rPr dirty="0"/>
              <a:t>global</a:t>
            </a:r>
            <a:r>
              <a:rPr dirty="0" spc="-90"/>
              <a:t> </a:t>
            </a:r>
            <a:r>
              <a:rPr dirty="0"/>
              <a:t>audiences</a:t>
            </a:r>
            <a:r>
              <a:rPr dirty="0" spc="-95"/>
              <a:t> </a:t>
            </a:r>
            <a:r>
              <a:rPr dirty="0" spc="-40"/>
              <a:t>across</a:t>
            </a:r>
            <a:r>
              <a:rPr dirty="0" spc="-95"/>
              <a:t> </a:t>
            </a:r>
            <a:r>
              <a:rPr dirty="0" spc="-10"/>
              <a:t>borders.</a:t>
            </a:r>
          </a:p>
          <a:p>
            <a:pPr marL="40640" marR="999490">
              <a:lnSpc>
                <a:spcPct val="116399"/>
              </a:lnSpc>
            </a:pPr>
            <a:r>
              <a:rPr dirty="0"/>
              <a:t>Computer-generated</a:t>
            </a:r>
            <a:r>
              <a:rPr dirty="0" spc="-35"/>
              <a:t> </a:t>
            </a:r>
            <a:r>
              <a:rPr dirty="0"/>
              <a:t>animation</a:t>
            </a:r>
            <a:r>
              <a:rPr dirty="0" spc="-35"/>
              <a:t> </a:t>
            </a:r>
            <a:r>
              <a:rPr dirty="0"/>
              <a:t>grows</a:t>
            </a:r>
            <a:r>
              <a:rPr dirty="0" spc="-35"/>
              <a:t> </a:t>
            </a:r>
            <a:r>
              <a:rPr dirty="0"/>
              <a:t>in</a:t>
            </a:r>
            <a:r>
              <a:rPr dirty="0" spc="-35"/>
              <a:t> </a:t>
            </a:r>
            <a:r>
              <a:rPr dirty="0"/>
              <a:t>popularity</a:t>
            </a:r>
            <a:r>
              <a:rPr dirty="0" spc="-30"/>
              <a:t> </a:t>
            </a:r>
            <a:r>
              <a:rPr dirty="0" spc="-80"/>
              <a:t>as</a:t>
            </a:r>
            <a:r>
              <a:rPr dirty="0" spc="-35"/>
              <a:t> </a:t>
            </a:r>
            <a:r>
              <a:rPr dirty="0" spc="-10"/>
              <a:t>technology </a:t>
            </a:r>
            <a:r>
              <a:rPr dirty="0" spc="-60"/>
              <a:t>progresses,</a:t>
            </a:r>
            <a:r>
              <a:rPr dirty="0" spc="-185"/>
              <a:t> </a:t>
            </a:r>
            <a:r>
              <a:rPr dirty="0"/>
              <a:t>providing</a:t>
            </a:r>
            <a:r>
              <a:rPr dirty="0" spc="-190"/>
              <a:t> </a:t>
            </a:r>
            <a:r>
              <a:rPr dirty="0"/>
              <a:t>spectators</a:t>
            </a:r>
            <a:r>
              <a:rPr dirty="0" spc="-190"/>
              <a:t> </a:t>
            </a:r>
            <a:r>
              <a:rPr dirty="0" spc="65"/>
              <a:t>with</a:t>
            </a:r>
            <a:r>
              <a:rPr dirty="0" spc="-185"/>
              <a:t> </a:t>
            </a:r>
            <a:r>
              <a:rPr dirty="0" spc="-10"/>
              <a:t>novel</a:t>
            </a:r>
            <a:r>
              <a:rPr dirty="0" spc="-185"/>
              <a:t> </a:t>
            </a:r>
            <a:r>
              <a:rPr dirty="0" spc="-50"/>
              <a:t>visual</a:t>
            </a:r>
            <a:r>
              <a:rPr dirty="0" spc="-185"/>
              <a:t> </a:t>
            </a:r>
            <a:r>
              <a:rPr dirty="0" spc="-10"/>
              <a:t>experiences.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967304" y="1994599"/>
            <a:ext cx="8353425" cy="863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0" spc="-145">
                <a:solidFill>
                  <a:srgbClr val="FFFFFF"/>
                </a:solidFill>
              </a:rPr>
              <a:t>AUTHOR'S</a:t>
            </a:r>
            <a:r>
              <a:rPr dirty="0" sz="5500" spc="-535">
                <a:solidFill>
                  <a:srgbClr val="FFFFFF"/>
                </a:solidFill>
              </a:rPr>
              <a:t> </a:t>
            </a:r>
            <a:r>
              <a:rPr dirty="0" sz="5500" spc="-120">
                <a:solidFill>
                  <a:srgbClr val="FFFFFF"/>
                </a:solidFill>
              </a:rPr>
              <a:t>PERSPECTIVE</a:t>
            </a:r>
            <a:endParaRPr sz="55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0"/>
            <a:ext cx="18283555" cy="10287000"/>
            <a:chOff x="0" y="0"/>
            <a:chExt cx="18283555" cy="10287000"/>
          </a:xfrm>
        </p:grpSpPr>
        <p:sp>
          <p:nvSpPr>
            <p:cNvPr id="4" name="object 4" descr=""/>
            <p:cNvSpPr/>
            <p:nvPr/>
          </p:nvSpPr>
          <p:spPr>
            <a:xfrm>
              <a:off x="0" y="0"/>
              <a:ext cx="18283555" cy="10287000"/>
            </a:xfrm>
            <a:custGeom>
              <a:avLst/>
              <a:gdLst/>
              <a:ahLst/>
              <a:cxnLst/>
              <a:rect l="l" t="t" r="r" b="b"/>
              <a:pathLst>
                <a:path w="18283555" h="10287000">
                  <a:moveTo>
                    <a:pt x="18283543" y="10287004"/>
                  </a:moveTo>
                  <a:lnTo>
                    <a:pt x="0" y="10287004"/>
                  </a:lnTo>
                  <a:lnTo>
                    <a:pt x="0" y="0"/>
                  </a:lnTo>
                  <a:lnTo>
                    <a:pt x="18283543" y="0"/>
                  </a:lnTo>
                  <a:lnTo>
                    <a:pt x="18283543" y="10287004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547" y="2440609"/>
              <a:ext cx="4400549" cy="904859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1723" y="2440609"/>
              <a:ext cx="6972299" cy="866759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054096" y="2285594"/>
              <a:ext cx="4695839" cy="1171568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0665" y="4028998"/>
              <a:ext cx="4162440" cy="1828799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56569" y="3599565"/>
              <a:ext cx="3581399" cy="269555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267736" y="3880789"/>
              <a:ext cx="2562224" cy="2409809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638032" y="3951518"/>
              <a:ext cx="3181349" cy="2381249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0665" y="6815175"/>
              <a:ext cx="2876549" cy="141922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43227" y="6948312"/>
              <a:ext cx="4952999" cy="942959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676455" y="6548140"/>
              <a:ext cx="3743340" cy="1981199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814969" y="6841997"/>
              <a:ext cx="3933839" cy="1390649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87892" y="8652997"/>
              <a:ext cx="5057790" cy="1323959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21617" y="8516843"/>
              <a:ext cx="3543299" cy="1619249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7748" rIns="0" bIns="0" rtlCol="0" vert="horz">
            <a:spAutoFit/>
          </a:bodyPr>
          <a:lstStyle/>
          <a:p>
            <a:pPr marL="562546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903516" y="4026781"/>
            <a:ext cx="14788515" cy="6148070"/>
          </a:xfrm>
          <a:prstGeom prst="rect">
            <a:avLst/>
          </a:prstGeom>
        </p:spPr>
        <p:txBody>
          <a:bodyPr wrap="square" lIns="0" tIns="514350" rIns="0" bIns="0" rtlCol="0" vert="horz">
            <a:spAutoFit/>
          </a:bodyPr>
          <a:lstStyle/>
          <a:p>
            <a:pPr algn="ctr" marR="299720">
              <a:lnSpc>
                <a:spcPct val="100000"/>
              </a:lnSpc>
              <a:spcBef>
                <a:spcPts val="4050"/>
              </a:spcBef>
            </a:pPr>
            <a:r>
              <a:rPr dirty="0" sz="6500" b="1">
                <a:latin typeface="Lato Heavy"/>
                <a:cs typeface="Lato Heavy"/>
              </a:rPr>
              <a:t>COGNITIVE</a:t>
            </a:r>
            <a:r>
              <a:rPr dirty="0" sz="6500" spc="-45" b="1">
                <a:latin typeface="Lato Heavy"/>
                <a:cs typeface="Lato Heavy"/>
              </a:rPr>
              <a:t> </a:t>
            </a:r>
            <a:r>
              <a:rPr dirty="0" sz="6500" b="1">
                <a:latin typeface="Lato Heavy"/>
                <a:cs typeface="Lato Heavy"/>
              </a:rPr>
              <a:t>MARKET</a:t>
            </a:r>
            <a:r>
              <a:rPr dirty="0" sz="6500" spc="-30" b="1">
                <a:latin typeface="Lato Heavy"/>
                <a:cs typeface="Lato Heavy"/>
              </a:rPr>
              <a:t> </a:t>
            </a:r>
            <a:r>
              <a:rPr dirty="0" sz="6500" spc="-10" b="1">
                <a:latin typeface="Lato Heavy"/>
                <a:cs typeface="Lato Heavy"/>
              </a:rPr>
              <a:t>RESEARCH</a:t>
            </a:r>
            <a:endParaRPr sz="6500">
              <a:latin typeface="Lato Heavy"/>
              <a:cs typeface="Lato Heavy"/>
            </a:endParaRPr>
          </a:p>
          <a:p>
            <a:pPr algn="ctr" marR="58039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>
                <a:latin typeface="Lato"/>
                <a:cs typeface="Lato"/>
              </a:rPr>
              <a:t>Tel:</a:t>
            </a:r>
            <a:r>
              <a:rPr dirty="0" sz="3500">
                <a:latin typeface="Lato"/>
                <a:cs typeface="Lato"/>
              </a:rPr>
              <a:t>	+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-60">
                <a:latin typeface="Lato"/>
                <a:cs typeface="Lato"/>
              </a:rPr>
              <a:t>1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9">
                <a:latin typeface="Lato"/>
                <a:cs typeface="Lato"/>
              </a:rPr>
              <a:t>312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29">
                <a:latin typeface="Lato"/>
                <a:cs typeface="Lato"/>
              </a:rPr>
              <a:t>376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40">
                <a:latin typeface="Lato"/>
                <a:cs typeface="Lato"/>
              </a:rPr>
              <a:t>8303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-50">
                <a:latin typeface="Lato"/>
                <a:cs typeface="Lato"/>
              </a:rPr>
              <a:t>|</a:t>
            </a:r>
            <a:r>
              <a:rPr dirty="0" sz="3500">
                <a:latin typeface="Lato"/>
                <a:cs typeface="Lato"/>
              </a:rPr>
              <a:t>	+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150">
                <a:latin typeface="Lato"/>
                <a:cs typeface="Lato"/>
              </a:rPr>
              <a:t>44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9">
                <a:latin typeface="Lato"/>
                <a:cs typeface="Lato"/>
              </a:rPr>
              <a:t>020</a:t>
            </a:r>
            <a:r>
              <a:rPr dirty="0" sz="3500" spc="-55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60">
                <a:latin typeface="Lato"/>
                <a:cs typeface="Lato"/>
              </a:rPr>
              <a:t>8123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4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58039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>
                <a:latin typeface="Lato"/>
                <a:cs typeface="Lato"/>
              </a:rPr>
              <a:t>India:</a:t>
            </a:r>
            <a:r>
              <a:rPr dirty="0" sz="3500">
                <a:latin typeface="Lato"/>
                <a:cs typeface="Lato"/>
              </a:rPr>
              <a:t>	(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+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175">
                <a:latin typeface="Lato"/>
                <a:cs typeface="Lato"/>
              </a:rPr>
              <a:t>91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-50">
                <a:latin typeface="Lato"/>
                <a:cs typeface="Lato"/>
              </a:rPr>
              <a:t>)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9">
                <a:latin typeface="Lato"/>
                <a:cs typeface="Lato"/>
              </a:rPr>
              <a:t>983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29">
                <a:latin typeface="Lato"/>
                <a:cs typeface="Lato"/>
              </a:rPr>
              <a:t>496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4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299720">
              <a:lnSpc>
                <a:spcPct val="100000"/>
              </a:lnSpc>
              <a:spcBef>
                <a:spcPts val="2100"/>
              </a:spcBef>
            </a:pPr>
            <a:r>
              <a:rPr dirty="0" sz="3500" spc="295">
                <a:latin typeface="Lato"/>
                <a:cs typeface="Lato"/>
              </a:rPr>
              <a:t>sales@</a:t>
            </a:r>
            <a:r>
              <a:rPr dirty="0" sz="3500" spc="-535">
                <a:latin typeface="Lato"/>
                <a:cs typeface="Lato"/>
              </a:rPr>
              <a:t> </a:t>
            </a:r>
            <a:r>
              <a:rPr dirty="0" sz="3500" spc="340">
                <a:latin typeface="Lato"/>
                <a:cs typeface="Lato"/>
              </a:rPr>
              <a:t>cognitivemarketresearch.</a:t>
            </a:r>
            <a:r>
              <a:rPr dirty="0" sz="3500" spc="-535">
                <a:latin typeface="Lato"/>
                <a:cs typeface="Lato"/>
              </a:rPr>
              <a:t> </a:t>
            </a:r>
            <a:r>
              <a:rPr dirty="0" sz="3500" spc="21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394"/>
              </a:spcBef>
              <a:tabLst>
                <a:tab pos="2100580" algn="l"/>
                <a:tab pos="3202305" algn="l"/>
                <a:tab pos="4435475" algn="l"/>
                <a:tab pos="6513195" algn="l"/>
                <a:tab pos="6883400" algn="l"/>
              </a:tabLst>
            </a:pPr>
            <a:r>
              <a:rPr dirty="0" sz="4100" spc="330">
                <a:latin typeface="Lato"/>
                <a:cs typeface="Lato"/>
              </a:rPr>
              <a:t>Access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245">
                <a:latin typeface="Lato"/>
                <a:cs typeface="Lato"/>
              </a:rPr>
              <a:t>the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295">
                <a:latin typeface="Lato"/>
                <a:cs typeface="Lato"/>
              </a:rPr>
              <a:t>Full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330">
                <a:latin typeface="Lato"/>
                <a:cs typeface="Lato"/>
              </a:rPr>
              <a:t>Report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-50">
                <a:latin typeface="Lato"/>
                <a:cs typeface="Lato"/>
              </a:rPr>
              <a:t>: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u="heavy" sz="4100" spc="385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http://tinyurl.com/ys5tyhzd </a:t>
            </a:r>
            <a:endParaRPr sz="4100">
              <a:latin typeface="Lato"/>
              <a:cs typeface="Lato"/>
            </a:endParaRPr>
          </a:p>
          <a:p>
            <a:pPr algn="ctr" marL="612775">
              <a:lnSpc>
                <a:spcPts val="3604"/>
              </a:lnSpc>
              <a:spcBef>
                <a:spcPts val="3429"/>
              </a:spcBef>
              <a:tabLst>
                <a:tab pos="2163445" algn="l"/>
                <a:tab pos="3248660" algn="l"/>
                <a:tab pos="4129404" algn="l"/>
              </a:tabLst>
            </a:pPr>
            <a:r>
              <a:rPr dirty="0" sz="3200" spc="265">
                <a:latin typeface="Lato"/>
                <a:cs typeface="Lato"/>
              </a:rPr>
              <a:t>Please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240">
                <a:latin typeface="Lato"/>
                <a:cs typeface="Lato"/>
              </a:rPr>
              <a:t>visit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195">
                <a:latin typeface="Lato"/>
                <a:cs typeface="Lato"/>
              </a:rPr>
              <a:t>our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28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612775">
              <a:lnSpc>
                <a:spcPts val="3604"/>
              </a:lnSpc>
            </a:pPr>
            <a:r>
              <a:rPr dirty="0" u="heavy" sz="3200" spc="31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DAF645gGIC4,BAFWDJyds2Y</cp:keywords>
  <dc:title>Anime Market Report 2024</dc:title>
  <dcterms:created xsi:type="dcterms:W3CDTF">2024-01-26T05:15:10Z</dcterms:created>
  <dcterms:modified xsi:type="dcterms:W3CDTF">2024-01-26T05:15:10Z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2024-01-25T00:00:00Z</vt:filetime>
  </property>
  <property fmtid="{D5CDD505-2E9C-101B-9397-08002B2CF9AE}" pid="3" name="Creator">
    <vt:lpwstr>Canva</vt:lpwstr>
  </property>
  <property fmtid="{D5CDD505-2E9C-101B-9397-08002B2CF9AE}" pid="4" name="LastSaved">
    <vt:filetime>2024-01-26T00:00:00Z</vt:filetime>
  </property>
  <property fmtid="{D5CDD505-2E9C-101B-9397-08002B2CF9AE}" pid="5" name="Producer">
    <vt:lpwstr>3-Heights(TM) PDF Security Shell 4.8.25.2 (http://www.pdf-tools.com)</vt:lpwstr>
  </property>
</Properties>
</file>